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86" r:id="rId3"/>
    <p:sldId id="287" r:id="rId4"/>
    <p:sldId id="289" r:id="rId5"/>
    <p:sldId id="278" r:id="rId6"/>
    <p:sldId id="280" r:id="rId7"/>
    <p:sldId id="279" r:id="rId8"/>
    <p:sldId id="281" r:id="rId9"/>
    <p:sldId id="283" r:id="rId10"/>
    <p:sldId id="284" r:id="rId11"/>
    <p:sldId id="285" r:id="rId12"/>
    <p:sldId id="282" r:id="rId13"/>
    <p:sldId id="293" r:id="rId14"/>
    <p:sldId id="294" r:id="rId15"/>
    <p:sldId id="269" r:id="rId16"/>
    <p:sldId id="303" r:id="rId17"/>
    <p:sldId id="302" r:id="rId18"/>
    <p:sldId id="274" r:id="rId19"/>
    <p:sldId id="270" r:id="rId20"/>
    <p:sldId id="296" r:id="rId21"/>
    <p:sldId id="306" r:id="rId22"/>
    <p:sldId id="267" r:id="rId23"/>
    <p:sldId id="276" r:id="rId24"/>
    <p:sldId id="272" r:id="rId25"/>
    <p:sldId id="277" r:id="rId26"/>
    <p:sldId id="298" r:id="rId27"/>
    <p:sldId id="299" r:id="rId28"/>
    <p:sldId id="300" r:id="rId29"/>
    <p:sldId id="266" r:id="rId30"/>
    <p:sldId id="305" r:id="rId31"/>
    <p:sldId id="275" r:id="rId32"/>
    <p:sldId id="297"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1.42395" units="1/cm"/>
          <inkml:channelProperty channel="Y" name="resolution" value="41.45078" units="1/cm"/>
          <inkml:channelProperty channel="T" name="resolution" value="1" units="1/dev"/>
        </inkml:channelProperties>
      </inkml:inkSource>
      <inkml:timestamp xml:id="ts0" timeString="2019-03-01T13:31:29.572"/>
    </inkml:context>
    <inkml:brush xml:id="br0">
      <inkml:brushProperty name="width" value="0.05292" units="cm"/>
      <inkml:brushProperty name="height" value="0.05292" units="cm"/>
      <inkml:brushProperty name="color" value="#FFFFFF"/>
    </inkml:brush>
  </inkml:definitions>
  <inkml:trace contextRef="#ctx0" brushRef="#br0">3167 16073 0,'47'0'15,"1"0"1,0 0-16,-1 0 15,1 0-15,23 0 16,1 0-16,-25 0 16,1 24-1,0-24-15,-25 0 16,-23-24 31,-47-23-32,23 23-15,-24-24 16,25 25 15</inkml:trace>
  <inkml:trace contextRef="#ctx0" brushRef="#br0" timeOffset="859.654">309 17407 0,'48'24'15,"-24"-24"1,23 0-16,25 24 16,-25-24-16,1 23 15,0-23 1,23 0-16,-47 0 16,0 0-1,-24-47 1,-24 23-1,0 0-15,0 0 16,-23 0-16,23-23 31,48 47-31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06T19:56:17.3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FF"/>
    </inkml:brush>
  </inkml:definitions>
  <inkml:trace contextRef="#ctx0" brushRef="#br0">20340 1910,'-25'-25,"0"25,0 0,1 0,-1 0,0 25,0-25,0 25,-24-25,24 25,0-1,0 1,25 25,-24-25,-1-1,25 1,0 25,0-25,0-1,25 1,-25 0,24 25,1-50,0 24,0 1,24-25,-24 25,0-25,0 0,0 0,-1 0,1 0,0 0,0-25,0 25,-1 0,26-25,-25 1,0-1,-25 0,24 0,-24 0,25 1,-25-1,0 0,0 0,0-24,0 24,-25 0,25 0,0 0,0 1,-24-1,-1 0,0 0,0 25,0 0,1 0</inkml:trace>
  <inkml:trace contextRef="#ctx0" brushRef="#br0" timeOffset="2494.2493">20389 1563,'0'24,"0"1,0 0,-24 25,24-25,-25-1,25 1,0 25,0-25,0-1,-25 1,25 0,0 0,-25 0,25 24,0-24,0 0,-25 0,25-1,0 1,-24 0,24 0,0 24,0-24,-25 0,25 0,0 0,-25-1,25 1,0 0,-25 0,25 24,-25-24,25 0,0-25</inkml:trace>
  <inkml:trace contextRef="#ctx0" brushRef="#br0" timeOffset="5719.5719">20216 2456,'-25'24,"25"1,0 0,-25 0,25 0,0-1</inkml:trace>
  <inkml:trace contextRef="#ctx0" brushRef="#br1" timeOffset="21534.1531">20265 5829,'25'-25,"0"0,-50 50,0 0,1 25,48-75,1 0,0 0,0 0,0-24,-50 98,25-24,-25 0,0 0,0 0,25-50,25 0,0-25,0 26,0-1,-25 0,-25 25,0 25,0 0,0 24,1-24,24-50,24 0,1 1,0-1,0 0,-75 25,25 25,1 24,-1 1,0-25,50-50,-25-25,25 26,-1-26,1 25,0-24,-50 98,0 1,1-1,-26-24,50 0,25-50,-25 0,25-24,-1 24,1 0,-25 0,25-24,-50 49,0 25,1 24,-1 1,-25-1,25 1,25-25,-24 0,48-75,1 25,0-24,-25 24,25-25,0 25,-1-24,1 24,-74 75,24-1,0 1,0-1,25-24,-25 0,25-50,25 0,0-24,-25 24,25 0,0 0,-1-24,-24 24,-24 50,24 24,-25-24,0 0,0 25,0-26,50-48,-25-1,25-25,0 25,-25 1,25-1,-25 0,-25 75,0-26,0 26,0 0,1-1,-1-24,50-50,-25-24,24-1,1 25,0 0,0-24,-25 24,0 50,-25 0,0 24,0 1,1-1,24-24,-25 0,50-75,-25 26,0-1,24-25,1 25,-25-24,25 24,-25 50,-25 24,25-24,-25 25,25-25,-24-1,48-48,-24-1,25-25,-25 25,25 1,0-26,-25 75,0 24,-25-24,25 25,-25-25,25 24,0-98,25-1,-25 25,25 0,0 1,-1-26,-48 100,24-26,-25 26,0 0,0-1,25-24,25-50,-25 0,25-24,0-1,-1 25,1 1,-25 48,-25 1,25 25,-24-1,-1-24,25 0,25-50,-25 0,24 1,1-26,-25 25,25 0,-25 75,-25-25,25 0,-25 24,25-24,25-25,0-25,0-24,0 24,-25 0,49 0,-74 50,25 0,-24 24,-1 1,25-25,-25 0,25 0,25-50,-25 0,25 0,-1-25,1 26,-50 73,25-24,-24 0,-1 25,25-26,-25-48,50-26,-25 25,0 0,25 0,-50 1,0 48,0 1,0 25,1-25,24 0,0-50,24 0,-24-25,25 25,0-24,-25 24,-25 50,0 24,1-24,-1 0,25-75,25 26,-1-1,-24 0,25 0,-74 50,24 0,0 24,0-24,0 0,50-75,0 26,0-26,-25 25,25 0,-50 50,0 0,0 0,0 24,50-73</inkml:trace>
  <inkml:trace contextRef="#ctx0" brushRef="#br1" timeOffset="26259.6257">18579 2480,'25'-49,"-1"24,-48 99,-1-49,0 25,-25-1,25-24,25 25,0-100,25 1,-25 24,25 0,0-25,-25 26,25-1,-25 50,-25 24,0-24,0 25,0-1,1-24,-1 0,0 0,25-50,25 0,0-25,-1 1,1 24,0-25,25 1,-50 24,25 0,-50 75,0-25,0 49,-25-24,26-1,-26 1,25 0,25-26,0-73,25 24,-25-25,25 1,0-1,-1 0,1 26,0-26,0 25,-25 50,-50 25,25-1,1 1,-1-1,-25 1,50 0,-25-25,25-75,25 0,0 1,0-1,0 0,-1 1,1 24,0 0,-50 50,0 25,-24 24,24-24,0-1,0 1,-24-25,74-50,-25-25,24 1,1-1,0 0,25 1,-26 24,1 0,0 0,-50 50,0 25,-24 24,24-24,0 24,0-49,1 0,24-50,0-25,24 1,1-26,25 26,-25-1,-1 25,1-24,-50 123,-24-24,-1 24,25 1,1-26,-1 1,0-25,25-50,25 0,-25-25,25 1,-1-26,26 26,-50 24,50-25,-75 100,0 0,-25 24,26 0,-1-24,0 0,25-1,0-123,25 49,0-49,-1 24,-24-24,25 24,0 25,0 0,-25 1,25-26,-50 100,0-1,0 26,0-26,1 1,24-25,0 24,24-98,-24 24,25-25,-25 25,25-24,-25-1,0 25,0 1,-25 24,25 49,-25-24,25 49,-24-24,24-25,0 0,24-50,-24 0,0-25,0 1,0 24,0 0,0 50,-24 0,24 24,0-24,0 0,0-50,24 0,-24 1,0-1,-24 50,24-1,0 1,-25 25,50-100,-25 25,0 1,0-1,0 0,0 50,0 24,0-24,0 25,0-25,0-75,24 25,-24-24,25-1,0 0,0 26,0 24,-25 24,0 26,-25 0,25 24,-25 0,0 1,0-25,50-100,-25 25,50-49,-25-1,24 26,1-1,-25 50,-50 50,25-1,-25 26,0-1,-24-24,49-25,24-75,1 0,0 1,0-1,0 25,0 50,-50 25,0-1,0 26,0-1,0-49,25 25,25-50</inkml:trace>
  <inkml:trace contextRef="#ctx0" brushRef="#br0" timeOffset="37507.7504">20191 5804,'0'25,"0"0,-25 0,25 0,0-1,0 1,0 0,0 0,0 0,0-1,-25 1,25 0,0-25</inkml:trace>
  <inkml:trace contextRef="#ctx0" brushRef="#br0" timeOffset="40395.039">20340 5829,'0'25,"0"0,-25 0,25-1,0 1,0 0,0 0,-25 0,25-1,0 1,0 0,0 0,0-25</inkml:trace>
  <inkml:trace contextRef="#ctx0" brushRef="#br0" timeOffset="44108.4104">18380 2530,'0'50,"0"-26,0 1,0 0,0 0,0 0,-25 0,25-1,0 1,0 0,0 0,0 0,-24-25</inkml:trace>
  <inkml:trace contextRef="#ctx0" brushRef="#br0" timeOffset="46851.6847">18182 2853,'25'0,"-1"0,1 0,0 0,0 0,0 0,-1 24,1-48,0 24,0 24,0-24,24 0,-24 0,0 0,0 0,-25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06T19:54:08.878"/>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21729 10096,'-25'-25,"-25"25,26 0,-26 0,100 25,-26-25,1-25,25 25,-25 0,0 0,-1-25,-24 0,-24 25,-26 0,25 0,0 0,-24 25,24-25,0 0,-25 25,50 0,50-25,-25 0,24 0,1 0,0 0,-25 0,24-25,-24 25,0 0,-25-25,-50 0,25 25,-24 0,-1 0,0 0,26 25,-26-25,25 0,50 25,0-25,24 0,1 0,0 0,-25 0,24 0,-24 0,0 0,-75-25,25 25,-24 0,-1 0,-24 0,24 0,-24 0,24 25,25-25,0 0,50 25,25-25,-1 0,1 0,24-25,-24 25,0 0,-1-25,1 25,-25 0,-25-50,-25 50,-25 0,1 0,-1 0,0 0,-24 0,24 25,26-25,-26 0,25 0,50 25,0-25,24 0,1 0,24 0,-24 0,0-25,-1 25,1-25,-25 25,0-25,-25 1,-50-1,0 25,26 0,-51 0,25 25,-24-25,24 0,1 24,24-24,25 25,50-25,-1 0,26 0,-1 0,1 0,-26 0,1-25,-1 25,-24-24,0-1,-75 0,26 25,-51-25,26 25,-1 0,-25 25,1-25,24 0,1 0,24 0,25 25,50 0,-26-25,51 0,-1-25,-24 25,0 0,-1-25,1 25,-25-25,-25 0,-25 1,0 24,-25 0,1 0,-1 0,-24 0,-1 0,26 24,24-24,0 0,75 25,-26-25,26 0,24 0,-24 0,0-25,-1 25,1 0,-25-24,0-1,-50 0,0 25,-25 0,1 0,-1 0,-24 0,-1 25,1 0,24-25,25 0,25 49,75-49,-26 0,1 0,24 0,1-25,-1 25,-24 0,0-24,-26 24,-48-25,-26 25,0 0,-24 25,-1-1,1-24,24 25,26-25,-1 25,50 0,-1-25,26 0,24-25,-24 25,0-25,-1 25,1-25,-25 25,0-24,-75-1,0 25,1 0,-26 0,1 25,-1-1,26-24,-1 25,25-25,25 50,50-75,0 25,24 0,-24-25,-26 25,26-25,-25 1,-50-1,0 25,-24 25,-1-25,0 24,1 1,-1-25,100 0,-1 0,-24 0,25-25,-100 1,25 48,-24-24,24 25,-25-25,100 25,-25-50,24 25,-24 0,0-25,-50 1,0 48,-24-24,24 25,0-25,75 25,-25-50,24 25,-24-25,-50 1,0 24,-24 24,24-24,-25 25,26 0,-1-25,50 25,-1-50,1 25,25-25,-25 25,-1-25,1 25,-74 0,24 25,0 0,-25-25,26 25,48-25,1 0,25-25,-1 25,-24-25,25 0,-1 25,-24-24,0 24,-50-25,0 50,-24-1,-26-24,26 25,24 0,-25-25,100 0,-25-25,24 25,-24-25,0 1,0 24,-50 0,-25 24,1 1,-1 0,25 0,1-25,48 0,1-25,25 0,-1 0,-24 1,0 24,25-25,-100 50,25-1,-24 1,24-25,74-25,1 1,0-1,-1 0,1-25,0 26,-26 24,1-25,-50 25,1 0,-26 25,0-1,1-24,123-24,-49-1,25 0,-26 25,1 0,0-25,-50 50,0-25,-24 25,-1-25,0 25,75-50,25 25,0 0,-26-25,26 25,-25 0,0 0,-50 25,-25 0,1-25,24 24,50-48,24 24,-24-25,25 25,-26-25,1 25,0 0,-75 25,-24 0,24-1,1-24,24 25,75-50,-26 1,26 24,-25-25,24 25,-24-25,0 25,-75 25,1 0,-1-25,1 24,98-48,-24-1,25 25,-26-25,1 25,0 0,-50 50,0-26,-24 1,-1 25,1-25,24 24,50-49,24 0,26-25,-26 25,1-24,24-1,-24 0,-1 25,-24 0,-74 25,-26 0,26 24,-51 1,26-1,24-24,26-25,73 0,-24 0,49-25,-24 1,0-26,24 25,-24 25,-26-25,-48 50,-26 25,-24-1,-1 1,1 0,24-25,25-25,50 0,25-25,-1 0,26 0,-26-25,26 26,-26-1,1 25,-25 0,-75 25,1-1,-26 26,1 0,-1-25,26-1,24-24,50-24,24-1,26 0,-1-25,1 25,-26 1,1 24,-1-25,-24 25,-74 49,-1-24,-24 0,-1 25,26-25,-1-25,75 0,24-25,26 0,-26 0,26 0,-26 0,1 1,0 24,-26 0,-73 49,-26-24,1 25,0-25,24-1,25 1,50-50,49 1,-24-1,24 0,1-25,-26 25,1 25,-25 0,-75 25,1 0,-26 25,-24-25,49 24,26-49,73-25,1 1,24-1,1-25,-26 25,1 25,-25-25,-50 50,-25 0,1 0,-26 25,26-26,24-24,50 0,24 0,1-24,-1-1,1 0,0-25,-1 25,-24 1,-75 48,1 1,-26 0,1 0,24 0,26 0,73-50,1 0,-1-25,26 25,-26 1,-24-26,0 50,-50-25,-24 50,-26 0,26 0,-26-1,50-24,75-24,0-1,-1 0,1 0,-1 0,-24 1,0-1,-50 25,-49 25,24-1,-24 1,-1 0,26 0,74-50,24 25,1-25,-1-24,26 24,-26 0,-24 25,-99 0,-1 25,1 24,0-24,-1 0,26 0,98-75,1 25,24 1,1-26,-26 25,1 0,-25 1,-1 24,-73-25,24 50,-49-1,24 1,-24 0,24-25,100-25,-1 0,1 1,24-1,-24 0,-25 0,24 25,-98 0,-1 0,0 25,-24 25,0-50,49 24,50-48,24 24,1-25,-1 0,1 0,0 0,-26 25,-73 25,-1 0,-24 0,-1 24,1-24,49 0,75-25,-1-25,26 0,-26 1,1 24,0-25,-26 25,-73 25,-1-1,-24 26,-25 0,24-26,26 1,73-50,51 25,-26-49,26 24,-26 0,1 0,-25 1,-75 48,1-24,-1 50,-24-25,24-25,75 0,24-25,1 25,0-25,-1 0,-24 1,0-1,-75 50,1-25,-1 24,-24 1,24 0,100-25,-1-25,1 25,-25-25,24 25,-74 25,1 0,-51 25,26-1,-26 1,26-25,-1-1,75 1,0-50,24 25,26-24,-26-26,1 50,-1-25,-24 25,-74 25,24 0,-50 24,26-24,-26 0,51 0,73-50,-24 0,25 25,24-49,-24 24,-26 0,26 25,-124 50,24-26,-24 26,24-25,0 0,100-50,0 0,24 0,-24 0,-1 1,-24-1,-75 50,1-1,-1 26,-49-25,49 25,-24-26,49-24,50 0,25-24,24-1,-24-25,24 25,0-24,-49 49,25-25,-125 74,1-24,-25 25,24-25,1 24,49-49,50 0,0-24,49-1,-24 0,-1 0,26 0,-50 0,24 25,-74 25,1 0,-26 25,0-25,1-1,-1 1,75 0,25-50,-1 25,26-25,-51 1,26-26</inkml:trace>
  <inkml:trace contextRef="#ctx0" brushRef="#br0" timeOffset="12046.2045">18504 6300,'0'-24,"0"48,-25 26,25 0,-24-1,24 26,0-1,0-24,0-1,0 1,24-75,1 0,-25-24,0-26,25 26,-25-1,0 0,0 26,0 48,0 26,-25 0,25 24,-25-24,25-1,0 1,25-75,-25-25,0 1,25-26,-25 1,0 24,25 1,-25-1,-25 75,0 25,0-1,1 26,-1-1,0 0,25-24,-25-25,50-50,0-25,0-24,-25 24,24-24,1 0,-25 24,0 25,-25 50,1 25,-1 24,0 0,25 1,-25-1,25-49,0 0,50-75,-50 1,25-26,-1 1,-24-1,0 1,25 24,-50 26,1 24,-1 49,0 26,0-1,0 25,25-24,0-26,0-24,25-25,0-50,-25-24,25 24,0-24,-25 0,24 24,-24 0,-49 75,49 25,-25 24,0 1,0-1,25 0,0-24,0-25,25-25,0-50,0 25,-25-49,25 24,-25-24,24 0,-24 24,0 0,-24 26,-26 48,25 1,0 25,1 24,-1 25,25-24,-25-1,25-24,25-25,0-1,-1-73,1-1,0-24,0 24,0-49,-25 25,24-1,-48 50,-1 1,0 24,0 49,0 1,1 24,-1 1,25-1,-25 0,25-24,25-50,24-25,-24 0,0-24,-25-1,25-24,0-1,-25 1,0 49,-25 0,-25 50,25 25,1 24,-1 1,25-1,-25 25,25-49,0-25,50-25,-50-25,24-25,1 1,0-1,-25-24,25-1,-25 1,0 49,-50 0,25 75,1 24,-1-24,0 24,0 1,25-1,0-49,25-25,0-25,0 0,-1-49,1 24,0 1,0-26,-25 26,-25 24,0 0,-24 75,24-1,-25 26,50-26,-25 26,1-26,73-49,-24-25,0-24,0-1,-1 1,1-1,-25 0,0 26,-49 24,24 24,0 26,25 0,-25-1,0 1,25-1,25-73,0-26,0 0,0-24,-25 24,24 1,-24 24,-49 50,24 0,0 24,0 26,25-1,-24 0,24-24,0-25,24 0,26-75,0 25,-26-24,1-1,0 0,0 1,-25 98,-25 1,0 0,25 24,0 0,-25-49,50 0,0-25,-25-50,25 26,0-26,-25 0,0 1,0-1,-25 125,25-51,-25 26,25 0,0-1,0-24,25-25,-25-25,25-24,-1-1,-24 0,25 1,-25-1,0 1,-25 24,1 50,-1 24,-25 1,25-1,1 26,-26-26,25 1,0-25,25-100,0 26,25-1,0-49,-25 49,25-24,-25 49,-25 25,-25 50,26-1,-26 26,25 24,0-49,1-1,48-98,1-1,0-24,0 24,0 0,-25 1,0 24,-25 50,0 24,0 26,0-26,1 26,-1-26,74-73,-49-26,25 0,25 1,-50-26,25 26,-25 24,-25 25,0 25,0 24,0 26,1-26,-1 26,0-26,75-98,-50-1,49 1,-49-26,25 1,0 24,-25 25,0 1,-25 48,0 26,0-25,1 49,-1-24,0-1,0 1,75-100,-25 1,-1-1,1 1,-25-1,25 25,-25-24,-50 98,50 1,-24-1,-1 26,0-26,0 1,25-25,25-75,0 1,0-1,-1 0,-24 1,0 24,0 0,-24 50,-1 0,0 24,25 26,-25-26,0 1,1 0,48-100,1 0,0 1,0-1,0-24,-1 24,-24 25,0 1,-24 73,-1 1,25-1,-25 26,0-26,0 26,25-50,25-50,-25-25,25-24,0 24,0 1,-25-1,0 0,-25 75,0 0,0 25,0-1,25 26,-24-1,-1-24,25-26,25-48,-1-1,1-25,0 1,0-1,0 0,-1 1,-24-1,0 25,-24 25,-1 50,0 0,0-1,0 1,1 24,-1-24,25-25,25-25,-1-50,1 25,0-24,0-1,-25-24,25 24,-25 25,-25 0,0 50,0 0,0 0,1 24,24 1,-25 0,0-26,0 26,75-100,-25 1,-1 24,1-49,0 24,-25 25,0 0,-25 1,0 48,1 26,-1 0,0-1,0 26,25-1,-25-24,25-26,25-24,0-49,0-1,0 1,-1-26,-24 26,25-1,-25 0,-25 50,1 25,-1 25,0-1,0 1,0 24,1 1,-1-50,50-50,-1-25,26 1,-50-1,25-24,0 24,-25 25,-25 50,0 25,0-1,0 26,1-26,24 1,-25-25,50-75,-1 0,1 1,0-1,-25-24,25 49,-25 0,-50 50,25 25,1-1,-1 26,25-26,-25 26,0-51,75-73,-50-1,25 1,-1-26,-24 26,25 24,-25-25,-25 75,1 25,24-1,-25 26,0-26,25 1,-25-1,25-24,25-50,-25-24,25-1,0 1,-1-26,-24 26,25-26,-25 50,-25 50,1 25,-1-1,0 1,25 24,-25-24,0 0,50-100,0 0,0-24,0 24,-25-24,24 24,-24 26,-49 73,24 1,0-1,0 26,1-1,-1 1,25-26,-25 1,50-100,0 1,-1-1,1-24,0-1,-25 1,25 24,-25 1,-50 123,25-24,25-1,-24 26,-1-26,25 1,0-25,25-75,-25 0,24 1,1-26,-25 1,25 24,-25 26,-50 24,26 49,24 1,-25-1,0 26,0-1,25-24,-25-25,50-75,0 0,0-24,-25 24,25-24,-25 24,24 26,-48 48,-1 1,0 50,0-26,25 26,-25-26,25 1,-24-25,48-50,-24-25,25-24,-25 24,25-24,0-1,-25 26,25 24,-75 75,25 24,25-24,-25 24,1 0,-1-24,0 0,25-26,0-48,0-26,25 0,-25 1,25-26,-1 26,-24-1,25 1,-74 98,49 1,-25-1,0 26,0-26,25 26,0-50,0-75,25 0,0 1,-25-1,0 1,25-1,-25 0,-25 75,0 25,0-1,25 1,-25 24,25 1,-25-26,25-24,0-74,25-1,-25 0,25-24,-25 0,25 24,-25 0,0 1,0 98,-25-24,0 25,25 24,-25-24,25 24,0-24,-24-1,48-123,1 24,-25 1,25-26,0 1,-25 24,25 1,-75 98,25 26,25-26,-25 26,1-1,24-24,0-1,0-98,0-1,24-24,-24 24,25 1,-25-26,0 50,-25 75,1 0,24-1,-25 1,25 24,0-24,-25-25,50-75,-25 25,25-24,-25-1,24 0,-24 1,0-1,0 25,-24 75,-1-25,25 24,0 26,-25-26,25 1,0 0,0-100,0 0,0 1,25-26,-25 26,0-1,0 1,0 24,0 50,-25 24,25 1,-25-1,25 26,0-26,0 1,25-100,0 1,-25-1,25-24,-25 24,24 25,-24 1,-24 48,-1 26,25-25,-25 49,25-24,-25-1,25-24,25-74,0 24,-25-25,25 1,-25-1,24 0,-24 100,0-25,0 24,0 1,25-25,0 0,25-1,-25-24,-1-24,1 24,0-25,0 0,0-25,-1 26,1-26,-25 25,0 0,0 1,-49 24,24 49,0-24,0 25,0-1,1 1,24-1,-25 1,25-25,25-50,-25 0,24-24,1-1,-25 0,25 1,-25 24,-25 25,0 0,1 50,-1-26,0 26,25 0,-25-1,25-24,0 0,25-50,0-25,0 1,-1 24,-24-25,25 26,-50-26,1 50,-26 25,25 24,0 1,25 0,-25-1,25 26,0-51,50-24,-25-24,0-1,24-25,-24 1,-25 24,25-25,-25 25,-50 25,26 50,-1 0,25-26,-25 26,25-25,25-50</inkml:trace>
  <inkml:trace contextRef="#ctx0" brushRef="#br1" timeOffset="25550.5548">21382 10195,'0'25,"0"-1,0 1,0 0,0 0,0 0,-25-1,25 1,0 0,0 0,0 0,0-1,-25 1,25 0,0 0,0-25</inkml:trace>
  <inkml:trace contextRef="#ctx0" brushRef="#br1" timeOffset="28301.8298">21555 10096,'0'24,"0"1,0 0,0 0,-25 0,25-1,0 1,0 0,0 0,0 0,0-1,-24 1,24 0,0 0,0 0,0-1,0 1,0 0,0-25</inkml:trace>
  <inkml:trace contextRef="#ctx0" brushRef="#br1" timeOffset="48348.8344">17438 6921,'0'0</inkml:trace>
  <inkml:trace contextRef="#ctx0" brushRef="#br1" timeOffset="50765.076">17314 6921,'0'24,"24"1,-24 0,0 0,-24 24,24-24,0 0,0 0,0 0,0-1,0 1,0 0,0 0,0 24,0-24,0 0,24-25</inkml:trace>
  <inkml:trace contextRef="#ctx0" brushRef="#br1" timeOffset="53763.3758">17165 7342,'25'25,"-1"-25,1 0,0 0,0 0,0 0,-1 0,1 0,0 0,0 0,24 0,-24 0,0 0,0 0,0 0,0-25,-25 25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1.42395" units="1/cm"/>
          <inkml:channelProperty channel="Y" name="resolution" value="41.45078" units="1/cm"/>
          <inkml:channelProperty channel="T" name="resolution" value="1" units="1/dev"/>
        </inkml:channelProperties>
      </inkml:inkSource>
      <inkml:timestamp xml:id="ts0" timeString="2018-02-23T19:34:56.935"/>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23360 14859 0,'0'0'0,"24"0"16,-72 24 31,0-24-47,-23-24 16,-1 24-16,1 24 15,-1-24-15,49-24 16,46 24 15,49-24-15,-1 24-1,1 0-15,-1 0 16,25 0-16,-49 0 16,1 0-16,-24 0 15,-72 0 16,-23 0-15,-25 0-16,1 24 16,24-24-16,-1 24 15,24-24 1,1 0-16,71 24 31,-1-24-31,49 0 16,-1 0-16,1 0 15,-1 0 1,1 0 0,-25 0-16,1 0 15,-24 0-15,-72-24 32,1 0-17,-25 24-15,1 0 16,-25 0-16,25 0 15,-1 0-15,25 0 16,-1 0 0,96 24-1,-1-24 1,25 0 0,23-24-16,0 24 15,-23 0-15,-1 0 16,-47 0-16,-24-24 47,-71 0-47,-1 24 15,1 0-15,-24 0 16,23 0-16,1 0 16,23 0-1,96 24 16,-1-24-31,25 0 16,23 0-16,-24-24 16,25 24-1,-49 0-15,1 0 16,-119-23 15,23 23-15,-47-24-16,-1 48 15,25-24-15,-24 0 16,47 0-16,24 23 16,72 1 15,23-24-31,1 0 16,-1 0-16,1 0 15,23-24 1,-47 24-16,-1 0 15,-71-23 17,-47 23-32,-1-24 31,-23 24-31,0 24 16,23-24-16,1 0 15,119 23 16,47-23-15,-24 0-16,25 0 16,-1 0-16,-24-23 15,-23 23-15,0 0 16,-96-48 15,-23 48-31,-1 0 16,-23 0-16,0 0 15,23 0 1,24 0-16,120 24 31,-1-24-15,1 0 0,23 0-16,0 0 15,-23 0-15,-25-24 16,-94 0 31,-25 24-47,1-24 15,-24 24-15,-1 0 16,25 24-16,47-24 16,48 24 15,24-24-31,23 0 15,24 0-15,1 0 16,-25-24 0,0 24-16,-23 0 15,-72-24 1,0 0 0,-47 24-16,0 0 15,-25 0 1,1 0-16,47 24 15,48 0 17,48-24-17,23 0-15,1 0 16,23-24-16,0 24 16,-47 0-16,0-24 15,-48 1 16,-48-1-15,-23 24-16,-1-24 16,1 24-16,-25 24 15,25-24 1,47 0-16,72 24 31,23-24-15,1 0-1,-1 0-15,1-24 16,-1 24-16,-47 0 16,-24-48 15,-24 48-15,-95-24-16,24 24 15,23 24-15,1-24 16,47 0-16,24 24 31,48-24-15,23 24-1,1-24-15,-1 0 16,24 0-16,-47-24 16,-24 24-1,-48 0 1,-24-24-1,-23 24-15,-24 24 16,-25-24 0,25 0-16,0 24 15,23 0-15,49-24 16,46 23 15,49-23-31,-24 0 16,23 0-16,0-23 15,-23 23-15,0 0 16,-120 0 15,1-24-15,-1 24-16,-23 0 16,0 24-16,23-24 15,25 0 1,118 0 15,1 0-15,-1 0-1,-23 0 1,-1 0-16,-23-24 16,-48 0-1,-23 24 1,-1 0-1,-23 0-15,-25 0 16,25 0-16,23 0 16,96 24 15,23-24-15,1 0-16,-1 0 15,-23 0-15,0 0 16,-48-24 15,-48 0-15,-24 24-16,1 0 15,0 0 1,23 0-16,0 0 16,120 0 15,-1 0-16,1 0 1,-1 24-16,-23-24 16,-1 0-16,-118 0 47,-1 0-32,-23 0-15,24 24 16,-24-24-16,71 0 15,24 47 17,47-47-32,49 0 15,-25 0-15,0 0 16,1 0-16,-24 0 16,-25 0-1,-70-23 1,-1 23-1,0 0-15,-47 0 16,24 23 0,-24-23-1,47 0 1,72 24 0,47-24-1,1 0-15,-25 0 16,25-24-1,-25 24-15,-23 0 16,-48-23 15,-23 46-15,-25-23-16,1 0 16,-1 24-16,25-24 15,23 24 1,48-24-1,47 0 1,1 0-16,-1 0 16,-23 0-16,23-24 15,-23 24 1,-120 0 15,1 0-15,23 0-16,-47 24 15,47-24 1,25 24-16,70-24 31,1 0-15,23 0 0,-23 0-16,23 0 15,-23 0-15,0 0 16,-120-24 31,24 24-47,-23 0 15,0 24-15,-1-24 16,48 24 0,48 0-1,24-24 1,23 0-16,-23 0 15,23-24-15,-23 24 16,0 0-16,-72-24 47,-24 24-47,-23 24 16,-1-24-1,1 0-15,-1 24 16,25-24-1,118 23 17,-23-23-32,23 0 15,-23-23 1,23 23-16,-23 0 16,-24-24-16,-72 0 46,0 24-46,1 24 16,-25-24-16,1 24 16,47-24-16,24 23 31,48-23-15,-1 0-16,25 0 15,-25 0-15,1 0 16,0-23-1,-24 23 1,-96 0 15,24 0-31,-23 0 16,0 23 0,23-23-16,0 24 15,72 0 1,0-24-1,47 0 1,-23 0-16,0 0 16,-1 0-16,-23-24 15,-95 24 32,23 0-47,0 0 16,-23 0-16,0 24 15,47-24 1,71 24 15,1-24-31,23 0 16,1 0-16,-25-24 16,1 24-1,-24 0-15,-48-24 31,-24 24-15,1 0 0,-25 0-1,1 24-15,23-24 16,120 24 15,-25-24-15,25 0-16,-25-24 15,25 24-15,-24 0 16,-25-24-16,-46 24 47,-49 0-47,24 0 16,-23 24-16,0-24 15,118 24 16,25-24-15,-1 24-16,1-24 16,-1 23-1,-23-23-15</inkml:trace>
  <inkml:trace contextRef="#ctx0" brushRef="#br0" timeOffset="8231.0463">20193 12478 0,'-48'0'47,"24"0"-47,-23 0 15,23 0-15,-24 24 16,96-24 31,-1-24-47,25 24 15,-25 0 1,1 0-16,0 0 16,-24-24-1,-72 24 1,0 0-1,-23 0 1,-1 24-16,-23-24 16,47 0-16,120 24 62,-1-48-62,-23 24 16,23 0-16,1 0 15,-24 0-15,-25 0 16,-70-24 15,-25 24-15,-23 0-16,24 24 16,-25-24-1,49 0-15,94 0 47,25 0-31,-25 0-16,1 0 15,0 0-15,-25 0 16,-46-24 15,-25 24-15,-23 0-16,-1 0 15,1 0-15,23 0 16,24 0 15,72 24-15,-1-24 0,1 0-16,0 0 15,-24 0 1,23 0-16,-47-24 31,-47 24-15,-1 0-1,-24 0-15,25 0 16,-1 24-16,96 0 47,-1-24-32,1 0-15,0 0 16,-1 0-16,-23-24 16,0 0 15,-72 0-15,25 24-16,-49 0 15,24 0 1,1 0-16,23 24 31,48-24-15,23 0-1,1 0-15,-24 0 16,24 0 0,-25 0-16,1-24 15,-48 0 16,-23 24-15,-1 0 0,-47 24-16,47-24 15,24 0 1,72 24 0,0-24-1,-1 0 1,1 0-16,0-24 15,-1 24-15,-23 0 16,-24-48 15,-48 48-15,1 0 0,-25 0-16,25 24 15,-1-24 1,96 24 15,-1-24-15,1 0-1,0-24-15,-1 24 16,-23 0-16,24-24 16,-96 1 15,0 23-16,1 0-15,-1 0 16,0 23-16,1-23 16,94 0 31,1 0-47,0 0 15,-1 0-15,1 0 16,-24 0-1,0-23 1,-72-1 15,0 24-31,-23 24 16,-1-24 0,25 0-16,23 23 15,48-23 32,23 0-47,1 0 16,24 0-16,-49-23 15,25 23-15,-24-24 32,-72 0-17,24 24 1,-23 0-16,-25 24 15,25-24 1,23 0-16,71 24 47,1-24-47,24-24 16,-25 24-1,1 0 1,-24 0-16,-1-24 15,-70 24 17,-1 0-17,1 0-15,-1 0 16,-24 0-16,49 0 16,94 0 30,-23 0-46,23 0 16,-23 0-16,23 0 16,1-24-16,-25 24 15,-23 0 1,-48-24 15,-47 24-31,-1 24 16,1-24-1,0 0-15,23 0 16,0 0-16,72 0 63,24 0-63,23 0 15,-23-24-15,23 24 16,-23 0-16,0 24 15,-25-24 1,-70 0 15,-1 0-15,-47 24 0,23-24-16,1 24 15,23-24-15,24 0 16,72 0 15,0 0-15,23 0-16,1-24 15,-1 24-15,1 0 16,-25 0 0,1 0-16,-24 0 15,-48 24 1,-24-24-1,1 0-15,-49 0 16,25 24 0,23-24-1,1 0-15,118 0 47,-23-24-31,23 24-16,1 0 15,-25 0-15,25 0 16,-49 0 0,-70 24 15,-25-24-15,1 0-16,-24 23 15,47-23-15,0 0 16,96 0 15,0 0-15,-1-23-16,25 23 15,-1 0 1,1 0 0,-25 0-16,1 0 0,-96 23 46,-23-23-30,-1 24-16,1-24 16,-1 0-16,25 0 15,94 0 32,1 0-47,24-24 16,-25 24-16,25 0 15,-25 0 1,1 0-16,-96 0 31,1 0-15,-25 0 0,1 24-16,-25-24 15,49 24-15,23-24 16,72 0 15,-1-24-15,25 24-16,-25 0 15,25 0-15,-1 0 16,-23 0 0,-24 0-1,-48 0 16,-48 24-31,1-24 16,0 0-16,23 24 16,0-24-16,120 0 47,-25 0-32,1 0 1,23 0-16,1 0 15,-25 0-15,-23 0 16,-48 24 31,-47-24-47,0 0 16,-1 24-16,25-24 15,118 0 32,-23 0-31,-1 0-1,1 0-15,-1 0 16,-23 0 0,-48-24 15,-23 24-31,-25 24 15,1-24 1,0 0-16,47 0 16,48 0 15,23-24-15,1 24-16,23 0 15,-23-24-15,-1 24 16,-23-24-16,24 24 31,-96-24-15,1 24-1,-25 24-15,25-24 16,-1 0-16,72 0 62,23 0-62,1 0 16,0 0-16,-1 0 16,-23-24-1,-24 0 17,-24 24-32,-23 0 15,-1 0 1,0 0-16,1 24 15,71-24 32,23 0-47,-23 0 16,24 0-16,-25-24 16,25 1-1,-48-1 16,-48 24-15,1 0-16,-1 0 16,1 0-16,94 24 62,1-24-46,-24 0-1,23 0-15,-23-24 16,0 0 0,-48 0 31,-24 24-47,1 0 15,-1 24-15,1-24 16,47 24-1,47 0 17,-23-24-32,24 0 15,-1 0-15,-23-24 16,0 0 0,0 0-1,-48-23 16,-24 47-31,24 23 16,-23-23 0,23 0-1,-24 24-15,48 0 32,24 0-17,0-24 1,24 0-16,-25-24 15,1 24-15,0-24 16,0 0 15,-24 1-15,-48-1 0,24 48-16,-23-24 15,23 0 1,0 23-16,0 1 31,48 0-15,24-24-1,-24 0-15,-1 0 16,1 0-16,24-24 16,-48-23 15,-24 23 0,0 24-31,-23 0 16,23 0-16,-24 24 15,24-24-15,1 23 32,70 1-17,-23-24 1,24 0-16,-25 0 15,1-24 1,0 1 0,-24-25-1,-48 48 1,1 0 15,23 24-15,-47 0-16,47-1 0,0 1 15,72 0 17,-1 0-32,-23-24 15,24 0-15,-1 0 16,-23 0-16,0-24 16,-24 0 15,-48 24-16,24 0-15,-23 24 16,-1-24-16,-23 24 16,47 0-1,24-1 1,71 1 0,-47 0-16,24-24 31,-1 0-31,1 0 15,-24-24 1,-24 0 15,-24 24-15,-24 0-16,-47 48 16,48-24-16,-1 0 15,48 0 1,24-24-16,0 23 15,23-23 1,25 0-16,-25 0 16,-23 0-16,0-23 15,0-1 1,-48 0 0,0 24-1,-47 0-15,23 0 16,-23 0-16,-1 24 15,1 0 1,47-24-16,48 23 31,0-23-15,23 0-16,1 0 16,-1 0-1,1-23-15,-24-1 16,0 0-16,-24-24 15,-72 48 17,25 0-32,-25 0 15,25 24-15,-1-24 16,48 24 15,24-24-31,23 0 16,25 0-16,-25 0 15,25-24-15,-48 0 16,23 0 0,-23 1-16,-24-1 15,0 0 1,-48 0 0,25 24-1,-1 0 1,0 24 15,72 0-15,-25 0-16,25-24 15,-48-48 32,-48 48-31,96 24 46,-24-24-46,-48 0 46,24 24-15,48-24-31,-25-24 93,-94 48-46,47-24-63,0 0 15,48 0 48,0 0-63,0-24 16,-72 48 30,24-24-46,-47 23 16,23 1-16,1 0 16</inkml:trace>
  <inkml:trace contextRef="#ctx0" brushRef="#br0" timeOffset="15773.5552">24074 5239 0,'-24'47'47,"0"1"-31,1-24-16,-1 23 15,0 1-15,0-24 16,24-48 31,24-24-31,24 1-16,-25-1 15,1 24-15,0-23 16,0 23-1,-48 48 17,0 23-17,-23 1-15,23 0 16,-24-1-16,24 1 16,1-24-1,46-72 16,25 0-15,-24 1 0,0-1-1,-1-23-15,25 47 16,-48 0-16,-48 48 62,1 24-62,23-1 16,-24 25-16,25-49 16,-1 25-16,48-72 47,-1-23-32,1-1-15,24 0 16,-24 1-1,-1 23-15,1-24 16,0 24 0,-48 48 15,-23 0-31,23 0 16,-24 24-1,24-1-15,1 1 16,-1-24-16,48-48 62,-1-24-62,25 1 16,-24-1 0,0 0-16,23 1 15,-47 23-15,-47 48 63,-25 23-63,48 1 15,-23 23-15,23-23 16,0-24-16,24 23 16,48-70 15,-48-1-16,24 0-15,-1-24 16,25 25 0,-24-25-16,0 0 15,-1 1-15,-23 23 32,-23 24-17,-1 24 1,-24-1-16,24 25 15,1 0-15,-25-1 16,24 25-16,0-25 16,24 1-1,0-24 1,48-24 0,0-48-1,-25 1 1,-23-1-16,24 0 15,0 1-15,0-1 16,-24 0-16,0 25 31,-24 23-15,-24 47 0,25-23-16,-1 24 15,0-1-15,0 1 16,0 0-16,24-25 15,24 25 1,0-48 15,24-48-15,-48 25 0,23-25-16,1 0 15,-24 1-15,24-1 16,-24 24-16,-24 0 15,0 24 17,-23 24-32,23 0 15,0 0-15,0 24 16,0-1-16,1 1 16,-1-1-1,24-23-15,47 0 16,-23-24-1,24-48 17,-24 25-32,0-25 15,-1 0-15,1 1 16,-24-1-16,0 24 16,0-23 15,-47 47-16,23 0-15,0 23 16,0 25-16,0-24 16,-23 24-1,23 23-15,24-23 16,-24-1-16,48-23 16,23 0 15,-23-48-16,0 0-15,0-23 16,-24-1-16,24 0 16,-24 1-1,-24 23-15,24 0 16,-48 0 0,24 24-16,1 24 15,-25-24 1,24 48-1,0-24-15,-23 47 16,23-23-16,24-1 16,0-23-16,24 0 15,0-48 1,23 24 0,-23-24-1,0 0-15,0-23 16,-1 23-16,-23-24 15,24 25 1,-48-25-16,1 24 16,-25 24-1,24 24 1,-23 0-16,23 23 16,0 1-1,0 0-15,24-1 16,0-23-16,24 24 15,0-48 1,23-24 0,-23 0-16,0 0 15,24 0-15,-25-23 16,-23 23-16,24-24 16,-24 25-1,-47-25 1,-1 72-1,24-24-15,0 24 16,1-1 0,-1 25-16,0 0 15,48-25 1,0 1 0,-1-48-1,1 24 1,24-23-16,-24-1 15,-24 0-15,23-24 16,-23 25-16,0-1 16,-47 0 15,-1 48-15,24 23-1,1-23-15,23 24 31,23-48-15,25-24 0,-24-24 15,0 1-15,-48 23-1,-24 0 1,24 48-16,1 0 31,-1 0-31,0-1 16,0 25-16,0 0 15,1-25-15,23 25 32,23-48-17,25-48 1,-24 1-1,0 23 1,-24-24-16,23 1 16,-23 23-16,0 0 15,-47 0 17,23 48-32,0 0 15,0 24-15,1-25 16,-1 25-16,0 0 15,24-25-15,0 1 32,48-24-17,-25 0-15,1-47 16,0 23 0,0 0-1,0-24-15,-24 1 16,23 23-16,-23-24 15,-47 48 1,23 0 0,0 24-1,0 0-15,1 24 16,-1-1-16,0 1 16,24-24-16,0-1 46,48-23-46,-25-23 16,1-1-16,0 0 16,0 0-16,-24-23 15,24 23 1,-48 0-16,24-24 16,-24 48-1,-24 0 1,25 24-1,-1 0-15,-24 0 16,24 23-16,1 1 16,-1 0-16,24-25 15,24 25 1,-1-48 0,25-24-1,-24 0-15,0 1 16,-1-25-16,-23 24 15,24-23 1,-24-1-16,0 24 16,-24 0-16,1 0 15,-1 24 1,0 24 0,0 0-16,0 0 15,1 24-15,-1-25 16,24 25-16,0-24 15,24 0 17,-1-24-17,1-24-15,0 24 16,24-48-16,-48 24 16,23 1-16,1-25 15,-24 24 1,0-24-16,-24 25 15,-23-1 1,23 24-16,0 24 16,0-1-1,1 1-15,-1 24 16,0 0-16,24-25 16,0 25-16,24-24 31,0-24-16,23 0-15,-23-24 16,0-24 0,0 25-1,-24-1-15,0-24 16,-24 24-16,0 0 16,0 1-1,0 23-15,-23 23 31,23 1-31,0 0 16,0 24-16,0-1 16,24 1-16,0-24 15,0 23 1,24-23 0,24-24-1,-24 0-15,23-47 31,-23-1-31,-24 24 16,0-23-16,0 23 16,-24 0-16,1-24 15,-25 72 17,24 0-32,0 0 15,0 0-15,1 23 16,23-23-16,0 24 15,0-1 1,47-47 0,-23 0-1,0-24-15,24-23 47,-48 23-47,0-24 16,0 25-16,0-1 15,-48 0 1,0 24 0,24 48-1,1-25 1,23 25-16,0-24 16,0 0-1,47-24 1,-23 0-1,0-24-15,24-24 16,-48 24 0,0 1-1,0-1-15,0 0 16,-48 0 0,24 48-1,-24 0 1,25 0-1,23-1-15,-24 25 16,48-24 0,-1-24 15,1 0-15,24-48-1,-24 1 1,-24 23-1,-24-24 1,0 48 0,-24 24-1,25 24 1,-1-25 0,0 25-16,24-24 15,0 0-15,24-1 31,0 1-15,-1-48 0,25-23-1,-48 23-15,0 0 16,24-23-16,-48 23 16,24 0-1,-48 0 16,25 48-15,-1 0 0,24 23-16,-24-23 15,24 24-15,0-1 16,0-23-16,0 24 16,24-24-1,23-24 1,-23 0-16,24-24 15,0 0-15,-25-24 16,25 25-16,0-49 16,-25 25-1,1-1-15,0 24 16,-72 48 15,25 0-15,-25 23-16,24 1 15,0 0-15,1-1 16,23-23-16,0 24 31,47-48-15,1-24-16,-1 0 16,1-24-1,0 25-15,-1-25 16,1 0-1,-1 1-15,-23 23 16,-48 0 0,-23 48-1,-1 0 1,1 0-16,23 23 16,-24 1-16,1-1 15,23 1-15,24-24 31,47-24-15,1-24-16,0 0 16,-25 0-16,49 1 15,-25-1 1,-23-24 0,24 24-16,-24-47 15,-24 47 1,-48 24-1,24 24 17,24 0-17,-24 23-15,24-23 16,0 24-16,0-24 31,24-24-15,24-24-1,-24 0-15,0 0 16,-24 0-16,23 1 16,1-25-1,-48 72 17,-23 0-17,23-1 1,0 25-16,24 0 15,-24-25-15,48 1 16,0-24 15,24-47-15,-25 23-16,1-24 16,0 24-16,0-23 15,-72 71 32,24-1-31,1 25-16,-1-24 15,24 23-15,-24-23 16,48 24 0</inkml:trace>
  <inkml:trace contextRef="#ctx0" brushRef="#br0" timeOffset="24506.8847">21098 3072 0,'0'0'0,"0"-48"31,23 24-15,-23-23-16,24-1 15,-24 0-15,24 1 16,-24 23-16,0 0 31,-48 48 1,48 0-32,-23 23 15,-1 1 1,24 0-16,0-1 15,0 1-15,0-24 16,24 0 0,-1-48 31,-46 0-47,23-24 15,0 25 1,23-25-16,-23-24 15,0 25-15,-23 23 16,-1 24 15,24 48-15,-24-1 0,24 25-16,0-25 15,0 1-15,0-24 31,0 0-31,24-24 47,-24-48-31,0 24 0,24-23-16,-24-25 15,0 1-15,23-1 16,-23 25-16,-23 23 15,-1 48 17,24 23-17,-24 1-15,24-1 16,0 25 0,-24-24-16,24-1 15,0 1-15,24-24 16,0-72 46,-24 24-62,0-23 0,0-25 16,0 1 0,0-1-1,0 48-15,-24-23 16,-24 94 15,48-23-15,-24 24-16,24 23 15,0 1-15,0-25 16,0 1-16,0-24 16,24 23-1,0-94 16,-24 23-15,0-24-16,0 1 16,0-1-1,0-23-15,0 23 16,0 0-16,-24 48 47,24 24-47,-24 24 15,24-1-15,0 1 16,0 24-16,0-25 16,0-23-1,0 0 1,24-48 31,-24-24-32,0 25-15,0-49 16,0 1-16,0 23 16,0 0-16,-47 25 47,23 70-32,24 1-15,-24 23 16,24-23-16,0 0 15,24-1-15,-24-23 16,24 24 0,-1-96 31,-23 24-47,0-23 15,0-1-15,0-24 16,-23 25-1,23-1-15,0 1 16,-24 47 15,0 47-15,24 1-16,0-1 16,0 25-1,0-24-15,24-1 16,-24 1-16,24-24 15,-24-48 32,0-24-47,0 24 16,0-23-16,0-25 16,23 1-16,-23 23 15,0 24 1,0 72 15,0 23-15,0-23-1,0 0-15,0-1 16,0-23 0,24 24-1,-24-72 32,0 0-47,0-23 16,0-1-16,0 0 15,0-23-15,-24 47 16,1 0 0,-1 48-1,24 24 1,-24-1-16,0 1 15,24 23 1,0-47-16,0 24 16,0-24-16,0-72 62,0 24-62,-24-47 16,24 23-16,0-23 15,0 23 1,-23 48 31,-1 48-47,24-1 16,0 25-1,0-25-15,0 1 16,0 0-16,24-25 15,-1-70 32,-23 23-31,0-24-16,0 1 16,0-1-16,0-23 15,0 47 1,-23 24-1,-1 24 1,24 23-16,-24 1 16,24 0-1,0-1-15,0 1 16,0-1-16,24-23 16,-24-48 30,0 1-30,0-25-16,0 0 16,0-23-16,0-1 15,0 25 1,0 23-16,-24 24 31,-24 48-15,48-1-1,0 1-15,-24 0 16,48-1-16,-24 1 16,0-24-1,24-72 32,-24 24-47,0-23 16,0-25-16,0 24 15,0 1-15,0 23 16,-48 72 31,48-25-31,0 25-1,0 24-15,0-49 16,24 25-16,-24-24 15,24-48 32,-24-24-31,0 25-16,0-49 16,0 24-1,-24 1-15,24-1 16,-24 48-1,1 24 1,-1 0-16,24 23 16,0 25-1,-24-24-15,48-1 16,-24 1-16,0-24 16,24-24 30,-24-24-46,0-24 16,0 1-16,0-1 16,0-24-1,-24 25 1,24 23-16,-24 0 31,0 72 0,24-1-31,0 49 16,0-49-16,0 1 16,0 0-16,24-25 15,0-46 32,-24-1-47,0-24 16,0 1-16,0-25 15,0 1 1,-24 47-16,0 0 31,0 72 1,24-1-17,0 25-15,0-25 16,0 1-16,0-24 15,0 0-15,24-1 47,0-46-47,-24-25 16,0 0-16,0 1 16,-24-25-1,24 25-15,-24-1 16,1 24-1,23 72 17,-24-1-32,24 1 15,0 24-15,0-25 16,0 1-16,0-1 16,24-23 15,-24-95 0,23 23-31,-23 1 16,-23-49-1,23 49-15,0-1 16,-24 24 15,0 72-31,24-1 16,0 1-1,0 0-15,0 23 16,0-23-16,0-24 16,24 23-1,0-118 17,-24 23-17,0 1-15,0-25 16,-24 1-1,24 23-15,-24 24 16,24 48 15,0 24-15,0-1 0,-24 25-16,48-25 15,-24 1-15,0 0 16,24-25-1,-24-94 17,24 23-17,-48 1-15,24-25 16,0 1 0,-24 47-16,0 0 31,0 72-16,24-1 1,0 1-16,0 0 16,0-1-16,0 1 15,24 0-15,-24-25 16,24-94 31,-24 47-47,0-47 15,0 23-15,-24-23 32,24 23-32,0 0 15,-24 96 32,1-24-31,23 47-16,0 1 15,0-25-15,23-23 16,-23 24 0,24-120 15,-24 25-15,0-1-16,0 0 15,-24-23-15,24 23 16,0 25-1,-23 23 17,-1 47-32,24 25 15,0-25 1,0 25-16,24-25 16,-24-23-16,23 24 31,-23-96 0,0 1-15,0 23-16,-23-48 15,23 25-15,0-1 16,0 24 0,-24 72 15,0-1-16,24 1 1,24 0-16,-24-1 16,0 1-16,0-24 15,0-72 32,0 1-31,0-1-16,-24 0 15,24 1-15,0-1 16,-48 119 47,48-23-63,0 0 15,24-1 1,-24 1-16,0-24 15,0 23 1,0-94 15,0-1-15,0 1-16,0-1 16,0 0-16,0 1 15,-24 23 1,24 71 15,0 1-15,0 0-1,0-1-15,0-23 16,24 24-16,-24-24 16,0-72 30,0 0-30,0 1-16,-24-1 16,24 0-1,0 25 1,-23 46 15,23 25-15,0-24-16,0 24 15,23-25-15,-23 1 16,0 0 0,0-72 31,0 25-32,0-1-15,0-24 16,-23 0-16,23 25 15,0 94 32,-24-47-31,24 24 0,0-25-16,24 25 15,-24-24 1,0-72 31,0 24-32,-24 1-15,24-25 16,0 24-16,0-24 16,-24 96 30,24 0-30,0-24-16,0-1 16,24 1-1,-24-48 48,-24 1-63,24-1 15,0-24-15,0 24 16,0 0-16,-24 48 63,24 0-63,24 24 15,-24-24-15,0 23 16,0-23-1,24-48 32,0-23-47,-24-1 16,0 0 0,23-23-16,-23 23 15,24 1-15,-24-1 16,24 96 31,0-1-47,-24 1 15,24-1-15,-1 1 16,-23 0 0,24-24-1,0-72 1,0 24-1,0-24 1,-1-23-16,25 0 16,0-1-1,-25 25-15,-23 70 47,0 49-47,-23-25 16,23 25-16,0 23 15,0-23-15,23-1 16,-23-23 0,24-25-16,24 1 15,-24-71 1,0-1 0,-1-23-1,1 23-15,0-24 16,0 25-16,-24 94 47,-24 1-32,0 24-15,0-49 16,24 49-16,0-48 16,0-1 15,24-46-16,0-25 1,-24 0-16,24-23 16,0-1-1,-24 25-15,0 94 47,0 1-31,-24 0-16,24-1 15,0-23-15,0 24 16,0-24-16,0-1 47</inkml:trace>
  <inkml:trace contextRef="#ctx0" brushRef="#br1" timeOffset="34132.0385">22741 14907 0,'0'23'172,"0"1"-141,-24 0-15,24 0 0,0 23 15,0-23 0,0 0 16</inkml:trace>
  <inkml:trace contextRef="#ctx0" brushRef="#br1" timeOffset="35179.1192">22836 14907 0,'0'23'125,"0"25"-109,0-24 15,0 0 0,0-1 0,0 1-15,-24 0 78,48 0 31</inkml:trace>
  <inkml:trace contextRef="#ctx0" brushRef="#br1" timeOffset="37371.4387">19883 12621 0,'0'0'0,"0"23"156,0 1-141,0 0 17,0 0-17,0 23 1,0 1 0,24-24 15,-24 0-16,0 0 1,24-24 140</inkml:trace>
  <inkml:trace contextRef="#ctx0" brushRef="#br1" timeOffset="38277.7486">19740 12835 0,'24'0'63,"0"0"-32,0 0-15,23 0-1,1 0 17,-24 0-32,-1 0 15,1 0-15,0 0 16,0 0-16,0 0 16,23 0-1</inkml:trace>
  <inkml:trace contextRef="#ctx0" brushRef="#br1" timeOffset="40590.8344">20312 3096 0,'0'0'0,"0"47"156,0-23-140,0 24-1,0-1 1,0-23-16,0 0 15,0 24 1,0-25 0</inkml:trace>
  <inkml:trace contextRef="#ctx0" brushRef="#br1" timeOffset="41325.3513">20121 3381 0,'24'-23'78,"24"23"-47,-25 0-15,1 0-16,0 0 15,24 0-15,-24 0 16,23 0-1,-23 0 1,24 0-16,-25-24 16,1 24-1</inkml:trace>
  <inkml:trace contextRef="#ctx0" brushRef="#br1" timeOffset="42820.8643">23193 5453 0,'0'0'0,"-24"48"141,24-25-126,0 1-15,24 24 16,-48-24 0,24 0-16,24-1 15,-24 1 63</inkml:trace>
  <inkml:trace contextRef="#ctx0" brushRef="#br1" timeOffset="43649.1608">23312 5453 0,'-24'48'218,"24"-25"-202,24 1-16,-24 0 16,-24 0-1,24 24-15,24-25 16,0 1 78</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06T19:54:08.878"/>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21729 10096,'-25'-25,"-25"25,26 0,-26 0,100 25,-26-25,1-25,25 25,-25 0,0 0,-1-25,-24 0,-24 25,-26 0,25 0,0 0,-24 25,24-25,0 0,-25 25,50 0,50-25,-25 0,24 0,1 0,0 0,-25 0,24-25,-24 25,0 0,-25-25,-50 0,25 25,-24 0,-1 0,0 0,26 25,-26-25,25 0,50 25,0-25,24 0,1 0,0 0,-25 0,24 0,-24 0,0 0,-75-25,25 25,-24 0,-1 0,-24 0,24 0,-24 0,24 25,25-25,0 0,50 25,25-25,-1 0,1 0,24-25,-24 25,0 0,-1-25,1 25,-25 0,-25-50,-25 50,-25 0,1 0,-1 0,0 0,-24 0,24 25,26-25,-26 0,25 0,50 25,0-25,24 0,1 0,24 0,-24 0,0-25,-1 25,1-25,-25 25,0-25,-25 1,-50-1,0 25,26 0,-51 0,25 25,-24-25,24 0,1 24,24-24,25 25,50-25,-1 0,26 0,-1 0,1 0,-26 0,1-25,-1 25,-24-24,0-1,-75 0,26 25,-51-25,26 25,-1 0,-25 25,1-25,24 0,1 0,24 0,25 25,50 0,-26-25,51 0,-1-25,-24 25,0 0,-1-25,1 25,-25-25,-25 0,-25 1,0 24,-25 0,1 0,-1 0,-24 0,-1 0,26 24,24-24,0 0,75 25,-26-25,26 0,24 0,-24 0,0-25,-1 25,1 0,-25-24,0-1,-50 0,0 25,-25 0,1 0,-1 0,-24 0,-1 25,1 0,24-25,25 0,25 49,75-49,-26 0,1 0,24 0,1-25,-1 25,-24 0,0-24,-26 24,-48-25,-26 25,0 0,-24 25,-1-1,1-24,24 25,26-25,-1 25,50 0,-1-25,26 0,24-25,-24 25,0-25,-1 25,1-25,-25 25,0-24,-75-1,0 25,1 0,-26 0,1 25,-1-1,26-24,-1 25,25-25,25 50,50-75,0 25,24 0,-24-25,-26 25,26-25,-25 1,-50-1,0 25,-24 25,-1-25,0 24,1 1,-1-25,100 0,-1 0,-24 0,25-25,-100 1,25 48,-24-24,24 25,-25-25,100 25,-25-50,24 25,-24 0,0-25,-50 1,0 48,-24-24,24 25,0-25,75 25,-25-50,24 25,-24-25,-50 1,0 24,-24 24,24-24,-25 25,26 0,-1-25,50 25,-1-50,1 25,25-25,-25 25,-1-25,1 25,-74 0,24 25,0 0,-25-25,26 25,48-25,1 0,25-25,-1 25,-24-25,25 0,-1 25,-24-24,0 24,-50-25,0 50,-24-1,-26-24,26 25,24 0,-25-25,100 0,-25-25,24 25,-24-25,0 1,0 24,-50 0,-25 24,1 1,-1 0,25 0,1-25,48 0,1-25,25 0,-1 0,-24 1,0 24,25-25,-100 50,25-1,-24 1,24-25,74-25,1 1,0-1,-1 0,1-25,0 26,-26 24,1-25,-50 25,1 0,-26 25,0-1,1-24,123-24,-49-1,25 0,-26 25,1 0,0-25,-50 50,0-25,-24 25,-1-25,0 25,75-50,25 25,0 0,-26-25,26 25,-25 0,0 0,-50 25,-25 0,1-25,24 24,50-48,24 24,-24-25,25 25,-26-25,1 25,0 0,-75 25,-24 0,24-1,1-24,24 25,75-50,-26 1,26 24,-25-25,24 25,-24-25,0 25,-75 25,1 0,-1-25,1 24,98-48,-24-1,25 25,-26-25,1 25,0 0,-50 50,0-26,-24 1,-1 25,1-25,24 24,50-49,24 0,26-25,-26 25,1-24,24-1,-24 0,-1 25,-24 0,-74 25,-26 0,26 24,-51 1,26-1,24-24,26-25,73 0,-24 0,49-25,-24 1,0-26,24 25,-24 25,-26-25,-48 50,-26 25,-24-1,-1 1,1 0,24-25,25-25,50 0,25-25,-1 0,26 0,-26-25,26 26,-26-1,1 25,-25 0,-75 25,1-1,-26 26,1 0,-1-25,26-1,24-24,50-24,24-1,26 0,-1-25,1 25,-26 1,1 24,-1-25,-24 25,-74 49,-1-24,-24 0,-1 25,26-25,-1-25,75 0,24-25,26 0,-26 0,26 0,-26 0,1 1,0 24,-26 0,-73 49,-26-24,1 25,0-25,24-1,25 1,50-50,49 1,-24-1,24 0,1-25,-26 25,1 25,-25 0,-75 25,1 0,-26 25,-24-25,49 24,26-49,73-25,1 1,24-1,1-25,-26 25,1 25,-25-25,-50 50,-25 0,1 0,-26 25,26-26,24-24,50 0,24 0,1-24,-1-1,1 0,0-25,-1 25,-24 1,-75 48,1 1,-26 0,1 0,24 0,26 0,73-50,1 0,-1-25,26 25,-26 1,-24-26,0 50,-50-25,-24 50,-26 0,26 0,-26-1,50-24,75-24,0-1,-1 0,1 0,-1 0,-24 1,0-1,-50 25,-49 25,24-1,-24 1,-1 0,26 0,74-50,24 25,1-25,-1-24,26 24,-26 0,-24 25,-99 0,-1 25,1 24,0-24,-1 0,26 0,98-75,1 25,24 1,1-26,-26 25,1 0,-25 1,-1 24,-73-25,24 50,-49-1,24 1,-24 0,24-25,100-25,-1 0,1 1,24-1,-24 0,-25 0,24 25,-98 0,-1 0,0 25,-24 25,0-50,49 24,50-48,24 24,1-25,-1 0,1 0,0 0,-26 25,-73 25,-1 0,-24 0,-1 24,1-24,49 0,75-25,-1-25,26 0,-26 1,1 24,0-25,-26 25,-73 25,-1-1,-24 26,-25 0,24-26,26 1,73-50,51 25,-26-49,26 24,-26 0,1 0,-25 1,-75 48,1-24,-1 50,-24-25,24-25,75 0,24-25,1 25,0-25,-1 0,-24 1,0-1,-75 50,1-25,-1 24,-24 1,24 0,100-25,-1-25,1 25,-25-25,24 25,-74 25,1 0,-51 25,26-1,-26 1,26-25,-1-1,75 1,0-50,24 25,26-24,-26-26,1 50,-1-25,-24 25,-74 25,24 0,-50 24,26-24,-26 0,51 0,73-50,-24 0,25 25,24-49,-24 24,-26 0,26 25,-124 50,24-26,-24 26,24-25,0 0,100-50,0 0,24 0,-24 0,-1 1,-24-1,-75 50,1-1,-1 26,-49-25,49 25,-24-26,49-24,50 0,25-24,24-1,-24-25,24 25,0-24,-49 49,25-25,-125 74,1-24,-25 25,24-25,1 24,49-49,50 0,0-24,49-1,-24 0,-1 0,26 0,-50 0,24 25,-74 25,1 0,-26 25,0-25,1-1,-1 1,75 0,25-50,-1 25,26-25,-51 1,26-26</inkml:trace>
  <inkml:trace contextRef="#ctx0" brushRef="#br0" timeOffset="12046.2045">18504 6300,'0'-24,"0"48,-25 26,25 0,-24-1,24 26,0-1,0-24,0-1,0 1,24-75,1 0,-25-24,0-26,25 26,-25-1,0 0,0 26,0 48,0 26,-25 0,25 24,-25-24,25-1,0 1,25-75,-25-25,0 1,25-26,-25 1,0 24,25 1,-25-1,-25 75,0 25,0-1,1 26,-1-1,0 0,25-24,-25-25,50-50,0-25,0-24,-25 24,24-24,1 0,-25 24,0 25,-25 50,1 25,-1 24,0 0,25 1,-25-1,25-49,0 0,50-75,-50 1,25-26,-1 1,-24-1,0 1,25 24,-50 26,1 24,-1 49,0 26,0-1,0 25,25-24,0-26,0-24,25-25,0-50,-25-24,25 24,0-24,-25 0,24 24,-24 0,-49 75,49 25,-25 24,0 1,0-1,25 0,0-24,0-25,25-25,0-50,0 25,-25-49,25 24,-25-24,24 0,-24 24,0 0,-24 26,-26 48,25 1,0 25,1 24,-1 25,25-24,-25-1,25-24,25-25,0-1,-1-73,1-1,0-24,0 24,0-49,-25 25,24-1,-48 50,-1 1,0 24,0 49,0 1,1 24,-1 1,25-1,-25 0,25-24,25-50,24-25,-24 0,0-24,-25-1,25-24,0-1,-25 1,0 49,-25 0,-25 50,25 25,1 24,-1 1,25-1,-25 25,25-49,0-25,50-25,-50-25,24-25,1 1,0-1,-25-24,25-1,-25 1,0 49,-50 0,25 75,1 24,-1-24,0 24,0 1,25-1,0-49,25-25,0-25,0 0,-1-49,1 24,0 1,0-26,-25 26,-25 24,0 0,-24 75,24-1,-25 26,50-26,-25 26,1-26,73-49,-24-25,0-24,0-1,-1 1,1-1,-25 0,0 26,-49 24,24 24,0 26,25 0,-25-1,0 1,25-1,25-73,0-26,0 0,0-24,-25 24,24 1,-24 24,-49 50,24 0,0 24,0 26,25-1,-24 0,24-24,0-25,24 0,26-75,0 25,-26-24,1-1,0 0,0 1,-25 98,-25 1,0 0,25 24,0 0,-25-49,50 0,0-25,-25-50,25 26,0-26,-25 0,0 1,0-1,-25 125,25-51,-25 26,25 0,0-1,0-24,25-25,-25-25,25-24,-1-1,-24 0,25 1,-25-1,0 1,-25 24,1 50,-1 24,-25 1,25-1,1 26,-26-26,25 1,0-25,25-100,0 26,25-1,0-49,-25 49,25-24,-25 49,-25 25,-25 50,26-1,-26 26,25 24,0-49,1-1,48-98,1-1,0-24,0 24,0 0,-25 1,0 24,-25 50,0 24,0 26,0-26,1 26,-1-26,74-73,-49-26,25 0,25 1,-50-26,25 26,-25 24,-25 25,0 25,0 24,0 26,1-26,-1 26,0-26,75-98,-50-1,49 1,-49-26,25 1,0 24,-25 25,0 1,-25 48,0 26,0-25,1 49,-1-24,0-1,0 1,75-100,-25 1,-1-1,1 1,-25-1,25 25,-25-24,-50 98,50 1,-24-1,-1 26,0-26,0 1,25-25,25-75,0 1,0-1,-1 0,-24 1,0 24,0 0,-24 50,-1 0,0 24,25 26,-25-26,0 1,1 0,48-100,1 0,0 1,0-1,0-24,-1 24,-24 25,0 1,-24 73,-1 1,25-1,-25 26,0-26,0 26,25-50,25-50,-25-25,25-24,0 24,0 1,-25-1,0 0,-25 75,0 0,0 25,0-1,25 26,-24-1,-1-24,25-26,25-48,-1-1,1-25,0 1,0-1,0 0,-1 1,-24-1,0 25,-24 25,-1 50,0 0,0-1,0 1,1 24,-1-24,25-25,25-25,-1-50,1 25,0-24,0-1,-25-24,25 24,-25 25,-25 0,0 50,0 0,0 0,1 24,24 1,-25 0,0-26,0 26,75-100,-25 1,-1 24,1-49,0 24,-25 25,0 0,-25 1,0 48,1 26,-1 0,0-1,0 26,25-1,-25-24,25-26,25-24,0-49,0-1,0 1,-1-26,-24 26,25-1,-25 0,-25 50,1 25,-1 25,0-1,0 1,0 24,1 1,-1-50,50-50,-1-25,26 1,-50-1,25-24,0 24,-25 25,-25 50,0 25,0-1,0 26,1-26,24 1,-25-25,50-75,-1 0,1 1,0-1,-25-24,25 49,-25 0,-50 50,25 25,1-1,-1 26,25-26,-25 26,0-51,75-73,-50-1,25 1,-1-26,-24 26,25 24,-25-25,-25 75,1 25,24-1,-25 26,0-26,25 1,-25-1,25-24,25-50,-25-24,25-1,0 1,-1-26,-24 26,25-26,-25 50,-25 50,1 25,-1-1,0 1,25 24,-25-24,0 0,50-100,0 0,0-24,0 24,-25-24,24 24,-24 26,-49 73,24 1,0-1,0 26,1-1,-1 1,25-26,-25 1,50-100,0 1,-1-1,1-24,0-1,-25 1,25 24,-25 1,-50 123,25-24,25-1,-24 26,-1-26,25 1,0-25,25-75,-25 0,24 1,1-26,-25 1,25 24,-25 26,-50 24,26 49,24 1,-25-1,0 26,0-1,25-24,-25-25,50-75,0 0,0-24,-25 24,25-24,-25 24,24 26,-48 48,-1 1,0 50,0-26,25 26,-25-26,25 1,-24-25,48-50,-24-25,25-24,-25 24,25-24,0-1,-25 26,25 24,-75 75,25 24,25-24,-25 24,1 0,-1-24,0 0,25-26,0-48,0-26,25 0,-25 1,25-26,-1 26,-24-1,25 1,-74 98,49 1,-25-1,0 26,0-26,25 26,0-50,0-75,25 0,0 1,-25-1,0 1,25-1,-25 0,-25 75,0 25,0-1,25 1,-25 24,25 1,-25-26,25-24,0-74,25-1,-25 0,25-24,-25 0,25 24,-25 0,0 1,0 98,-25-24,0 25,25 24,-25-24,25 24,0-24,-24-1,48-123,1 24,-25 1,25-26,0 1,-25 24,25 1,-75 98,25 26,25-26,-25 26,1-1,24-24,0-1,0-98,0-1,24-24,-24 24,25 1,-25-26,0 50,-25 75,1 0,24-1,-25 1,25 24,0-24,-25-25,50-75,-25 25,25-24,-25-1,24 0,-24 1,0-1,0 25,-24 75,-1-25,25 24,0 26,-25-26,25 1,0 0,0-100,0 0,0 1,25-26,-25 26,0-1,0 1,0 24,0 50,-25 24,25 1,-25-1,25 26,0-26,0 1,25-100,0 1,-25-1,25-24,-25 24,24 25,-24 1,-24 48,-1 26,25-25,-25 49,25-24,-25-1,25-24,25-74,0 24,-25-25,25 1,-25-1,24 0,-24 100,0-25,0 24,0 1,25-25,0 0,25-1,-25-24,-1-24,1 24,0-25,0 0,0-25,-1 26,1-26,-25 25,0 0,0 1,-49 24,24 49,0-24,0 25,0-1,1 1,24-1,-25 1,25-25,25-50,-25 0,24-24,1-1,-25 0,25 1,-25 24,-25 25,0 0,1 50,-1-26,0 26,25 0,-25-1,25-24,0 0,25-50,0-25,0 1,-1 24,-24-25,25 26,-50-26,1 50,-26 25,25 24,0 1,25 0,-25-1,25 26,0-51,50-24,-25-24,0-1,24-25,-24 1,-25 24,25-25,-25 25,-50 25,26 50,-1 0,25-26,-25 26,25-25,25-50</inkml:trace>
  <inkml:trace contextRef="#ctx0" brushRef="#br1" timeOffset="25550.5548">21382 10195,'0'25,"0"-1,0 1,0 0,0 0,0 0,-25-1,25 1,0 0,0 0,0 0,0-1,-25 1,25 0,0 0,0-25</inkml:trace>
  <inkml:trace contextRef="#ctx0" brushRef="#br1" timeOffset="28301.8298">21555 10096,'0'24,"0"1,0 0,0 0,-25 0,25-1,0 1,0 0,0 0,0 0,0-1,-24 1,24 0,0 0,0 0,0-1,0 1,0 0,0-25</inkml:trace>
  <inkml:trace contextRef="#ctx0" brushRef="#br1" timeOffset="48348.8344">17438 6921,'0'0</inkml:trace>
  <inkml:trace contextRef="#ctx0" brushRef="#br1" timeOffset="50765.076">17314 6921,'0'24,"24"1,-24 0,0 0,-24 24,24-24,0 0,0 0,0 0,0-1,0 1,0 0,0 0,0 24,0-24,0 0,24-25</inkml:trace>
  <inkml:trace contextRef="#ctx0" brushRef="#br1" timeOffset="53763.3758">17165 7342,'25'25,"-1"-25,1 0,0 0,0 0,0 0,-1 0,1 0,0 0,0 0,24 0,-24 0,0 0,0 0,0 0,0-25,-25 25</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04-27T18:40:07.904"/>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19794 12055,'-25'0,"25"50,0-26,0 26,0 25,0-26,0 1,0-1,0-24,0 25,0-75,0 0,0-24,0-1,0-24,25 24,-25 0,0 1,25 24,-25 0,0 0,0 50,-25 25,25 24,-25 1,1-1,24 0,0-49,-25 0,25-75,0 1,0-1,0 1,0-26,25 25,-25 1,0 24,0 50,0 0,-25 49,25 1,0-1,-25-24,25-1,-25-49,25-25,0-24,0-1,0 1,0-26,0 25,0 1,0 24,0 0,0 75,0-1,-25 26,25-1,0 1,0-26,-24-24,24-50,0 1,0-26,0-24,0-1,0 25,0 1,0 24,0 0,0 50,0 0,0 24,-25 51,25-26,0 1,-25-51,25-48,0-26,0 0,0-24,0 24,0 1,-25 24,0 50,25 24,-25 1,25 49,0-49,-24-1,24-24,0-50,0-24,0-1,24-24,-24 24,0 0,0 26,-24-1,24 50,0-1,0 26,-25 0,25 49,0-49,25-26,-1-24,-24-24,0-1,25-25,0-24,-25-1,25 50,0-24,0 74,-25-1,0 51,0-25,0 24,0-24,0-26,24-24,-24-24,25-26,0-24,-25 24,25-25,0 26,-25 24,24 25,-24 25,0 24,0 1,0 49,0-24,0-50,0-1,0-48,25-1,-25-25,0-24,25 24,-25 0,25 1,-25 74,0 24,-25 1,25 24,-25 1,25-26,0-24,0-50,0 1,-25-26,25-24,0 24,0 0,25 1,-25 24,-25 25,25 25,0-1,0 26,-24 25,24-26,0 1,0-25,-25-25,50 0,-25-25,0-25,24 1,-24-26,25 25,-25 26,25 24,-25 49,0 1,-25 24,25-24,0 0,0-1,0-74,0-24,0-1,25 1,-25-26,25 50,-25 0,25 50,-50 25,25 0,0 24,0-24,-25-1,50-74,-25-24,0-1,25-24,-25-1,24 26,-24 24,0 0,0 50,0 0,25 24,-50 26,25-26,0 1,0-25,0-75,0 1,0-26,25 25,-25 1,25 24,-25 50,0 24,0 26,0-1,0 1,-25-26,25-24,0 0,0-50,0-24,0-1,25-24,-25 24,25 0,-25 25,25 1,-25 48,0 1,0 0,0 50,0-1,-25-24,25-26,0-73,0-1,25 1,-25-26,24 25,-24 26,0-1,25 25,-25 25,0 24,-25 1,25 49,0-24,-24-26,24-74,24-24,-24-1,0 1,25-26,0 50,-25 0,25 50,-25 25,0 0,-25-26,25 26,-25 0,25-26,0-48,0-1,0-25,25 1,-25-1,25 0,0 50,-25 25,0 0,-25 0,25 24,0-24,-25 0,25 0,0-50,0 0,25 25,-50 0,25 25,0 0,0 0,0-50,0 0,0-25,25 26,-25-1,0 0,25 50,-50 0,25-1,0 1,0-50,0 1,0-26,25 25,-25 0,0 0,0 50,0 0,0 25,-25-25,25-1,0 26,-25-50,25 25,0-50,25 0,-25 0,0 1,25 24,-50 24,25 1,0 0,0-50,25 0,-25 1,0-26,0 25,24 0,1 0,-50 25,50 0,-25 25,-25 0,1 25,24-25,0-1,-25-24,50 0,-25-24,0-1,0 0,24 0,-24 50,-24 0,24 0,0 24,-25-24,25 0,0-50,25 25,-25-25,0 50,0-50,0 0,0 1,0-1,24 0,-24 0,0 0,0 25</inkml:trace>
  <inkml:trace contextRef="#ctx0" brushRef="#br0" timeOffset="2998.7001">20067 12402,'0'-24,"0"-1,0 0,0-25,25 26,-25-26,0 25,25-25,-1 26,1 48,-25 26,0 0,0-25,0 24,-25-24,25 0,0 0,0-50,0-25,25 25,-25-24,0 24,0 0,0 0,0 50,0 25,0-25,0 24,-25-24,25 0,0 0,25-25,-25-25,0 0,0-25,25 26,-25-26,0 25,0 50,-25 25,25-1,0 1,0-1,0-24,0 0,0-50,25-24,-25-1,0-24,25 24,-25 25,0 0,0 50,0 0,0 49,0-24,0 0,0-26,0 1,0-50,0 1,0-26,0 25,25-24,-25-1,0 25,0 50,24 0,-24 24,0 1,-24 0,24-1,0-24,0-50,24 0,-24-49,0 24,0 1,0-1,0 25,0 75,0 0,0 24,0-49,0 0,0-50,0-25,0 1,25-1,-25 0,0 25,0 50,-25 0,25 50,-24 24,-1 0</inkml:trace>
  <inkml:trace contextRef="#ctx0" brushRef="#br1" timeOffset="14611.5387">18231 12774,'0'25,"-24"-25,-1 25,0 0,0 0,0-25,1 24,-1 1,0-25,25 25,-25-25,25 25,-25-25,50 0,-25-25,25 25,-25-25,25 0,0 25,-25-24,24 24,-24-25,25 0,0 0,0 0,0 1,-1 24,1 0,-50 0,1 0,24 24,-25-24,0 25,0 0,0 0,1-25,24 25,-25-25,25 24,-25 1,0-25,25 25,-25-25,25 25,-24-25,48 0,-24-25,25 25,0-25,0 0,0 25,-25-24,24 24,1 0,0-25,0 0,0 0,-1 25,1 0,-25-25,25 25,-25 25,-25-25,25 25,-25-25,25 25,-24-25,-1 25,0-1,0-24,25 25,-25-25,25 25,-24-25,-1 25,0 0,0-1,25 1,-25-25,50 0,-25-25,25 25,-25-24,25-1,0 25,-1-25,1 0,0 25,-25-25,25 25,0-24,-1 24,-24-25,25 25,0-25,-25 50,-25-25,0 25,1-1,-1 1,0-25,25 25,-25 0,0-25,25 25,-24-25,-1 24,25 1,-25-25,0 25,25-50,25 25,-25-25,25 25,0-24,-1 24,-24-25,25 25,0-25,0 0,0 0,-1 25,-24-24,25 24,-25-25,25 25,0 0,-50 0,25 25,-25-25,0 24,1 1,-1-25,0 25,25 0,-25 0,0-25,25 24,-24-24,-1 0,25 25,-25-25,25 25,-25-25,25 0</inkml:trace>
  <inkml:trace contextRef="#ctx0" brushRef="#br1" timeOffset="19788.021">21406 12774,'25'0,"-25"25,25 0,-25 0,25-25,-25 25,25-25,-25 24,24 1,1 0,0-25,0 25,-25 0,25-25,-1 24,-24 1,25-25,-25 25,25-25,-25 25,25-25,-25 25,0-50,-25 25,0-25,25 0,-25 0,1 1,-1-1,25 0,-25 25,25-25,-25 0,0 25,25-24,-24 24,-1-25,0 25,0-25,25 50,25-25,-25 25,25-25,-25 24,25-24,-1 25,1 0,0 0,-25 0,25-1,0-24,-25 25,24-25,-24 25,25-25,-50 0,25-25,-24 0,24 1,-25 24,25-25,-25 25,25-25,-25 0,0 0,1 1,-1-1,0 25,25-25,-25 25,0-25,50 50,0-25,-25 25,25-25,0 25,-25-1,24 1,1 0,0-25,0 25,-25 0,25-1,-1 1,-24 0,25-25,-25 25,0-50,-25 0,25 0,-24 1,24-1,-25 25,25-25,-25 25,25-25,-25 25,25-25,-25 25,25-24,-24 24,24-25,-25 25,0-25,0 25,25-25,-25 25,50 0,-25 25,25-25,-25 25,25-25,0 25,-1-1,1-24,-25 25,25 0,0-25,0 25,-25 0,24-1,1-24,-25 25,25 0,-25 0,25-25,-50-25,25 0,-25 25,25-25,-25 1,1-1,24 0,-25 25,25-25,-25 25,25-25,-25 25,25-24,-25 24,1-25,-1 25,25-25,-25 25,25-25,-25 25,25-25,-25 25,1 0,-1-24,25 48,25-24,-1 0,1 25,0 0,0 0,0-25,-25 25,24-25,1 24,0 1,0 0,0 0,-25 0,24-25,-24 24,25-24,-25 25,25 0,0 0,-25-50,-25 25,25-25,-25 0,25 1,-25 24,25-25,-24 25,24-25,-25 25,25-25,-25 25,25-25,-25 25,25-24,-25 24,25-25,-24 25,24-25,-25 25,25-25,-25 25,0 0,25-25,-25 25,1-24,-1 24,0 0,0-25</inkml:trace>
  <inkml:trace contextRef="#ctx0" brushRef="#br1" timeOffset="24985.5012">21704 13072,'0'-25,"-25"25,25-25,25 25,-25 25,25-25,-25 25,25-25,-25 25,0-50,-25 25,25-25,0 0,-25 25,0-24,0-1,25 0,-24 25,24-25,-25 25,0 0,25-25,-25 25,25-24,-25 24,25-25,-24 25,-1 0,25-25,-25 25,25-25,-25 25,25-25,-25 25,1-24,48 48,1-24,-25 25,25-25,0 0,-25 25,25-25,-25 25,24-25,-24 25,25-25,-25 24,25-24,-25 25,25-25,0 25,-1 0,-24 0,25-25,-25 24,25-24,-25 25,25-25,-25 25,25-25,-25 25,25-25,-50 0,25-25,0 0,-25 25,25-25,-25 25,25-24,-25-1,0 0,1 25,24-25,-25 25,25-25,-25 25,25-24,-25 24,25-25,-25 25,25-25,-24 25,24-25,-25 25,25-25,-25 25,0 0,25-24,-25 24,25-25,-24 25,-1 0,0 0</inkml:trace>
  <inkml:trace contextRef="#ctx0" brushRef="#br1" timeOffset="27336.2661">21406 12799,'25'0,"-25"25,25-25,0 0,-25 25,25-25,-1 25,1-1,0 1,0-25,-25 25,25-25,-25 25,24-25,-24 25,25-25,-25 24,0 1,25-25,-25 25,25-25,-50 0,25-25,0 0,-25 1,25-1,-25 25,25-25,-24 25,24-25,-25 25,25-25,-25 25,25-24,-25 24,25-25,-25 25,25-25,-24 25,24-25,-25 25,25-25,-25 25,0-24,0 24,25-25,-24 25,-1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45 w 717"/>
                <a:gd name="T1" fmla="*/ 845 h 845"/>
                <a:gd name="T2" fmla="*/ 745 w 717"/>
                <a:gd name="T3" fmla="*/ 821 h 845"/>
                <a:gd name="T4" fmla="*/ 602 w 717"/>
                <a:gd name="T5" fmla="*/ 605 h 845"/>
                <a:gd name="T6" fmla="*/ 420 w 717"/>
                <a:gd name="T7" fmla="*/ 396 h 845"/>
                <a:gd name="T8" fmla="*/ 235 w 717"/>
                <a:gd name="T9" fmla="*/ 192 h 845"/>
                <a:gd name="T10" fmla="*/ 17 w 717"/>
                <a:gd name="T11" fmla="*/ 0 h 845"/>
                <a:gd name="T12" fmla="*/ 0 w 717"/>
                <a:gd name="T13" fmla="*/ 0 h 845"/>
                <a:gd name="T14" fmla="*/ 223 w 717"/>
                <a:gd name="T15" fmla="*/ 198 h 845"/>
                <a:gd name="T16" fmla="*/ 414 w 717"/>
                <a:gd name="T17" fmla="*/ 408 h 845"/>
                <a:gd name="T18" fmla="*/ 596 w 717"/>
                <a:gd name="T19" fmla="*/ 623 h 845"/>
                <a:gd name="T20" fmla="*/ 745 w 717"/>
                <a:gd name="T21" fmla="*/ 845 h 845"/>
                <a:gd name="T22" fmla="*/ 74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21 w 407"/>
                <a:gd name="T1" fmla="*/ 414 h 414"/>
                <a:gd name="T2" fmla="*/ 421 w 407"/>
                <a:gd name="T3" fmla="*/ 396 h 414"/>
                <a:gd name="T4" fmla="*/ 236 w 407"/>
                <a:gd name="T5" fmla="*/ 192 h 414"/>
                <a:gd name="T6" fmla="*/ 12 w 407"/>
                <a:gd name="T7" fmla="*/ 0 h 414"/>
                <a:gd name="T8" fmla="*/ 0 w 407"/>
                <a:gd name="T9" fmla="*/ 0 h 414"/>
                <a:gd name="T10" fmla="*/ 108 w 407"/>
                <a:gd name="T11" fmla="*/ 102 h 414"/>
                <a:gd name="T12" fmla="*/ 230 w 407"/>
                <a:gd name="T13" fmla="*/ 204 h 414"/>
                <a:gd name="T14" fmla="*/ 421 w 407"/>
                <a:gd name="T15" fmla="*/ 414 h 414"/>
                <a:gd name="T16" fmla="*/ 42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614 w 586"/>
                <a:gd name="T1" fmla="*/ 0 h 599"/>
                <a:gd name="T2" fmla="*/ 596 w 586"/>
                <a:gd name="T3" fmla="*/ 0 h 599"/>
                <a:gd name="T4" fmla="*/ 421 w 586"/>
                <a:gd name="T5" fmla="*/ 132 h 599"/>
                <a:gd name="T6" fmla="*/ 271 w 586"/>
                <a:gd name="T7" fmla="*/ 270 h 599"/>
                <a:gd name="T8" fmla="*/ 120 w 586"/>
                <a:gd name="T9" fmla="*/ 420 h 599"/>
                <a:gd name="T10" fmla="*/ 0 w 586"/>
                <a:gd name="T11" fmla="*/ 575 h 599"/>
                <a:gd name="T12" fmla="*/ 0 w 586"/>
                <a:gd name="T13" fmla="*/ 599 h 599"/>
                <a:gd name="T14" fmla="*/ 120 w 586"/>
                <a:gd name="T15" fmla="*/ 432 h 599"/>
                <a:gd name="T16" fmla="*/ 271 w 586"/>
                <a:gd name="T17" fmla="*/ 282 h 599"/>
                <a:gd name="T18" fmla="*/ 427 w 586"/>
                <a:gd name="T19" fmla="*/ 138 h 599"/>
                <a:gd name="T20" fmla="*/ 614 w 586"/>
                <a:gd name="T21" fmla="*/ 0 h 599"/>
                <a:gd name="T22" fmla="*/ 61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83 w 269"/>
                <a:gd name="T1" fmla="*/ 0 h 252"/>
                <a:gd name="T2" fmla="*/ 26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3 w 269"/>
                <a:gd name="T15" fmla="*/ 0 h 252"/>
                <a:gd name="T16" fmla="*/ 28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9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540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E632181-A1EC-49C7-ACAC-F2202550FE53}" type="slidenum">
              <a:rPr lang="en-US" altLang="en-US"/>
              <a:pPr>
                <a:defRPr/>
              </a:pPr>
              <a:t>‹#›</a:t>
            </a:fld>
            <a:endParaRPr lang="en-US" altLang="en-US"/>
          </a:p>
        </p:txBody>
      </p:sp>
    </p:spTree>
    <p:extLst>
      <p:ext uri="{BB962C8B-B14F-4D97-AF65-F5344CB8AC3E}">
        <p14:creationId xmlns:p14="http://schemas.microsoft.com/office/powerpoint/2010/main" val="93150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53EC304-9771-48B6-A0B9-63D3B255F05B}" type="slidenum">
              <a:rPr lang="en-US" altLang="en-US"/>
              <a:pPr>
                <a:defRPr/>
              </a:pPr>
              <a:t>‹#›</a:t>
            </a:fld>
            <a:endParaRPr lang="en-US" altLang="en-US"/>
          </a:p>
        </p:txBody>
      </p:sp>
    </p:spTree>
    <p:extLst>
      <p:ext uri="{BB962C8B-B14F-4D97-AF65-F5344CB8AC3E}">
        <p14:creationId xmlns:p14="http://schemas.microsoft.com/office/powerpoint/2010/main" val="206800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A407F35-74D2-433B-9AD2-0716E2691A9E}" type="slidenum">
              <a:rPr lang="en-US" altLang="en-US"/>
              <a:pPr>
                <a:defRPr/>
              </a:pPr>
              <a:t>‹#›</a:t>
            </a:fld>
            <a:endParaRPr lang="en-US" altLang="en-US"/>
          </a:p>
        </p:txBody>
      </p:sp>
    </p:spTree>
    <p:extLst>
      <p:ext uri="{BB962C8B-B14F-4D97-AF65-F5344CB8AC3E}">
        <p14:creationId xmlns:p14="http://schemas.microsoft.com/office/powerpoint/2010/main" val="112271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54A1FC6-63F5-4094-A0CB-8CB6A13CCEA4}" type="slidenum">
              <a:rPr lang="en-US" altLang="en-US"/>
              <a:pPr>
                <a:defRPr/>
              </a:pPr>
              <a:t>‹#›</a:t>
            </a:fld>
            <a:endParaRPr lang="en-US" altLang="en-US"/>
          </a:p>
        </p:txBody>
      </p:sp>
    </p:spTree>
    <p:extLst>
      <p:ext uri="{BB962C8B-B14F-4D97-AF65-F5344CB8AC3E}">
        <p14:creationId xmlns:p14="http://schemas.microsoft.com/office/powerpoint/2010/main" val="130237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0FB53D4-F471-43CF-9BBA-ACC6895270A6}" type="slidenum">
              <a:rPr lang="en-US" altLang="en-US"/>
              <a:pPr>
                <a:defRPr/>
              </a:pPr>
              <a:t>‹#›</a:t>
            </a:fld>
            <a:endParaRPr lang="en-US" altLang="en-US"/>
          </a:p>
        </p:txBody>
      </p:sp>
    </p:spTree>
    <p:extLst>
      <p:ext uri="{BB962C8B-B14F-4D97-AF65-F5344CB8AC3E}">
        <p14:creationId xmlns:p14="http://schemas.microsoft.com/office/powerpoint/2010/main" val="249320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440C89C-360B-4AE3-AB0B-8F702FF774AE}" type="slidenum">
              <a:rPr lang="en-US" altLang="en-US"/>
              <a:pPr>
                <a:defRPr/>
              </a:pPr>
              <a:t>‹#›</a:t>
            </a:fld>
            <a:endParaRPr lang="en-US" altLang="en-US"/>
          </a:p>
        </p:txBody>
      </p:sp>
    </p:spTree>
    <p:extLst>
      <p:ext uri="{BB962C8B-B14F-4D97-AF65-F5344CB8AC3E}">
        <p14:creationId xmlns:p14="http://schemas.microsoft.com/office/powerpoint/2010/main" val="396602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D9126B31-B526-4C02-AB47-7199400CEB5F}" type="slidenum">
              <a:rPr lang="en-US" altLang="en-US"/>
              <a:pPr>
                <a:defRPr/>
              </a:pPr>
              <a:t>‹#›</a:t>
            </a:fld>
            <a:endParaRPr lang="en-US" altLang="en-US"/>
          </a:p>
        </p:txBody>
      </p:sp>
    </p:spTree>
    <p:extLst>
      <p:ext uri="{BB962C8B-B14F-4D97-AF65-F5344CB8AC3E}">
        <p14:creationId xmlns:p14="http://schemas.microsoft.com/office/powerpoint/2010/main" val="395531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CF86EBE-324D-4766-81C3-C1BBBA62168E}" type="slidenum">
              <a:rPr lang="en-US" altLang="en-US"/>
              <a:pPr>
                <a:defRPr/>
              </a:pPr>
              <a:t>‹#›</a:t>
            </a:fld>
            <a:endParaRPr lang="en-US" altLang="en-US"/>
          </a:p>
        </p:txBody>
      </p:sp>
    </p:spTree>
    <p:extLst>
      <p:ext uri="{BB962C8B-B14F-4D97-AF65-F5344CB8AC3E}">
        <p14:creationId xmlns:p14="http://schemas.microsoft.com/office/powerpoint/2010/main" val="370708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0C90E42-F724-4659-AD3A-8BC91EDEA7F0}" type="slidenum">
              <a:rPr lang="en-US" altLang="en-US"/>
              <a:pPr>
                <a:defRPr/>
              </a:pPr>
              <a:t>‹#›</a:t>
            </a:fld>
            <a:endParaRPr lang="en-US" altLang="en-US"/>
          </a:p>
        </p:txBody>
      </p:sp>
    </p:spTree>
    <p:extLst>
      <p:ext uri="{BB962C8B-B14F-4D97-AF65-F5344CB8AC3E}">
        <p14:creationId xmlns:p14="http://schemas.microsoft.com/office/powerpoint/2010/main" val="184678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7F41FDC-A1F9-465A-9285-3E40D94266C6}" type="slidenum">
              <a:rPr lang="en-US" altLang="en-US"/>
              <a:pPr>
                <a:defRPr/>
              </a:pPr>
              <a:t>‹#›</a:t>
            </a:fld>
            <a:endParaRPr lang="en-US" altLang="en-US"/>
          </a:p>
        </p:txBody>
      </p:sp>
    </p:spTree>
    <p:extLst>
      <p:ext uri="{BB962C8B-B14F-4D97-AF65-F5344CB8AC3E}">
        <p14:creationId xmlns:p14="http://schemas.microsoft.com/office/powerpoint/2010/main" val="5612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1B51806-4E36-4B18-A2BD-A0007583A6F9}" type="slidenum">
              <a:rPr lang="en-US" altLang="en-US"/>
              <a:pPr>
                <a:defRPr/>
              </a:pPr>
              <a:t>‹#›</a:t>
            </a:fld>
            <a:endParaRPr lang="en-US" altLang="en-US"/>
          </a:p>
        </p:txBody>
      </p:sp>
    </p:spTree>
    <p:extLst>
      <p:ext uri="{BB962C8B-B14F-4D97-AF65-F5344CB8AC3E}">
        <p14:creationId xmlns:p14="http://schemas.microsoft.com/office/powerpoint/2010/main" val="122640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433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434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434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434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4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435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435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435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435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45 w 717"/>
                <a:gd name="T1" fmla="*/ 845 h 845"/>
                <a:gd name="T2" fmla="*/ 745 w 717"/>
                <a:gd name="T3" fmla="*/ 821 h 845"/>
                <a:gd name="T4" fmla="*/ 602 w 717"/>
                <a:gd name="T5" fmla="*/ 605 h 845"/>
                <a:gd name="T6" fmla="*/ 420 w 717"/>
                <a:gd name="T7" fmla="*/ 396 h 845"/>
                <a:gd name="T8" fmla="*/ 235 w 717"/>
                <a:gd name="T9" fmla="*/ 192 h 845"/>
                <a:gd name="T10" fmla="*/ 17 w 717"/>
                <a:gd name="T11" fmla="*/ 0 h 845"/>
                <a:gd name="T12" fmla="*/ 0 w 717"/>
                <a:gd name="T13" fmla="*/ 0 h 845"/>
                <a:gd name="T14" fmla="*/ 223 w 717"/>
                <a:gd name="T15" fmla="*/ 198 h 845"/>
                <a:gd name="T16" fmla="*/ 414 w 717"/>
                <a:gd name="T17" fmla="*/ 408 h 845"/>
                <a:gd name="T18" fmla="*/ 596 w 717"/>
                <a:gd name="T19" fmla="*/ 623 h 845"/>
                <a:gd name="T20" fmla="*/ 745 w 717"/>
                <a:gd name="T21" fmla="*/ 845 h 845"/>
                <a:gd name="T22" fmla="*/ 74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21 w 407"/>
                <a:gd name="T1" fmla="*/ 414 h 414"/>
                <a:gd name="T2" fmla="*/ 421 w 407"/>
                <a:gd name="T3" fmla="*/ 396 h 414"/>
                <a:gd name="T4" fmla="*/ 236 w 407"/>
                <a:gd name="T5" fmla="*/ 192 h 414"/>
                <a:gd name="T6" fmla="*/ 12 w 407"/>
                <a:gd name="T7" fmla="*/ 0 h 414"/>
                <a:gd name="T8" fmla="*/ 0 w 407"/>
                <a:gd name="T9" fmla="*/ 0 h 414"/>
                <a:gd name="T10" fmla="*/ 108 w 407"/>
                <a:gd name="T11" fmla="*/ 102 h 414"/>
                <a:gd name="T12" fmla="*/ 230 w 407"/>
                <a:gd name="T13" fmla="*/ 204 h 414"/>
                <a:gd name="T14" fmla="*/ 421 w 407"/>
                <a:gd name="T15" fmla="*/ 414 h 414"/>
                <a:gd name="T16" fmla="*/ 42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614 w 586"/>
                <a:gd name="T1" fmla="*/ 0 h 599"/>
                <a:gd name="T2" fmla="*/ 596 w 586"/>
                <a:gd name="T3" fmla="*/ 0 h 599"/>
                <a:gd name="T4" fmla="*/ 421 w 586"/>
                <a:gd name="T5" fmla="*/ 132 h 599"/>
                <a:gd name="T6" fmla="*/ 271 w 586"/>
                <a:gd name="T7" fmla="*/ 270 h 599"/>
                <a:gd name="T8" fmla="*/ 120 w 586"/>
                <a:gd name="T9" fmla="*/ 420 h 599"/>
                <a:gd name="T10" fmla="*/ 0 w 586"/>
                <a:gd name="T11" fmla="*/ 575 h 599"/>
                <a:gd name="T12" fmla="*/ 0 w 586"/>
                <a:gd name="T13" fmla="*/ 599 h 599"/>
                <a:gd name="T14" fmla="*/ 120 w 586"/>
                <a:gd name="T15" fmla="*/ 432 h 599"/>
                <a:gd name="T16" fmla="*/ 271 w 586"/>
                <a:gd name="T17" fmla="*/ 282 h 599"/>
                <a:gd name="T18" fmla="*/ 427 w 586"/>
                <a:gd name="T19" fmla="*/ 138 h 599"/>
                <a:gd name="T20" fmla="*/ 614 w 586"/>
                <a:gd name="T21" fmla="*/ 0 h 599"/>
                <a:gd name="T22" fmla="*/ 61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83 w 269"/>
                <a:gd name="T1" fmla="*/ 0 h 252"/>
                <a:gd name="T2" fmla="*/ 26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3 w 269"/>
                <a:gd name="T15" fmla="*/ 0 h 252"/>
                <a:gd name="T16" fmla="*/ 28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7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37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437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437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27B4818-3515-4E6A-84D8-24B24AD299F8}" type="slidenum">
              <a:rPr lang="en-US" altLang="en-US"/>
              <a:pPr>
                <a:defRPr/>
              </a:pPr>
              <a:t>‹#›</a:t>
            </a:fld>
            <a:endParaRPr lang="en-US" altLang="en-US"/>
          </a:p>
        </p:txBody>
      </p:sp>
      <p:sp>
        <p:nvSpPr>
          <p:cNvPr id="143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28"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log.neillh.com.au/wp-content/uploads/2008/08/img_7505sized.jpg"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emf"/><Relationship Id="rId2" Type="http://schemas.openxmlformats.org/officeDocument/2006/relationships/hyperlink" Target="http://www.holidayworld.com/holiblog/uploaded_images/921track-771593.JPG" TargetMode="Externa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kpconnection.com/photogallery/albums/userpics/DSCF0201.jp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4.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7" Type="http://schemas.openxmlformats.org/officeDocument/2006/relationships/image" Target="../media/image24.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vgplay.files.wordpress.com/2008/02/raypglrotor.jpg" TargetMode="Externa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usticgirls.com/images/washing-machine.jpg"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bp0.blogger.com/_ljkK1GJco4E/SH5NPU4LtAI/AAAAAAAAATg/Rb2d0HXB97M/s320/07_16_08b.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members.aol.com/oscarcombs/hab-3_tn.jpg"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f/fc/Internal_view_of_the_Stanford_torus.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3.bp.blogspot.com/_aNFR3sX9bd4/SHb8gnrAPbI/AAAAAAAAASI/Trb8kkd1cQs/s400/Blog+468.jpg"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emf"/><Relationship Id="rId2" Type="http://schemas.openxmlformats.org/officeDocument/2006/relationships/hyperlink" Target="http://intheburgh.files.wordpress.com/2007/07/139.jpg" TargetMode="Externa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45.jpeg"/><Relationship Id="rId4" Type="http://schemas.openxmlformats.org/officeDocument/2006/relationships/hyperlink" Target="http://www.practicalphysics.org/imageLibrary/jpeg250/2220.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ightandmatter.com/html_books/1np/ch09/figs/tilted-wheel-ride.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0850" y="23813"/>
            <a:ext cx="5562600" cy="685800"/>
          </a:xfrm>
        </p:spPr>
        <p:txBody>
          <a:bodyPr/>
          <a:lstStyle/>
          <a:p>
            <a:pPr eaLnBrk="1" hangingPunct="1">
              <a:defRPr/>
            </a:pPr>
            <a:r>
              <a:rPr lang="en-US" sz="4000" dirty="0" smtClean="0"/>
              <a:t>Uniform Circular Motion </a:t>
            </a:r>
          </a:p>
        </p:txBody>
      </p:sp>
      <p:sp>
        <p:nvSpPr>
          <p:cNvPr id="2051" name="Rectangle 3"/>
          <p:cNvSpPr>
            <a:spLocks noGrp="1" noChangeArrowheads="1"/>
          </p:cNvSpPr>
          <p:nvPr>
            <p:ph type="subTitle" idx="1"/>
          </p:nvPr>
        </p:nvSpPr>
        <p:spPr>
          <a:xfrm>
            <a:off x="-1588" y="609600"/>
            <a:ext cx="9145588" cy="6248400"/>
          </a:xfrm>
        </p:spPr>
        <p:txBody>
          <a:bodyPr/>
          <a:lstStyle/>
          <a:p>
            <a:pPr algn="l" eaLnBrk="1" hangingPunct="1">
              <a:defRPr/>
            </a:pPr>
            <a:r>
              <a:rPr lang="en-US" sz="2700" dirty="0" smtClean="0"/>
              <a:t>UCM – motion in a circle of a</a:t>
            </a:r>
          </a:p>
          <a:p>
            <a:pPr algn="l" eaLnBrk="1" hangingPunct="1">
              <a:defRPr/>
            </a:pPr>
            <a:r>
              <a:rPr lang="en-US" sz="2700" dirty="0" smtClean="0"/>
              <a:t>constant radius at a constant speed</a:t>
            </a:r>
          </a:p>
          <a:p>
            <a:pPr lvl="1" eaLnBrk="1" hangingPunct="1">
              <a:buFontTx/>
              <a:buNone/>
              <a:defRPr/>
            </a:pPr>
            <a:r>
              <a:rPr lang="en-US" sz="2700" dirty="0" smtClean="0"/>
              <a:t>Like projectile motion, it’s a </a:t>
            </a:r>
          </a:p>
          <a:p>
            <a:pPr lvl="1" eaLnBrk="1" hangingPunct="1">
              <a:buFontTx/>
              <a:buNone/>
              <a:defRPr/>
            </a:pPr>
            <a:r>
              <a:rPr lang="en-US" sz="2700" dirty="0" smtClean="0"/>
              <a:t>combo of 2 separate causes: </a:t>
            </a:r>
          </a:p>
          <a:p>
            <a:pPr marL="457200" lvl="1" indent="0" eaLnBrk="1" hangingPunct="1">
              <a:defRPr/>
            </a:pPr>
            <a:r>
              <a:rPr lang="en-US" sz="2700" dirty="0" smtClean="0"/>
              <a:t> an attempt at constant speed in a straight line</a:t>
            </a:r>
          </a:p>
          <a:p>
            <a:pPr marL="857250" lvl="2" indent="0" eaLnBrk="1" hangingPunct="1">
              <a:buFont typeface="Wingdings" panose="05000000000000000000" pitchFamily="2" charset="2"/>
              <a:buNone/>
              <a:defRPr/>
            </a:pPr>
            <a:r>
              <a:rPr lang="en-US" sz="2700" dirty="0" smtClean="0"/>
              <a:t>(we’ll learn v is always tangent to the circle)</a:t>
            </a:r>
          </a:p>
          <a:p>
            <a:pPr marL="857250" lvl="2" indent="0" eaLnBrk="1" hangingPunct="1">
              <a:buFont typeface="Wingdings" panose="05000000000000000000" pitchFamily="2" charset="2"/>
              <a:buNone/>
              <a:defRPr/>
            </a:pPr>
            <a:r>
              <a:rPr lang="en-US" sz="2700" dirty="0" smtClean="0"/>
              <a:t>so that’s like PM’s horizontal v…</a:t>
            </a:r>
          </a:p>
          <a:p>
            <a:pPr marL="457200" lvl="1" indent="0" eaLnBrk="1" hangingPunct="1">
              <a:defRPr/>
            </a:pPr>
            <a:r>
              <a:rPr lang="en-US" sz="2700" dirty="0" smtClean="0"/>
              <a:t> with a centripetal force acting – like PM’s </a:t>
            </a:r>
            <a:r>
              <a:rPr lang="en-US" sz="2700" dirty="0" err="1" smtClean="0"/>
              <a:t>F</a:t>
            </a:r>
            <a:r>
              <a:rPr lang="en-US" sz="2700" baseline="-25000" dirty="0" err="1" smtClean="0"/>
              <a:t>g</a:t>
            </a:r>
            <a:r>
              <a:rPr lang="en-US" sz="2700" dirty="0" smtClean="0"/>
              <a:t>…</a:t>
            </a:r>
            <a:r>
              <a:rPr lang="en-US" sz="2700" baseline="-25000" dirty="0" smtClean="0"/>
              <a:t> </a:t>
            </a:r>
          </a:p>
          <a:p>
            <a:pPr algn="l" eaLnBrk="1" hangingPunct="1">
              <a:defRPr/>
            </a:pPr>
            <a:r>
              <a:rPr lang="en-US" sz="2700" dirty="0" smtClean="0"/>
              <a:t>Centripetal Force – any (combination of) force(s) that make(s) an object move in a circle.</a:t>
            </a:r>
          </a:p>
          <a:p>
            <a:pPr algn="l" eaLnBrk="1" hangingPunct="1">
              <a:defRPr/>
            </a:pPr>
            <a:endParaRPr lang="en-US" sz="1000" dirty="0" smtClean="0"/>
          </a:p>
          <a:p>
            <a:pPr algn="l" eaLnBrk="1" hangingPunct="1">
              <a:defRPr/>
            </a:pPr>
            <a:r>
              <a:rPr lang="en-US" sz="2700" dirty="0" smtClean="0"/>
              <a:t>While a in linear motion is due to changing speed, </a:t>
            </a:r>
          </a:p>
          <a:p>
            <a:pPr algn="l" eaLnBrk="1" hangingPunct="1">
              <a:defRPr/>
            </a:pPr>
            <a:r>
              <a:rPr lang="en-US" sz="2700" dirty="0" smtClean="0"/>
              <a:t>a in circular motion is due to changing direction. </a:t>
            </a:r>
          </a:p>
          <a:p>
            <a:pPr algn="l" eaLnBrk="1" hangingPunct="1">
              <a:defRPr/>
            </a:pPr>
            <a:endParaRPr lang="en-US" sz="2700" dirty="0" smtClean="0"/>
          </a:p>
        </p:txBody>
      </p:sp>
      <p:pic>
        <p:nvPicPr>
          <p:cNvPr id="6" name="Picture 4" descr="05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3813"/>
            <a:ext cx="25146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1240" y="5735160"/>
              <a:ext cx="1226160" cy="557280"/>
            </p14:xfrm>
          </p:contentPart>
        </mc:Choice>
        <mc:Fallback xmlns="">
          <p:pic>
            <p:nvPicPr>
              <p:cNvPr id="2" name="Ink 1"/>
              <p:cNvPicPr/>
              <p:nvPr/>
            </p:nvPicPr>
            <p:blipFill>
              <a:blip r:embed="rId4"/>
              <a:stretch>
                <a:fillRect/>
              </a:stretch>
            </p:blipFill>
            <p:spPr>
              <a:xfrm>
                <a:off x="101880" y="5725800"/>
                <a:ext cx="1244880" cy="576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6858000"/>
          </a:xfrm>
        </p:spPr>
        <p:txBody>
          <a:bodyPr/>
          <a:lstStyle/>
          <a:p>
            <a:pPr algn="l" eaLnBrk="1" hangingPunct="1">
              <a:defRPr/>
            </a:pPr>
            <a:r>
              <a:rPr lang="en-US" sz="2700" dirty="0" smtClean="0"/>
              <a:t>Now, as derived on </a:t>
            </a:r>
            <a:r>
              <a:rPr lang="en-US" sz="2700" smtClean="0"/>
              <a:t>p 110 </a:t>
            </a:r>
            <a:r>
              <a:rPr lang="en-US" sz="2700" dirty="0" smtClean="0"/>
              <a:t>in your textbook,</a:t>
            </a:r>
          </a:p>
          <a:p>
            <a:pPr lvl="1" eaLnBrk="1" hangingPunct="1">
              <a:buFontTx/>
              <a:buNone/>
              <a:defRPr/>
            </a:pPr>
            <a:r>
              <a:rPr lang="en-US" sz="2700" dirty="0" smtClean="0"/>
              <a:t>				</a:t>
            </a:r>
            <a:r>
              <a:rPr lang="en-US" sz="2700" dirty="0" err="1" smtClean="0"/>
              <a:t>a</a:t>
            </a:r>
            <a:r>
              <a:rPr lang="en-US" sz="2700" baseline="-25000" dirty="0" err="1" smtClean="0"/>
              <a:t>C</a:t>
            </a:r>
            <a:r>
              <a:rPr lang="en-US" sz="2700" dirty="0" smtClean="0"/>
              <a:t> = v</a:t>
            </a:r>
            <a:r>
              <a:rPr lang="en-US" sz="2700" baseline="30000" dirty="0" smtClean="0"/>
              <a:t>2</a:t>
            </a:r>
            <a:r>
              <a:rPr lang="en-US" sz="2700" dirty="0" smtClean="0"/>
              <a:t>/r     (</a:t>
            </a:r>
            <a:r>
              <a:rPr lang="en-US" sz="2700" dirty="0" err="1" smtClean="0"/>
              <a:t>mag</a:t>
            </a:r>
            <a:r>
              <a:rPr lang="en-US" sz="2700" dirty="0" smtClean="0"/>
              <a:t> only!)</a:t>
            </a:r>
          </a:p>
          <a:p>
            <a:pPr lvl="1" eaLnBrk="1" hangingPunct="1">
              <a:buFontTx/>
              <a:buNone/>
              <a:defRPr/>
            </a:pPr>
            <a:r>
              <a:rPr lang="en-US" sz="2700" dirty="0" smtClean="0"/>
              <a:t>where v is the linear speed of the object as it travels in the circle</a:t>
            </a:r>
          </a:p>
          <a:p>
            <a:pPr lvl="1" eaLnBrk="1" hangingPunct="1">
              <a:buFontTx/>
              <a:buNone/>
              <a:defRPr/>
            </a:pPr>
            <a:r>
              <a:rPr lang="en-US" sz="2700" dirty="0" smtClean="0"/>
              <a:t>and r is the radius of the circle </a:t>
            </a:r>
          </a:p>
          <a:p>
            <a:pPr algn="l" eaLnBrk="1" hangingPunct="1">
              <a:defRPr/>
            </a:pPr>
            <a:r>
              <a:rPr lang="en-US" sz="2700" dirty="0" smtClean="0"/>
              <a:t>Does the equation make sense? </a:t>
            </a:r>
          </a:p>
          <a:p>
            <a:pPr lvl="1" eaLnBrk="1" hangingPunct="1">
              <a:buFontTx/>
              <a:buNone/>
              <a:defRPr/>
            </a:pPr>
            <a:r>
              <a:rPr lang="en-US" sz="2700" dirty="0" smtClean="0"/>
              <a:t>As the object goes faster around the circle, it has to change direction faster, so that should make </a:t>
            </a:r>
            <a:r>
              <a:rPr lang="en-US" sz="2700" dirty="0" err="1" smtClean="0"/>
              <a:t>a</a:t>
            </a:r>
            <a:r>
              <a:rPr lang="en-US" sz="2700" baseline="-25000" dirty="0" err="1" smtClean="0"/>
              <a:t>C</a:t>
            </a:r>
            <a:r>
              <a:rPr lang="en-US" sz="2700" baseline="-25000" dirty="0" smtClean="0"/>
              <a:t> </a:t>
            </a:r>
            <a:r>
              <a:rPr lang="en-US" sz="2700" dirty="0" smtClean="0"/>
              <a:t>be larger </a:t>
            </a:r>
          </a:p>
          <a:p>
            <a:pPr lvl="2" eaLnBrk="1" hangingPunct="1">
              <a:buFont typeface="Wingdings" panose="05000000000000000000" pitchFamily="2" charset="2"/>
              <a:buNone/>
              <a:defRPr/>
            </a:pPr>
            <a:r>
              <a:rPr lang="en-US" sz="2700" dirty="0" smtClean="0"/>
              <a:t>(directly proportional …</a:t>
            </a:r>
            <a:r>
              <a:rPr lang="en-US" sz="2700" dirty="0" smtClean="0">
                <a:sym typeface="Wingdings" pitchFamily="2" charset="2"/>
              </a:rPr>
              <a:t> actually power)</a:t>
            </a:r>
            <a:endParaRPr lang="en-US" sz="2700" dirty="0" smtClean="0"/>
          </a:p>
          <a:p>
            <a:pPr lvl="1" eaLnBrk="1" hangingPunct="1">
              <a:buFontTx/>
              <a:buNone/>
              <a:defRPr/>
            </a:pPr>
            <a:r>
              <a:rPr lang="en-US" sz="2700" dirty="0" smtClean="0"/>
              <a:t>And if the size of the circle it travels around is larger, it doesn’t have to change direction as quickly, so that should make </a:t>
            </a:r>
            <a:r>
              <a:rPr lang="en-US" sz="2700" dirty="0" err="1" smtClean="0"/>
              <a:t>a</a:t>
            </a:r>
            <a:r>
              <a:rPr lang="en-US" sz="2700" baseline="-25000" dirty="0" err="1" smtClean="0"/>
              <a:t>C</a:t>
            </a:r>
            <a:r>
              <a:rPr lang="en-US" sz="2700" dirty="0" smtClean="0"/>
              <a:t> be smaller </a:t>
            </a:r>
          </a:p>
          <a:p>
            <a:pPr lvl="2" eaLnBrk="1" hangingPunct="1">
              <a:buFont typeface="Wingdings" panose="05000000000000000000" pitchFamily="2" charset="2"/>
              <a:buNone/>
              <a:defRPr/>
            </a:pPr>
            <a:r>
              <a:rPr lang="en-US" sz="2700" dirty="0" smtClean="0"/>
              <a:t>(inversely proportional) </a:t>
            </a:r>
          </a:p>
          <a:p>
            <a:pPr algn="l" eaLnBrk="1" hangingPunct="1">
              <a:defRPr/>
            </a:pPr>
            <a:endParaRPr lang="en-US" sz="2700" baseline="30000" dirty="0" smtClean="0"/>
          </a:p>
          <a:p>
            <a:pPr algn="l" eaLnBrk="1" hangingPunct="1">
              <a:defRPr/>
            </a:pPr>
            <a:endParaRPr lang="en-US" sz="2800" baseline="30000" dirty="0" smtClean="0"/>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Math of Uniform Circular Motion </a:t>
            </a:r>
          </a:p>
        </p:txBody>
      </p:sp>
      <p:sp>
        <p:nvSpPr>
          <p:cNvPr id="2051" name="Rectangle 3"/>
          <p:cNvSpPr>
            <a:spLocks noGrp="1" noChangeArrowheads="1"/>
          </p:cNvSpPr>
          <p:nvPr>
            <p:ph type="subTitle" idx="1"/>
          </p:nvPr>
        </p:nvSpPr>
        <p:spPr>
          <a:xfrm>
            <a:off x="0" y="762000"/>
            <a:ext cx="9144000" cy="4876800"/>
          </a:xfrm>
        </p:spPr>
        <p:txBody>
          <a:bodyPr/>
          <a:lstStyle/>
          <a:p>
            <a:pPr algn="l" eaLnBrk="1" hangingPunct="1">
              <a:defRPr/>
            </a:pPr>
            <a:r>
              <a:rPr lang="en-US" sz="2700" dirty="0" smtClean="0"/>
              <a:t>If v in   </a:t>
            </a:r>
            <a:r>
              <a:rPr lang="en-US" sz="2700" dirty="0" err="1" smtClean="0"/>
              <a:t>a</a:t>
            </a:r>
            <a:r>
              <a:rPr lang="en-US" sz="2700" baseline="-25000" dirty="0" err="1" smtClean="0"/>
              <a:t>C</a:t>
            </a:r>
            <a:r>
              <a:rPr lang="en-US" sz="2700" dirty="0" smtClean="0"/>
              <a:t> = v</a:t>
            </a:r>
            <a:r>
              <a:rPr lang="en-US" sz="2700" baseline="30000" dirty="0" smtClean="0"/>
              <a:t>2</a:t>
            </a:r>
            <a:r>
              <a:rPr lang="en-US" sz="2700" dirty="0" smtClean="0"/>
              <a:t>/r   is the linear speed of the object as it travels in the circle, </a:t>
            </a:r>
          </a:p>
          <a:p>
            <a:pPr algn="l" eaLnBrk="1" hangingPunct="1">
              <a:defRPr/>
            </a:pPr>
            <a:endParaRPr lang="en-US" sz="2700" dirty="0" smtClean="0"/>
          </a:p>
          <a:p>
            <a:pPr algn="l" eaLnBrk="1" hangingPunct="1">
              <a:defRPr/>
            </a:pPr>
            <a:r>
              <a:rPr lang="en-US" sz="2700" dirty="0" smtClean="0"/>
              <a:t>Recall linear speed: v = </a:t>
            </a:r>
            <a:r>
              <a:rPr lang="el-GR" sz="2700" dirty="0" smtClean="0"/>
              <a:t>Δ</a:t>
            </a:r>
            <a:r>
              <a:rPr lang="en-US" sz="2700" dirty="0" smtClean="0"/>
              <a:t>x/</a:t>
            </a:r>
            <a:r>
              <a:rPr lang="el-GR" sz="2700" dirty="0" smtClean="0"/>
              <a:t>Δ</a:t>
            </a:r>
            <a:r>
              <a:rPr lang="en-US" sz="2700" dirty="0" smtClean="0"/>
              <a:t>t, </a:t>
            </a:r>
          </a:p>
          <a:p>
            <a:pPr lvl="1" eaLnBrk="1" hangingPunct="1">
              <a:buFontTx/>
              <a:buNone/>
              <a:defRPr/>
            </a:pPr>
            <a:r>
              <a:rPr lang="en-US" sz="2700" dirty="0" smtClean="0"/>
              <a:t>But for an object going in a circle, </a:t>
            </a:r>
          </a:p>
          <a:p>
            <a:pPr lvl="2" eaLnBrk="1" hangingPunct="1">
              <a:buFont typeface="Wingdings" panose="05000000000000000000" pitchFamily="2" charset="2"/>
              <a:buNone/>
              <a:defRPr/>
            </a:pPr>
            <a:r>
              <a:rPr lang="el-GR" sz="2700" dirty="0" smtClean="0"/>
              <a:t>Δ</a:t>
            </a:r>
            <a:r>
              <a:rPr lang="en-US" sz="2700" dirty="0" smtClean="0"/>
              <a:t>x can be the circumference </a:t>
            </a:r>
            <a:r>
              <a:rPr lang="en-US" sz="2700" dirty="0" smtClean="0">
                <a:sym typeface="Wingdings" pitchFamily="2" charset="2"/>
              </a:rPr>
              <a:t> 2</a:t>
            </a:r>
            <a:r>
              <a:rPr lang="en-US" sz="2700" dirty="0" smtClean="0">
                <a:sym typeface="Symbol"/>
              </a:rPr>
              <a:t>r</a:t>
            </a:r>
          </a:p>
          <a:p>
            <a:pPr lvl="2" eaLnBrk="1" hangingPunct="1">
              <a:buFont typeface="Wingdings" panose="05000000000000000000" pitchFamily="2" charset="2"/>
              <a:buNone/>
              <a:defRPr/>
            </a:pPr>
            <a:r>
              <a:rPr lang="el-GR" sz="2700" dirty="0" smtClean="0"/>
              <a:t>Δ</a:t>
            </a:r>
            <a:r>
              <a:rPr lang="en-US" sz="2700" dirty="0" smtClean="0"/>
              <a:t>t can be the period of that trip </a:t>
            </a:r>
            <a:r>
              <a:rPr lang="en-US" sz="2700" dirty="0" smtClean="0">
                <a:sym typeface="Wingdings" pitchFamily="2" charset="2"/>
              </a:rPr>
              <a:t> T</a:t>
            </a:r>
            <a:endParaRPr lang="en-US" sz="2700" dirty="0" smtClean="0"/>
          </a:p>
          <a:p>
            <a:pPr algn="l" eaLnBrk="1" hangingPunct="1">
              <a:defRPr/>
            </a:pPr>
            <a:endParaRPr lang="en-US" sz="2700" dirty="0" smtClean="0"/>
          </a:p>
          <a:p>
            <a:pPr algn="l" eaLnBrk="1" hangingPunct="1">
              <a:defRPr/>
            </a:pPr>
            <a:r>
              <a:rPr lang="en-US" sz="2700" dirty="0" smtClean="0"/>
              <a:t>So now   v = </a:t>
            </a:r>
            <a:r>
              <a:rPr lang="en-US" sz="2700" dirty="0" smtClean="0">
                <a:sym typeface="Wingdings" pitchFamily="2" charset="2"/>
              </a:rPr>
              <a:t>2</a:t>
            </a:r>
            <a:r>
              <a:rPr lang="en-US" sz="2700" dirty="0" smtClean="0">
                <a:sym typeface="Symbol"/>
              </a:rPr>
              <a:t>r/T    or    v = </a:t>
            </a:r>
            <a:r>
              <a:rPr lang="en-US" sz="2700" dirty="0" smtClean="0">
                <a:sym typeface="Wingdings" pitchFamily="2" charset="2"/>
              </a:rPr>
              <a:t>2</a:t>
            </a:r>
            <a:r>
              <a:rPr lang="en-US" sz="2700" dirty="0" smtClean="0">
                <a:sym typeface="Symbol"/>
              </a:rPr>
              <a:t>rf</a:t>
            </a:r>
          </a:p>
          <a:p>
            <a:pPr algn="l" eaLnBrk="1" hangingPunct="1">
              <a:defRPr/>
            </a:pPr>
            <a:endParaRPr lang="en-US" sz="2800" baseline="30000" dirty="0" smtClean="0"/>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Math of Uniform Circular Motion </a:t>
            </a:r>
          </a:p>
        </p:txBody>
      </p:sp>
      <p:sp>
        <p:nvSpPr>
          <p:cNvPr id="2051" name="Rectangle 3"/>
          <p:cNvSpPr>
            <a:spLocks noGrp="1" noChangeArrowheads="1"/>
          </p:cNvSpPr>
          <p:nvPr>
            <p:ph type="subTitle" idx="1"/>
          </p:nvPr>
        </p:nvSpPr>
        <p:spPr>
          <a:xfrm>
            <a:off x="0" y="762000"/>
            <a:ext cx="9144000" cy="6324600"/>
          </a:xfrm>
        </p:spPr>
        <p:txBody>
          <a:bodyPr/>
          <a:lstStyle/>
          <a:p>
            <a:pPr algn="l" eaLnBrk="1" hangingPunct="1">
              <a:defRPr/>
            </a:pPr>
            <a:r>
              <a:rPr lang="en-US" sz="2800" dirty="0" smtClean="0"/>
              <a:t>And now apply N2</a:t>
            </a:r>
            <a:r>
              <a:rPr lang="en-US" sz="2800" baseline="30000" dirty="0" smtClean="0"/>
              <a:t>nd</a:t>
            </a:r>
            <a:r>
              <a:rPr lang="en-US" sz="2800" dirty="0" smtClean="0"/>
              <a:t>L: </a:t>
            </a:r>
          </a:p>
          <a:p>
            <a:pPr algn="l" eaLnBrk="1" hangingPunct="1">
              <a:defRPr/>
            </a:pPr>
            <a:r>
              <a:rPr lang="en-US" sz="2800" dirty="0" smtClean="0"/>
              <a:t>		</a:t>
            </a:r>
            <a:r>
              <a:rPr lang="el-GR" sz="2800" dirty="0" smtClean="0"/>
              <a:t>Σ</a:t>
            </a:r>
            <a:r>
              <a:rPr lang="en-US" sz="2800" dirty="0" smtClean="0"/>
              <a:t>F = ma</a:t>
            </a:r>
          </a:p>
          <a:p>
            <a:pPr algn="l" eaLnBrk="1" hangingPunct="1">
              <a:defRPr/>
            </a:pPr>
            <a:r>
              <a:rPr lang="en-US" sz="2800" dirty="0" smtClean="0"/>
              <a:t> to UCM, and we get:</a:t>
            </a:r>
          </a:p>
          <a:p>
            <a:pPr algn="l" eaLnBrk="1" hangingPunct="1">
              <a:defRPr/>
            </a:pPr>
            <a:r>
              <a:rPr lang="en-US" sz="2800" dirty="0" smtClean="0"/>
              <a:t>		</a:t>
            </a:r>
            <a:r>
              <a:rPr lang="el-GR" sz="2800" dirty="0" smtClean="0"/>
              <a:t>Σ</a:t>
            </a:r>
            <a:r>
              <a:rPr lang="en-US" sz="2800" dirty="0" smtClean="0"/>
              <a:t>F</a:t>
            </a:r>
            <a:r>
              <a:rPr lang="en-US" sz="2800" baseline="-25000" dirty="0" smtClean="0"/>
              <a:t>C</a:t>
            </a:r>
            <a:r>
              <a:rPr lang="en-US" sz="2800" dirty="0" smtClean="0"/>
              <a:t> = </a:t>
            </a:r>
            <a:r>
              <a:rPr lang="en-US" sz="2800" dirty="0" err="1" smtClean="0"/>
              <a:t>ma</a:t>
            </a:r>
            <a:r>
              <a:rPr lang="en-US" sz="2800" baseline="-25000" dirty="0" err="1" smtClean="0"/>
              <a:t>C</a:t>
            </a:r>
            <a:r>
              <a:rPr lang="en-US" sz="2800" baseline="-25000" dirty="0" smtClean="0"/>
              <a:t> </a:t>
            </a:r>
            <a:r>
              <a:rPr lang="en-US" sz="2800" dirty="0" smtClean="0"/>
              <a:t>= mv</a:t>
            </a:r>
            <a:r>
              <a:rPr lang="en-US" sz="2800" baseline="30000" dirty="0" smtClean="0"/>
              <a:t>2</a:t>
            </a:r>
            <a:r>
              <a:rPr lang="en-US" sz="2800" dirty="0" smtClean="0"/>
              <a:t>/r, _____</a:t>
            </a:r>
          </a:p>
          <a:p>
            <a:pPr algn="l" eaLnBrk="1" hangingPunct="1">
              <a:defRPr/>
            </a:pPr>
            <a:r>
              <a:rPr lang="en-US" sz="2800" dirty="0" smtClean="0"/>
              <a:t> where </a:t>
            </a:r>
            <a:r>
              <a:rPr lang="el-GR" sz="2800" dirty="0" smtClean="0"/>
              <a:t>Σ</a:t>
            </a:r>
            <a:r>
              <a:rPr lang="en-US" sz="2800" dirty="0" smtClean="0"/>
              <a:t>F</a:t>
            </a:r>
            <a:r>
              <a:rPr lang="en-US" sz="2800" baseline="-25000" dirty="0" smtClean="0"/>
              <a:t>C </a:t>
            </a:r>
            <a:r>
              <a:rPr lang="en-US" sz="2800" dirty="0" smtClean="0"/>
              <a:t>is the Centripetal Force </a:t>
            </a:r>
          </a:p>
          <a:p>
            <a:pPr lvl="1" eaLnBrk="1" hangingPunct="1">
              <a:defRPr/>
            </a:pPr>
            <a:r>
              <a:rPr lang="en-US" dirty="0" smtClean="0"/>
              <a:t>the (vector sum of all the) force(s) that makes an object move in a circle</a:t>
            </a:r>
          </a:p>
          <a:p>
            <a:pPr lvl="1" eaLnBrk="1" hangingPunct="1">
              <a:defRPr/>
            </a:pPr>
            <a:r>
              <a:rPr lang="en-US" dirty="0" smtClean="0"/>
              <a:t>following </a:t>
            </a:r>
            <a:r>
              <a:rPr lang="el-GR" dirty="0" smtClean="0"/>
              <a:t>Δ</a:t>
            </a:r>
            <a:r>
              <a:rPr lang="en-US" dirty="0" smtClean="0"/>
              <a:t>v and</a:t>
            </a:r>
            <a:r>
              <a:rPr lang="el-GR" dirty="0" smtClean="0"/>
              <a:t> </a:t>
            </a:r>
            <a:r>
              <a:rPr lang="en-US" dirty="0" err="1" smtClean="0"/>
              <a:t>a</a:t>
            </a:r>
            <a:r>
              <a:rPr lang="en-US" baseline="-25000" dirty="0" err="1" smtClean="0"/>
              <a:t>C</a:t>
            </a:r>
            <a:r>
              <a:rPr lang="en-US" dirty="0" smtClean="0"/>
              <a:t>, its direction is </a:t>
            </a:r>
            <a:r>
              <a:rPr lang="en-US" u="sng" dirty="0" smtClean="0"/>
              <a:t>always</a:t>
            </a:r>
            <a:r>
              <a:rPr lang="en-US" dirty="0" smtClean="0"/>
              <a:t> toward the center of the circle </a:t>
            </a:r>
          </a:p>
          <a:p>
            <a:pPr lvl="1" eaLnBrk="1" hangingPunct="1">
              <a:defRPr/>
            </a:pPr>
            <a:r>
              <a:rPr lang="en-US" dirty="0" smtClean="0"/>
              <a:t>its what makes objects feel like they’re being thrown </a:t>
            </a:r>
            <a:r>
              <a:rPr lang="en-US" dirty="0" err="1" smtClean="0"/>
              <a:t>radially</a:t>
            </a:r>
            <a:r>
              <a:rPr lang="en-US" dirty="0" smtClean="0"/>
              <a:t> outward, as they try to go tangent, following N1st L!</a:t>
            </a:r>
          </a:p>
          <a:p>
            <a:pPr algn="l" eaLnBrk="1" hangingPunct="1">
              <a:defRPr/>
            </a:pPr>
            <a:endParaRPr lang="en-US" sz="2800" dirty="0" smtClean="0"/>
          </a:p>
        </p:txBody>
      </p:sp>
      <p:pic>
        <p:nvPicPr>
          <p:cNvPr id="7" name="Picture 4" descr="05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09600"/>
            <a:ext cx="2438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7086600"/>
          </a:xfrm>
        </p:spPr>
        <p:txBody>
          <a:bodyPr/>
          <a:lstStyle/>
          <a:p>
            <a:pPr lvl="1" eaLnBrk="1" hangingPunct="1">
              <a:defRPr/>
            </a:pPr>
            <a:r>
              <a:rPr lang="en-US" dirty="0" smtClean="0"/>
              <a:t>Centripetal force (</a:t>
            </a:r>
            <a:r>
              <a:rPr lang="el-GR" dirty="0" smtClean="0"/>
              <a:t>Σ</a:t>
            </a:r>
            <a:r>
              <a:rPr lang="en-US" dirty="0" smtClean="0"/>
              <a:t>F</a:t>
            </a:r>
            <a:r>
              <a:rPr lang="en-US" baseline="-25000" dirty="0" smtClean="0"/>
              <a:t>c</a:t>
            </a:r>
            <a:r>
              <a:rPr lang="en-US" dirty="0" smtClean="0"/>
              <a:t>) is not a new force, it’s simply the label we give to any force that makes an object move in a circle.  (The same  way</a:t>
            </a:r>
            <a:r>
              <a:rPr lang="el-GR" dirty="0"/>
              <a:t> </a:t>
            </a:r>
            <a:r>
              <a:rPr lang="el-GR" dirty="0" smtClean="0"/>
              <a:t>Σ</a:t>
            </a:r>
            <a:r>
              <a:rPr lang="en-US" smtClean="0"/>
              <a:t>F</a:t>
            </a:r>
            <a:r>
              <a:rPr lang="en-US" baseline="-25000" smtClean="0"/>
              <a:t>(net)  </a:t>
            </a:r>
            <a:r>
              <a:rPr lang="en-US" dirty="0" smtClean="0"/>
              <a:t>worked.)</a:t>
            </a:r>
          </a:p>
          <a:p>
            <a:pPr algn="l" eaLnBrk="1" hangingPunct="1">
              <a:defRPr/>
            </a:pPr>
            <a:endParaRPr lang="en-US" sz="2800" dirty="0" smtClean="0"/>
          </a:p>
          <a:p>
            <a:pPr algn="l" eaLnBrk="1" hangingPunct="1">
              <a:defRPr/>
            </a:pPr>
            <a:r>
              <a:rPr lang="en-US" sz="2800" dirty="0" smtClean="0"/>
              <a:t>Examples of objects under the influence of </a:t>
            </a:r>
            <a:r>
              <a:rPr lang="el-GR" sz="2800" dirty="0" smtClean="0"/>
              <a:t>Σ</a:t>
            </a:r>
            <a:r>
              <a:rPr lang="en-US" sz="2800" dirty="0" smtClean="0"/>
              <a:t>F</a:t>
            </a:r>
            <a:r>
              <a:rPr lang="en-US" sz="2800" baseline="-25000" dirty="0" smtClean="0"/>
              <a:t>c</a:t>
            </a:r>
            <a:r>
              <a:rPr lang="en-US" sz="2800" dirty="0" smtClean="0"/>
              <a:t>:</a:t>
            </a:r>
          </a:p>
          <a:p>
            <a:pPr lvl="1" eaLnBrk="1" hangingPunct="1">
              <a:buFontTx/>
              <a:buAutoNum type="arabicPeriod"/>
              <a:defRPr/>
            </a:pPr>
            <a:r>
              <a:rPr lang="en-US" dirty="0" smtClean="0"/>
              <a:t>Anything in orbit: F</a:t>
            </a:r>
            <a:r>
              <a:rPr lang="en-US" baseline="-25000" dirty="0" smtClean="0"/>
              <a:t>c </a:t>
            </a:r>
            <a:r>
              <a:rPr lang="en-US" dirty="0" smtClean="0"/>
              <a:t>from F</a:t>
            </a:r>
            <a:r>
              <a:rPr lang="en-US" baseline="-25000" dirty="0" smtClean="0"/>
              <a:t>G</a:t>
            </a:r>
            <a:r>
              <a:rPr lang="en-US" dirty="0" smtClean="0"/>
              <a:t> </a:t>
            </a:r>
          </a:p>
          <a:p>
            <a:pPr lvl="1" eaLnBrk="1" hangingPunct="1">
              <a:buFontTx/>
              <a:buAutoNum type="arabicPeriod"/>
              <a:defRPr/>
            </a:pPr>
            <a:r>
              <a:rPr lang="en-US" dirty="0" smtClean="0"/>
              <a:t>Electrons around nucleus:  F</a:t>
            </a:r>
            <a:r>
              <a:rPr lang="en-US" baseline="-25000" dirty="0" smtClean="0"/>
              <a:t>c </a:t>
            </a:r>
            <a:r>
              <a:rPr lang="en-US" dirty="0" smtClean="0"/>
              <a:t>from F</a:t>
            </a:r>
            <a:r>
              <a:rPr lang="en-US" baseline="-25000" dirty="0" smtClean="0"/>
              <a:t>e (electric)</a:t>
            </a:r>
          </a:p>
          <a:p>
            <a:pPr lvl="1" eaLnBrk="1" hangingPunct="1">
              <a:buFontTx/>
              <a:buAutoNum type="arabicPeriod"/>
              <a:defRPr/>
            </a:pPr>
            <a:r>
              <a:rPr lang="en-US" sz="2700" dirty="0" smtClean="0"/>
              <a:t>Object on Nearly Horizontal String: F</a:t>
            </a:r>
            <a:r>
              <a:rPr lang="en-US" sz="2700" baseline="-25000" dirty="0" smtClean="0"/>
              <a:t>c </a:t>
            </a:r>
            <a:r>
              <a:rPr lang="en-US" sz="2700" dirty="0" smtClean="0"/>
              <a:t>from F</a:t>
            </a:r>
            <a:r>
              <a:rPr lang="en-US" sz="2700" baseline="-25000" dirty="0" smtClean="0"/>
              <a:t>T</a:t>
            </a:r>
          </a:p>
          <a:p>
            <a:pPr lvl="1" eaLnBrk="1" hangingPunct="1">
              <a:buFontTx/>
              <a:buAutoNum type="arabicPeriod"/>
              <a:defRPr/>
            </a:pPr>
            <a:endParaRPr lang="en-US" baseline="-25000" dirty="0" smtClean="0"/>
          </a:p>
          <a:p>
            <a:pPr lvl="1" eaLnBrk="1" hangingPunct="1">
              <a:buFontTx/>
              <a:buAutoNum type="arabicPeriod"/>
              <a:defRPr/>
            </a:pPr>
            <a:endParaRPr lang="en-US" baseline="-25000" dirty="0" smtClean="0"/>
          </a:p>
          <a:p>
            <a:pPr lvl="1" eaLnBrk="1" hangingPunct="1">
              <a:buFontTx/>
              <a:buAutoNum type="arabicPeriod"/>
              <a:defRPr/>
            </a:pPr>
            <a:endParaRPr lang="en-US" baseline="-25000" dirty="0" smtClean="0"/>
          </a:p>
          <a:p>
            <a:pPr lvl="1" eaLnBrk="1" hangingPunct="1">
              <a:buFontTx/>
              <a:buAutoNum type="arabicPeriod"/>
              <a:defRPr/>
            </a:pPr>
            <a:endParaRPr lang="en-US" baseline="-25000" dirty="0" smtClean="0"/>
          </a:p>
          <a:p>
            <a:pPr marL="1371600" lvl="2" indent="-514350" eaLnBrk="1" hangingPunct="1">
              <a:buFont typeface="Wingdings" panose="05000000000000000000" pitchFamily="2" charset="2"/>
              <a:buNone/>
              <a:defRPr/>
            </a:pPr>
            <a:r>
              <a:rPr lang="en-US" sz="2600" dirty="0" smtClean="0"/>
              <a:t>As long as m is small, then </a:t>
            </a:r>
            <a:r>
              <a:rPr lang="el-GR" sz="2600" dirty="0" smtClean="0"/>
              <a:t>Φ </a:t>
            </a:r>
            <a:r>
              <a:rPr lang="en-US" sz="2600" dirty="0" smtClean="0">
                <a:sym typeface="Symbol" pitchFamily="18" charset="2"/>
              </a:rPr>
              <a:t>≈ 0 and</a:t>
            </a:r>
            <a:r>
              <a:rPr lang="en-US" sz="2600" dirty="0" smtClean="0"/>
              <a:t> F</a:t>
            </a:r>
            <a:r>
              <a:rPr lang="en-US" sz="2600" baseline="-25000" dirty="0" smtClean="0"/>
              <a:t>T </a:t>
            </a:r>
            <a:r>
              <a:rPr lang="en-US" sz="2600" dirty="0" smtClean="0"/>
              <a:t>&gt;&gt; </a:t>
            </a:r>
            <a:r>
              <a:rPr lang="en-US" sz="2600" dirty="0" err="1" smtClean="0"/>
              <a:t>F</a:t>
            </a:r>
            <a:r>
              <a:rPr lang="en-US" sz="2600" baseline="-25000" dirty="0" err="1" smtClean="0"/>
              <a:t>g</a:t>
            </a:r>
            <a:r>
              <a:rPr lang="en-US" sz="2600" dirty="0" smtClean="0"/>
              <a:t>, so that we don’t need to find F</a:t>
            </a:r>
            <a:r>
              <a:rPr lang="en-US" sz="2600" baseline="-25000" dirty="0" smtClean="0"/>
              <a:t>T  </a:t>
            </a:r>
            <a:r>
              <a:rPr lang="en-US" sz="2600" dirty="0" smtClean="0"/>
              <a:t>components</a:t>
            </a:r>
          </a:p>
          <a:p>
            <a:pPr lvl="1" eaLnBrk="1" hangingPunct="1">
              <a:defRPr/>
            </a:pPr>
            <a:endParaRPr lang="en-US" dirty="0" smtClean="0"/>
          </a:p>
          <a:p>
            <a:pPr lvl="1" eaLnBrk="1" hangingPunct="1">
              <a:defRPr/>
            </a:pPr>
            <a:endParaRPr lang="en-US" dirty="0" smtClean="0"/>
          </a:p>
          <a:p>
            <a:pPr algn="l" eaLnBrk="1" hangingPunct="1">
              <a:defRPr/>
            </a:pPr>
            <a:endParaRPr lang="en-US" sz="2800" dirty="0" smtClean="0"/>
          </a:p>
        </p:txBody>
      </p:sp>
      <p:pic>
        <p:nvPicPr>
          <p:cNvPr id="4" name="Picture 4" descr="05_07"/>
          <p:cNvPicPr>
            <a:picLocks noChangeAspect="1" noChangeArrowheads="1"/>
          </p:cNvPicPr>
          <p:nvPr/>
        </p:nvPicPr>
        <p:blipFill>
          <a:blip r:embed="rId2">
            <a:extLst>
              <a:ext uri="{28A0092B-C50C-407E-A947-70E740481C1C}">
                <a14:useLocalDpi xmlns:a14="http://schemas.microsoft.com/office/drawing/2010/main" val="0"/>
              </a:ext>
            </a:extLst>
          </a:blip>
          <a:srcRect b="13655"/>
          <a:stretch>
            <a:fillRect/>
          </a:stretch>
        </p:blipFill>
        <p:spPr bwMode="auto">
          <a:xfrm>
            <a:off x="1143000" y="4419600"/>
            <a:ext cx="66500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6858000"/>
          </a:xfrm>
        </p:spPr>
        <p:txBody>
          <a:bodyPr/>
          <a:lstStyle/>
          <a:p>
            <a:pPr marL="228600" indent="-514350" algn="l" eaLnBrk="1" hangingPunct="1">
              <a:buFontTx/>
              <a:buNone/>
              <a:defRPr/>
            </a:pPr>
            <a:r>
              <a:rPr lang="en-US" dirty="0" smtClean="0"/>
              <a:t>4. Object on Angled String  </a:t>
            </a:r>
          </a:p>
          <a:p>
            <a:pPr marL="971550" lvl="1" indent="-514350" eaLnBrk="1" hangingPunct="1">
              <a:buFontTx/>
              <a:buNone/>
              <a:defRPr/>
            </a:pPr>
            <a:r>
              <a:rPr lang="en-US" altLang="en-US" dirty="0"/>
              <a:t>Ex: The Wave </a:t>
            </a:r>
            <a:r>
              <a:rPr lang="en-US" altLang="en-US" dirty="0" smtClean="0"/>
              <a:t>Swinger</a:t>
            </a:r>
          </a:p>
          <a:p>
            <a:pPr marL="971550" lvl="1" indent="-514350" eaLnBrk="1" hangingPunct="1">
              <a:buFontTx/>
              <a:buNone/>
              <a:defRPr/>
            </a:pPr>
            <a:endParaRPr lang="en-US" dirty="0"/>
          </a:p>
          <a:p>
            <a:pPr marL="971550" lvl="1" indent="-514350" eaLnBrk="1" hangingPunct="1">
              <a:buFontTx/>
              <a:buNone/>
              <a:defRPr/>
            </a:pPr>
            <a:endParaRPr lang="en-US" dirty="0" smtClean="0"/>
          </a:p>
          <a:p>
            <a:pPr marL="971550" lvl="1" indent="-514350" eaLnBrk="1" hangingPunct="1">
              <a:buFontTx/>
              <a:buNone/>
              <a:defRPr/>
            </a:pPr>
            <a:endParaRPr lang="en-US" dirty="0"/>
          </a:p>
          <a:p>
            <a:pPr marL="971550" lvl="1" indent="-514350" eaLnBrk="1" hangingPunct="1">
              <a:buFontTx/>
              <a:buNone/>
              <a:defRPr/>
            </a:pPr>
            <a:endParaRPr lang="en-US" dirty="0" smtClean="0"/>
          </a:p>
          <a:p>
            <a:pPr marL="971550" lvl="1" indent="-514350" eaLnBrk="1" hangingPunct="1">
              <a:buFontTx/>
              <a:buNone/>
              <a:defRPr/>
            </a:pPr>
            <a:r>
              <a:rPr lang="en-US" dirty="0" smtClean="0"/>
              <a:t>					     </a:t>
            </a:r>
            <a:r>
              <a:rPr lang="el-GR" dirty="0" smtClean="0"/>
              <a:t>Φ </a:t>
            </a:r>
            <a:r>
              <a:rPr lang="en-US" dirty="0"/>
              <a:t>is larger, so need </a:t>
            </a:r>
            <a:r>
              <a:rPr lang="en-US" dirty="0" smtClean="0"/>
              <a:t>				     to </a:t>
            </a:r>
            <a:r>
              <a:rPr lang="en-US" dirty="0"/>
              <a:t>find components </a:t>
            </a:r>
            <a:r>
              <a:rPr lang="en-US" dirty="0" smtClean="0"/>
              <a:t>				     of </a:t>
            </a:r>
            <a:r>
              <a:rPr lang="en-US" dirty="0"/>
              <a:t>F</a:t>
            </a:r>
            <a:r>
              <a:rPr lang="en-US" baseline="-25000" dirty="0"/>
              <a:t>T </a:t>
            </a:r>
            <a:r>
              <a:rPr lang="en-US" dirty="0"/>
              <a:t>… </a:t>
            </a:r>
            <a:r>
              <a:rPr lang="en-US" dirty="0" smtClean="0"/>
              <a:t>F</a:t>
            </a:r>
            <a:r>
              <a:rPr lang="en-US" baseline="-25000" dirty="0" smtClean="0"/>
              <a:t>c </a:t>
            </a:r>
            <a:r>
              <a:rPr lang="en-US" dirty="0" smtClean="0"/>
              <a:t>from </a:t>
            </a:r>
            <a:r>
              <a:rPr lang="en-US" dirty="0" err="1" smtClean="0"/>
              <a:t>F</a:t>
            </a:r>
            <a:r>
              <a:rPr lang="en-US" baseline="-25000" dirty="0" err="1" smtClean="0"/>
              <a:t>Tll</a:t>
            </a:r>
            <a:r>
              <a:rPr lang="en-US" b="1" baseline="-25000" dirty="0" smtClean="0"/>
              <a:t>.</a:t>
            </a:r>
            <a:endParaRPr lang="en-US" b="1" baseline="-25000" dirty="0"/>
          </a:p>
          <a:p>
            <a:pPr marL="228600" indent="-514350" algn="l" eaLnBrk="1" hangingPunct="1">
              <a:defRPr/>
            </a:pPr>
            <a:r>
              <a:rPr lang="en-US" altLang="en-US" sz="2800" dirty="0" smtClean="0"/>
              <a:t>Note, they aren’t push outward! At the start of the ride, they move along a tangential path, at the edge of the circle, until tension </a:t>
            </a:r>
            <a:r>
              <a:rPr lang="en-US" altLang="en-US" sz="2800" dirty="0"/>
              <a:t>increases its horizontal component </a:t>
            </a:r>
            <a:r>
              <a:rPr lang="en-US" altLang="en-US" sz="2800" dirty="0" smtClean="0"/>
              <a:t>enough to then acts </a:t>
            </a:r>
            <a:r>
              <a:rPr lang="en-US" altLang="en-US" sz="2800" dirty="0"/>
              <a:t>as the F</a:t>
            </a:r>
            <a:r>
              <a:rPr lang="en-US" altLang="en-US" sz="2800" baseline="-25000" dirty="0"/>
              <a:t>c</a:t>
            </a:r>
            <a:r>
              <a:rPr lang="en-US" altLang="en-US" sz="2800" dirty="0"/>
              <a:t> to move the rider in a circle. </a:t>
            </a:r>
            <a:r>
              <a:rPr lang="en-US" altLang="en-US" sz="2800" dirty="0" smtClean="0"/>
              <a:t> Cool!</a:t>
            </a:r>
            <a:endParaRPr lang="en-US" altLang="en-US" sz="2800" dirty="0"/>
          </a:p>
          <a:p>
            <a:pPr marL="971550" lvl="1" indent="-514350" eaLnBrk="1" hangingPunct="1">
              <a:buFontTx/>
              <a:buNone/>
              <a:defRPr/>
            </a:pPr>
            <a:endParaRPr lang="en-US" baseline="-25000" dirty="0" smtClean="0"/>
          </a:p>
          <a:p>
            <a:pPr marL="971550" lvl="1" indent="-514350" eaLnBrk="1" hangingPunct="1">
              <a:buFontTx/>
              <a:buAutoNum type="arabicPeriod"/>
              <a:defRPr/>
            </a:pPr>
            <a:endParaRPr lang="en-US" baseline="-25000" dirty="0" smtClean="0"/>
          </a:p>
          <a:p>
            <a:pPr marL="971550" lvl="1" indent="-514350" eaLnBrk="1" hangingPunct="1">
              <a:buFontTx/>
              <a:buAutoNum type="arabicPeriod"/>
              <a:defRPr/>
            </a:pPr>
            <a:endParaRPr lang="en-US" baseline="-25000" dirty="0" smtClean="0"/>
          </a:p>
          <a:p>
            <a:pPr marL="971550" lvl="1" indent="-514350" eaLnBrk="1" hangingPunct="1">
              <a:buFontTx/>
              <a:buAutoNum type="arabicPeriod"/>
              <a:defRPr/>
            </a:pPr>
            <a:endParaRPr lang="en-US" baseline="-25000" dirty="0" smtClean="0"/>
          </a:p>
          <a:p>
            <a:pPr marL="971550" lvl="1" indent="-514350" eaLnBrk="1" hangingPunct="1">
              <a:defRPr/>
            </a:pPr>
            <a:endParaRPr lang="en-US" dirty="0" smtClean="0"/>
          </a:p>
          <a:p>
            <a:pPr marL="971550" lvl="1" indent="-514350" eaLnBrk="1" hangingPunct="1">
              <a:defRPr/>
            </a:pPr>
            <a:endParaRPr lang="en-US" dirty="0" smtClean="0"/>
          </a:p>
          <a:p>
            <a:pPr algn="l" eaLnBrk="1" hangingPunct="1">
              <a:defRPr/>
            </a:pPr>
            <a:endParaRPr lang="en-US" sz="2800" dirty="0" smtClean="0"/>
          </a:p>
        </p:txBody>
      </p:sp>
      <p:pic>
        <p:nvPicPr>
          <p:cNvPr id="5" name="Picture 4" descr="05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525"/>
            <a:ext cx="22002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Kennywood Park"/>
          <p:cNvPicPr>
            <a:picLocks noChangeAspect="1" noChangeArrowheads="1"/>
          </p:cNvPicPr>
          <p:nvPr/>
        </p:nvPicPr>
        <p:blipFill>
          <a:blip r:embed="rId3">
            <a:extLst>
              <a:ext uri="{28A0092B-C50C-407E-A947-70E740481C1C}">
                <a14:useLocalDpi xmlns:a14="http://schemas.microsoft.com/office/drawing/2010/main" val="0"/>
              </a:ext>
            </a:extLst>
          </a:blip>
          <a:srcRect t="5109" b="3516"/>
          <a:stretch>
            <a:fillRect/>
          </a:stretch>
        </p:blipFill>
        <p:spPr bwMode="auto">
          <a:xfrm>
            <a:off x="304800" y="1066800"/>
            <a:ext cx="4792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545520" y="562680"/>
              <a:ext cx="848520" cy="1643400"/>
            </p14:xfrm>
          </p:contentPart>
        </mc:Choice>
        <mc:Fallback xmlns="">
          <p:pic>
            <p:nvPicPr>
              <p:cNvPr id="2" name="Ink 1"/>
              <p:cNvPicPr/>
              <p:nvPr/>
            </p:nvPicPr>
            <p:blipFill>
              <a:blip r:embed="rId5"/>
              <a:stretch>
                <a:fillRect/>
              </a:stretch>
            </p:blipFill>
            <p:spPr>
              <a:xfrm>
                <a:off x="6536160" y="553320"/>
                <a:ext cx="867240" cy="1662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0"/>
            <a:ext cx="9144000" cy="6858000"/>
          </a:xfrm>
        </p:spPr>
        <p:txBody>
          <a:bodyPr/>
          <a:lstStyle/>
          <a:p>
            <a:pPr eaLnBrk="1" hangingPunct="1">
              <a:buFont typeface="Wingdings" panose="05000000000000000000" pitchFamily="2" charset="2"/>
              <a:buNone/>
              <a:defRPr/>
            </a:pPr>
            <a:r>
              <a:rPr lang="en-US" sz="2800" dirty="0" smtClean="0"/>
              <a:t>			    </a:t>
            </a:r>
            <a:r>
              <a:rPr lang="en-US" dirty="0" smtClean="0"/>
              <a:t>5</a:t>
            </a:r>
            <a:r>
              <a:rPr lang="en-US" dirty="0"/>
              <a:t>. An </a:t>
            </a:r>
            <a:r>
              <a:rPr lang="en-US" dirty="0" smtClean="0"/>
              <a:t>Object </a:t>
            </a:r>
            <a:r>
              <a:rPr lang="en-US" dirty="0"/>
              <a:t>on a </a:t>
            </a:r>
            <a:r>
              <a:rPr lang="en-US" dirty="0" smtClean="0"/>
              <a:t>Level Surface</a:t>
            </a:r>
          </a:p>
          <a:p>
            <a:pPr eaLnBrk="1" hangingPunct="1">
              <a:buFont typeface="Wingdings" panose="05000000000000000000" pitchFamily="2" charset="2"/>
              <a:buNone/>
              <a:defRPr/>
            </a:pPr>
            <a:r>
              <a:rPr lang="en-US" sz="2700" dirty="0" smtClean="0"/>
              <a:t>			    Examples: </a:t>
            </a:r>
          </a:p>
          <a:p>
            <a:pPr eaLnBrk="1" hangingPunct="1">
              <a:buFont typeface="Wingdings" panose="05000000000000000000" pitchFamily="2" charset="2"/>
              <a:buNone/>
              <a:defRPr/>
            </a:pPr>
            <a:r>
              <a:rPr lang="en-US" sz="2700" dirty="0"/>
              <a:t>	</a:t>
            </a:r>
            <a:r>
              <a:rPr lang="en-US" sz="2700" dirty="0" smtClean="0"/>
              <a:t>		    	spin </a:t>
            </a:r>
            <a:r>
              <a:rPr lang="en-US" sz="2700" dirty="0"/>
              <a:t>masses on pink lazy-</a:t>
            </a:r>
            <a:r>
              <a:rPr lang="en-US" sz="2700" dirty="0" err="1"/>
              <a:t>susan</a:t>
            </a:r>
            <a:r>
              <a:rPr lang="en-US" sz="2700" dirty="0"/>
              <a:t> </a:t>
            </a:r>
          </a:p>
          <a:p>
            <a:pPr eaLnBrk="1" hangingPunct="1">
              <a:buFont typeface="Wingdings" panose="05000000000000000000" pitchFamily="2" charset="2"/>
              <a:buNone/>
              <a:defRPr/>
            </a:pPr>
            <a:r>
              <a:rPr lang="en-US" sz="2700" dirty="0" smtClean="0"/>
              <a:t>                      child on playground merry-go-round</a:t>
            </a:r>
          </a:p>
          <a:p>
            <a:pPr eaLnBrk="1" hangingPunct="1">
              <a:buFont typeface="Wingdings" panose="05000000000000000000" pitchFamily="2" charset="2"/>
              <a:buNone/>
              <a:defRPr/>
            </a:pPr>
            <a:r>
              <a:rPr lang="en-US" sz="2700" dirty="0"/>
              <a:t>	</a:t>
            </a:r>
            <a:r>
              <a:rPr lang="en-US" sz="2700" dirty="0" smtClean="0"/>
              <a:t>	</a:t>
            </a:r>
            <a:r>
              <a:rPr lang="en-US" dirty="0" smtClean="0"/>
              <a:t>F</a:t>
            </a:r>
            <a:r>
              <a:rPr lang="en-US" baseline="-25000" dirty="0" smtClean="0"/>
              <a:t>c </a:t>
            </a:r>
            <a:r>
              <a:rPr lang="en-US" dirty="0"/>
              <a:t>from </a:t>
            </a:r>
            <a:r>
              <a:rPr lang="en-US" dirty="0" err="1"/>
              <a:t>F</a:t>
            </a:r>
            <a:r>
              <a:rPr lang="en-US" baseline="-25000" dirty="0" err="1"/>
              <a:t>fs</a:t>
            </a:r>
            <a:r>
              <a:rPr lang="en-US" dirty="0"/>
              <a:t> </a:t>
            </a:r>
            <a:r>
              <a:rPr lang="en-US" dirty="0" smtClean="0"/>
              <a:t>between object and surface</a:t>
            </a:r>
          </a:p>
          <a:p>
            <a:pPr eaLnBrk="1" hangingPunct="1">
              <a:buFont typeface="Wingdings" panose="05000000000000000000" pitchFamily="2" charset="2"/>
              <a:buNone/>
              <a:defRPr/>
            </a:pPr>
            <a:endParaRPr lang="en-US" sz="1100" dirty="0"/>
          </a:p>
          <a:p>
            <a:pPr eaLnBrk="1" hangingPunct="1">
              <a:buFont typeface="Wingdings" panose="05000000000000000000" pitchFamily="2" charset="2"/>
              <a:buNone/>
              <a:defRPr/>
            </a:pPr>
            <a:r>
              <a:rPr lang="en-US" sz="2700" dirty="0" smtClean="0"/>
              <a:t>So what happens when an object doesn’t or can’t make it around the turn or a circle?  </a:t>
            </a:r>
          </a:p>
          <a:p>
            <a:pPr eaLnBrk="1" hangingPunct="1">
              <a:buFont typeface="Wingdings" panose="05000000000000000000" pitchFamily="2" charset="2"/>
              <a:buNone/>
              <a:defRPr/>
            </a:pPr>
            <a:r>
              <a:rPr lang="en-US" sz="2700" dirty="0" smtClean="0"/>
              <a:t>Is it being moved out by centrifugal force?</a:t>
            </a:r>
          </a:p>
          <a:p>
            <a:pPr eaLnBrk="1" hangingPunct="1">
              <a:buFont typeface="Wingdings" panose="05000000000000000000" pitchFamily="2" charset="2"/>
              <a:buNone/>
              <a:defRPr/>
            </a:pPr>
            <a:r>
              <a:rPr lang="en-US" sz="2700" dirty="0" smtClean="0"/>
              <a:t>				No! No such thing!  </a:t>
            </a:r>
          </a:p>
          <a:p>
            <a:pPr eaLnBrk="1" hangingPunct="1">
              <a:buFont typeface="Wingdings" panose="05000000000000000000" pitchFamily="2" charset="2"/>
              <a:buNone/>
              <a:defRPr/>
            </a:pPr>
            <a:r>
              <a:rPr lang="en-US" sz="2700" dirty="0" smtClean="0"/>
              <a:t>There’s simply not enough F</a:t>
            </a:r>
            <a:r>
              <a:rPr lang="en-US" sz="2700" baseline="-25000" dirty="0" smtClean="0"/>
              <a:t>c</a:t>
            </a:r>
            <a:r>
              <a:rPr lang="en-US" sz="2700" dirty="0" smtClean="0"/>
              <a:t> present to maintain the circular path, so the object begins to move tangent to the circle, or perhaps just spiraling outward into a larger radius circle that requires less F</a:t>
            </a:r>
            <a:r>
              <a:rPr lang="en-US" sz="2700" baseline="-25000" dirty="0" smtClean="0"/>
              <a:t>C</a:t>
            </a:r>
            <a:r>
              <a:rPr lang="en-US" sz="2700" dirty="0" smtClean="0"/>
              <a:t> to maintain.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t="7957" r="6425"/>
          <a:stretch>
            <a:fillRect/>
          </a:stretch>
        </p:blipFill>
        <p:spPr bwMode="auto">
          <a:xfrm>
            <a:off x="76200" y="228600"/>
            <a:ext cx="22764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ext Box 10"/>
          <p:cNvSpPr txBox="1">
            <a:spLocks noChangeArrowheads="1"/>
          </p:cNvSpPr>
          <p:nvPr/>
        </p:nvSpPr>
        <p:spPr bwMode="auto">
          <a:xfrm>
            <a:off x="0" y="0"/>
            <a:ext cx="9372600" cy="10002838"/>
          </a:xfrm>
          <a:prstGeom prst="rect">
            <a:avLst/>
          </a:prstGeom>
          <a:noFill/>
          <a:ln w="9525">
            <a:noFill/>
            <a:miter lim="800000"/>
            <a:headEnd/>
            <a:tailEnd/>
          </a:ln>
        </p:spPr>
        <p:txBody>
          <a:bodyPr>
            <a:spAutoFit/>
          </a:bodyPr>
          <a:lstStyle/>
          <a:p>
            <a:pPr marL="514350" indent="-514350">
              <a:defRPr/>
            </a:pPr>
            <a:r>
              <a:rPr lang="en-US" sz="2800" dirty="0"/>
              <a:t>Another example of 5.: Car Turning on Level Road </a:t>
            </a:r>
          </a:p>
          <a:p>
            <a:pPr marL="514350" indent="-514350">
              <a:defRPr/>
            </a:pPr>
            <a:r>
              <a:rPr lang="en-US" sz="2800" dirty="0"/>
              <a:t>		F</a:t>
            </a:r>
            <a:r>
              <a:rPr lang="en-US" sz="2800" baseline="-25000" dirty="0"/>
              <a:t>c </a:t>
            </a:r>
            <a:r>
              <a:rPr lang="en-US" sz="2800" dirty="0"/>
              <a:t>from </a:t>
            </a:r>
            <a:r>
              <a:rPr lang="en-US" sz="2800" dirty="0" err="1"/>
              <a:t>F</a:t>
            </a:r>
            <a:r>
              <a:rPr lang="en-US" sz="2800" baseline="-25000" dirty="0" err="1"/>
              <a:t>fs</a:t>
            </a:r>
            <a:r>
              <a:rPr lang="en-US" sz="2800" dirty="0"/>
              <a:t> between road &amp; tires </a:t>
            </a:r>
          </a:p>
          <a:p>
            <a:pPr marL="514350" indent="-514350">
              <a:defRPr/>
            </a:pPr>
            <a:r>
              <a:rPr lang="en-US" sz="2800" dirty="0"/>
              <a:t>	For the passenger in the car</a:t>
            </a:r>
            <a:r>
              <a:rPr lang="en-US" sz="2800"/>
              <a:t>, </a:t>
            </a:r>
            <a:endParaRPr lang="en-US" sz="2800" dirty="0"/>
          </a:p>
          <a:p>
            <a:pPr marL="514350" indent="-514350">
              <a:defRPr/>
            </a:pPr>
            <a:r>
              <a:rPr lang="en-US" sz="2800" dirty="0"/>
              <a:t>		F</a:t>
            </a:r>
            <a:r>
              <a:rPr lang="en-US" sz="2800" baseline="-25000" dirty="0"/>
              <a:t>c </a:t>
            </a:r>
            <a:r>
              <a:rPr lang="en-US" sz="2800" dirty="0"/>
              <a:t>from </a:t>
            </a:r>
            <a:r>
              <a:rPr lang="en-US" sz="2800" dirty="0" err="1"/>
              <a:t>F</a:t>
            </a:r>
            <a:r>
              <a:rPr lang="en-US" sz="2800" baseline="-25000" dirty="0" err="1"/>
              <a:t>fs</a:t>
            </a:r>
            <a:r>
              <a:rPr lang="en-US" sz="2800" dirty="0"/>
              <a:t> between seat &amp; clothes + F</a:t>
            </a:r>
            <a:r>
              <a:rPr lang="en-US" sz="2800" baseline="-25000" dirty="0"/>
              <a:t>N</a:t>
            </a:r>
            <a:r>
              <a:rPr lang="en-US" sz="2800" dirty="0"/>
              <a:t>, if 	they end up leaned against the inside of door. </a:t>
            </a:r>
          </a:p>
          <a:p>
            <a:pPr marL="514350" indent="-514350">
              <a:defRPr/>
            </a:pPr>
            <a:endParaRPr lang="en-US" sz="2400" dirty="0"/>
          </a:p>
          <a:p>
            <a:pPr marL="514350" indent="-514350">
              <a:defRPr/>
            </a:pPr>
            <a:r>
              <a:rPr lang="en-US" sz="2400" dirty="0"/>
              <a:t>FBD of car,</a:t>
            </a:r>
          </a:p>
          <a:p>
            <a:pPr marL="514350" indent="-514350">
              <a:defRPr/>
            </a:pPr>
            <a:r>
              <a:rPr lang="en-US" sz="2400" dirty="0"/>
              <a:t>top view:</a:t>
            </a:r>
          </a:p>
          <a:p>
            <a:pPr marL="514350" indent="-514350">
              <a:defRPr/>
            </a:pPr>
            <a:endParaRPr lang="en-US" sz="2400" dirty="0"/>
          </a:p>
          <a:p>
            <a:pPr marL="514350" indent="-514350">
              <a:defRPr/>
            </a:pPr>
            <a:r>
              <a:rPr lang="en-US" sz="2400" dirty="0"/>
              <a:t>FBD of car, </a:t>
            </a:r>
          </a:p>
          <a:p>
            <a:pPr marL="514350" indent="-514350">
              <a:defRPr/>
            </a:pPr>
            <a:r>
              <a:rPr lang="en-US" sz="2400" dirty="0"/>
              <a:t>front view:</a:t>
            </a:r>
          </a:p>
          <a:p>
            <a:pPr marL="514350" indent="-514350">
              <a:defRPr/>
            </a:pPr>
            <a:r>
              <a:rPr lang="en-US" sz="2800" dirty="0"/>
              <a:t>					   </a:t>
            </a:r>
          </a:p>
          <a:p>
            <a:pPr marL="514350" indent="-514350">
              <a:defRPr/>
            </a:pPr>
            <a:r>
              <a:rPr lang="en-US" sz="2800" dirty="0"/>
              <a:t>						    </a:t>
            </a:r>
            <a:r>
              <a:rPr lang="en-US" sz="2400" dirty="0"/>
              <a:t>FBD of passenger in car: </a:t>
            </a:r>
          </a:p>
          <a:p>
            <a:pPr marL="514350" indent="-514350">
              <a:defRPr/>
            </a:pPr>
            <a:endParaRPr lang="en-US" sz="2800" dirty="0"/>
          </a:p>
          <a:p>
            <a:pPr marL="514350" indent="-514350">
              <a:defRPr/>
            </a:pPr>
            <a:endParaRPr lang="en-US" sz="2800" dirty="0"/>
          </a:p>
          <a:p>
            <a:pPr marL="514350" indent="-514350">
              <a:defRPr/>
            </a:pPr>
            <a:r>
              <a:rPr lang="en-US" sz="2800" dirty="0"/>
              <a:t>						</a:t>
            </a:r>
          </a:p>
          <a:p>
            <a:pPr>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p:txBody>
      </p:sp>
      <p:pic>
        <p:nvPicPr>
          <p:cNvPr id="26628" name="Picture 4" descr="05_13"/>
          <p:cNvPicPr>
            <a:picLocks noChangeAspect="1" noChangeArrowheads="1"/>
          </p:cNvPicPr>
          <p:nvPr/>
        </p:nvPicPr>
        <p:blipFill>
          <a:blip r:embed="rId2" cstate="print">
            <a:extLst>
              <a:ext uri="{28A0092B-C50C-407E-A947-70E740481C1C}">
                <a14:useLocalDpi xmlns:a14="http://schemas.microsoft.com/office/drawing/2010/main" val="0"/>
              </a:ext>
            </a:extLst>
          </a:blip>
          <a:srcRect r="5882" b="44444"/>
          <a:stretch>
            <a:fillRect/>
          </a:stretch>
        </p:blipFill>
        <p:spPr bwMode="auto">
          <a:xfrm>
            <a:off x="152400" y="4419600"/>
            <a:ext cx="18716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05_13"/>
          <p:cNvPicPr>
            <a:picLocks noChangeAspect="1" noChangeArrowheads="1"/>
          </p:cNvPicPr>
          <p:nvPr/>
        </p:nvPicPr>
        <p:blipFill>
          <a:blip r:embed="rId3">
            <a:extLst>
              <a:ext uri="{28A0092B-C50C-407E-A947-70E740481C1C}">
                <a14:useLocalDpi xmlns:a14="http://schemas.microsoft.com/office/drawing/2010/main" val="0"/>
              </a:ext>
            </a:extLst>
          </a:blip>
          <a:srcRect t="60001" r="-1004"/>
          <a:stretch>
            <a:fillRect/>
          </a:stretch>
        </p:blipFill>
        <p:spPr bwMode="auto">
          <a:xfrm>
            <a:off x="1868488" y="2286000"/>
            <a:ext cx="2133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r turning.jpg"/>
          <p:cNvPicPr>
            <a:picLocks noChangeAspect="1"/>
          </p:cNvPicPr>
          <p:nvPr/>
        </p:nvPicPr>
        <p:blipFill>
          <a:blip r:embed="rId4">
            <a:extLst>
              <a:ext uri="{28A0092B-C50C-407E-A947-70E740481C1C}">
                <a14:useLocalDpi xmlns:a14="http://schemas.microsoft.com/office/drawing/2010/main" val="0"/>
              </a:ext>
            </a:extLst>
          </a:blip>
          <a:srcRect t="10391" r="890"/>
          <a:stretch>
            <a:fillRect/>
          </a:stretch>
        </p:blipFill>
        <p:spPr bwMode="auto">
          <a:xfrm>
            <a:off x="4419600" y="2286000"/>
            <a:ext cx="41211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7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7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74">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662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87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874">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6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68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ext Box 10"/>
          <p:cNvSpPr txBox="1">
            <a:spLocks noChangeArrowheads="1"/>
          </p:cNvSpPr>
          <p:nvPr/>
        </p:nvSpPr>
        <p:spPr bwMode="auto">
          <a:xfrm>
            <a:off x="0" y="0"/>
            <a:ext cx="9144000" cy="7570788"/>
          </a:xfrm>
          <a:prstGeom prst="rect">
            <a:avLst/>
          </a:prstGeom>
          <a:noFill/>
          <a:ln w="9525">
            <a:noFill/>
            <a:miter lim="800000"/>
            <a:headEnd/>
            <a:tailEnd/>
          </a:ln>
        </p:spPr>
        <p:txBody>
          <a:bodyPr>
            <a:spAutoFit/>
          </a:bodyPr>
          <a:lstStyle/>
          <a:p>
            <a:pPr marL="514350" indent="-514350">
              <a:defRPr/>
            </a:pPr>
            <a:r>
              <a:rPr lang="en-US" sz="2700" dirty="0"/>
              <a:t>But for this example of Car Turning on Level Road</a:t>
            </a:r>
          </a:p>
          <a:p>
            <a:pPr marL="514350" indent="-514350">
              <a:buFont typeface="Arial" panose="020B0604020202020204" pitchFamily="34" charset="0"/>
              <a:buChar char="•"/>
              <a:defRPr/>
            </a:pPr>
            <a:r>
              <a:rPr lang="en-US" sz="2700" dirty="0"/>
              <a:t>why is it static friction, when the car is moving?</a:t>
            </a:r>
          </a:p>
          <a:p>
            <a:pPr marL="514350" indent="-514350">
              <a:buFont typeface="Arial" panose="020B0604020202020204" pitchFamily="34" charset="0"/>
              <a:buChar char="•"/>
              <a:defRPr/>
            </a:pPr>
            <a:r>
              <a:rPr lang="en-US" sz="2700" dirty="0"/>
              <a:t>&amp; why is it pointed toward the center of the curve, and not opposing the direction in which the car is moving?  </a:t>
            </a:r>
          </a:p>
          <a:p>
            <a:pPr>
              <a:defRPr/>
            </a:pPr>
            <a:r>
              <a:rPr lang="en-US" sz="2700" dirty="0"/>
              <a:t>Answer: </a:t>
            </a:r>
          </a:p>
          <a:p>
            <a:pPr marL="514350" indent="-514350">
              <a:defRPr/>
            </a:pPr>
            <a:r>
              <a:rPr lang="en-US" sz="2700" dirty="0"/>
              <a:t>There are actually 2 forces of friction acting…</a:t>
            </a:r>
          </a:p>
          <a:p>
            <a:pPr marL="971550" lvl="1" indent="-514350">
              <a:buFont typeface="Arial" panose="020B0604020202020204" pitchFamily="34" charset="0"/>
              <a:buChar char="•"/>
              <a:defRPr/>
            </a:pPr>
            <a:r>
              <a:rPr lang="en-US" sz="2700" dirty="0"/>
              <a:t>Rolling Friction - along the direction the car is moving/pointed</a:t>
            </a:r>
          </a:p>
          <a:p>
            <a:pPr lvl="2">
              <a:defRPr/>
            </a:pPr>
            <a:r>
              <a:rPr lang="en-US" sz="2700" dirty="0"/>
              <a:t>This is what allows the tires to push back on ground, so that ground can push forward on tires… and move the car forward. </a:t>
            </a:r>
          </a:p>
          <a:p>
            <a:pPr marL="971550" lvl="1" indent="-514350">
              <a:buFont typeface="Arial" panose="020B0604020202020204" pitchFamily="34" charset="0"/>
              <a:buChar char="•"/>
              <a:defRPr/>
            </a:pPr>
            <a:r>
              <a:rPr lang="en-US" sz="2700" dirty="0"/>
              <a:t>Static Friction - which is opposing the tires sliding tangentially out of the circle and  continuing in the straight line path they had before you turned the wheel.  </a:t>
            </a:r>
          </a:p>
          <a:p>
            <a:pPr marL="514350" indent="-514350">
              <a:defRPr/>
            </a:pPr>
            <a:endParaRPr lang="en-US" sz="2600" dirty="0"/>
          </a:p>
          <a:p>
            <a:pPr>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7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7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ext Box 10"/>
          <p:cNvSpPr txBox="1">
            <a:spLocks noChangeArrowheads="1"/>
          </p:cNvSpPr>
          <p:nvPr/>
        </p:nvSpPr>
        <p:spPr bwMode="auto">
          <a:xfrm>
            <a:off x="0" y="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800"/>
              <a:t>And what if the car doesn’t </a:t>
            </a:r>
          </a:p>
          <a:p>
            <a:pPr>
              <a:spcBef>
                <a:spcPct val="0"/>
              </a:spcBef>
              <a:buClrTx/>
              <a:buSzTx/>
              <a:buFontTx/>
              <a:buNone/>
            </a:pPr>
            <a:r>
              <a:rPr lang="en-US" altLang="en-US" sz="2800"/>
              <a:t>make the turn; if it skids </a:t>
            </a:r>
          </a:p>
          <a:p>
            <a:pPr>
              <a:spcBef>
                <a:spcPct val="0"/>
              </a:spcBef>
              <a:buClrTx/>
              <a:buSzTx/>
              <a:buFontTx/>
              <a:buNone/>
            </a:pPr>
            <a:r>
              <a:rPr lang="en-US" altLang="en-US" sz="2800"/>
              <a:t>off the road?</a:t>
            </a:r>
          </a:p>
          <a:p>
            <a:pPr>
              <a:spcBef>
                <a:spcPct val="0"/>
              </a:spcBef>
              <a:buClrTx/>
              <a:buSzTx/>
              <a:buFontTx/>
              <a:buNone/>
            </a:pPr>
            <a:endParaRPr lang="en-US" altLang="en-US" sz="2800"/>
          </a:p>
          <a:p>
            <a:pPr>
              <a:spcBef>
                <a:spcPct val="0"/>
              </a:spcBef>
              <a:buClrTx/>
              <a:buSzTx/>
              <a:buFontTx/>
              <a:buNone/>
            </a:pPr>
            <a:r>
              <a:rPr lang="en-US" altLang="en-US" sz="2800"/>
              <a:t>Since F</a:t>
            </a:r>
            <a:r>
              <a:rPr lang="en-US" altLang="en-US" sz="2800" baseline="-25000"/>
              <a:t>c </a:t>
            </a:r>
            <a:r>
              <a:rPr lang="en-US" altLang="en-US" sz="2800"/>
              <a:t>is from F</a:t>
            </a:r>
            <a:r>
              <a:rPr lang="en-US" altLang="en-US" sz="2800" baseline="-25000"/>
              <a:t>fs</a:t>
            </a:r>
            <a:r>
              <a:rPr lang="en-US" altLang="en-US" sz="2800">
                <a:cs typeface="Courier New" panose="02070309020205020404" pitchFamily="49" charset="0"/>
              </a:rPr>
              <a:t>, there</a:t>
            </a:r>
          </a:p>
          <a:p>
            <a:pPr>
              <a:spcBef>
                <a:spcPct val="0"/>
              </a:spcBef>
              <a:buClrTx/>
              <a:buSzTx/>
              <a:buFontTx/>
              <a:buNone/>
            </a:pPr>
            <a:r>
              <a:rPr lang="en-US" altLang="en-US" sz="2800">
                <a:cs typeface="Courier New" panose="02070309020205020404" pitchFamily="49" charset="0"/>
              </a:rPr>
              <a:t>just may not be enough </a:t>
            </a:r>
          </a:p>
          <a:p>
            <a:pPr>
              <a:spcBef>
                <a:spcPct val="0"/>
              </a:spcBef>
              <a:buClrTx/>
              <a:buSzTx/>
              <a:buFontTx/>
              <a:buNone/>
            </a:pPr>
            <a:r>
              <a:rPr lang="en-US" altLang="en-US" sz="2800"/>
              <a:t>F</a:t>
            </a:r>
            <a:r>
              <a:rPr lang="en-US" altLang="en-US" sz="2800" baseline="-25000"/>
              <a:t>fs</a:t>
            </a:r>
            <a:r>
              <a:rPr lang="en-US" altLang="en-US" sz="2800">
                <a:cs typeface="Courier New" panose="02070309020205020404" pitchFamily="49" charset="0"/>
              </a:rPr>
              <a:t>, if it’s icy, snow covered or even just wet.</a:t>
            </a:r>
          </a:p>
          <a:p>
            <a:pPr>
              <a:spcBef>
                <a:spcPct val="0"/>
              </a:spcBef>
              <a:buClrTx/>
              <a:buSzTx/>
              <a:buFontTx/>
              <a:buNone/>
            </a:pPr>
            <a:endParaRPr lang="en-US" altLang="en-US" sz="2800"/>
          </a:p>
          <a:p>
            <a:pPr>
              <a:spcBef>
                <a:spcPct val="0"/>
              </a:spcBef>
              <a:buClrTx/>
              <a:buSzTx/>
              <a:buFontTx/>
              <a:buNone/>
            </a:pPr>
            <a:r>
              <a:rPr lang="en-US" altLang="en-US" sz="2700"/>
              <a:t>Or, since F</a:t>
            </a:r>
            <a:r>
              <a:rPr lang="en-US" altLang="en-US" sz="2700" baseline="-25000"/>
              <a:t>c</a:t>
            </a:r>
            <a:r>
              <a:rPr lang="en-US" altLang="en-US" sz="2700"/>
              <a:t> = F</a:t>
            </a:r>
            <a:r>
              <a:rPr lang="en-US" altLang="en-US" sz="2700" baseline="-25000"/>
              <a:t>fs </a:t>
            </a:r>
            <a:r>
              <a:rPr lang="en-US" altLang="en-US" sz="2700"/>
              <a:t>= m</a:t>
            </a:r>
            <a:r>
              <a:rPr lang="en-US" altLang="en-US" sz="2700">
                <a:cs typeface="Courier New" panose="02070309020205020404" pitchFamily="49" charset="0"/>
              </a:rPr>
              <a:t>v</a:t>
            </a:r>
            <a:r>
              <a:rPr lang="en-US" altLang="en-US" sz="2700" baseline="30000">
                <a:cs typeface="Courier New" panose="02070309020205020404" pitchFamily="49" charset="0"/>
              </a:rPr>
              <a:t>2</a:t>
            </a:r>
            <a:r>
              <a:rPr lang="en-US" altLang="en-US" sz="2700">
                <a:cs typeface="Courier New" panose="02070309020205020404" pitchFamily="49" charset="0"/>
              </a:rPr>
              <a:t>/r,</a:t>
            </a:r>
          </a:p>
          <a:p>
            <a:pPr>
              <a:spcBef>
                <a:spcPct val="0"/>
              </a:spcBef>
              <a:buClrTx/>
              <a:buSzTx/>
              <a:buFontTx/>
              <a:buNone/>
            </a:pPr>
            <a:r>
              <a:rPr lang="en-US" altLang="en-US" sz="2700">
                <a:cs typeface="Courier New" panose="02070309020205020404" pitchFamily="49" charset="0"/>
              </a:rPr>
              <a:t>   then less of </a:t>
            </a:r>
            <a:r>
              <a:rPr lang="en-US" altLang="en-US" sz="2700"/>
              <a:t>F</a:t>
            </a:r>
            <a:r>
              <a:rPr lang="en-US" altLang="en-US" sz="2700" baseline="-25000"/>
              <a:t>c</a:t>
            </a:r>
            <a:r>
              <a:rPr lang="en-US" altLang="en-US" sz="2700">
                <a:cs typeface="Courier New" panose="02070309020205020404" pitchFamily="49" charset="0"/>
              </a:rPr>
              <a:t> is needed for </a:t>
            </a:r>
          </a:p>
          <a:p>
            <a:pPr lvl="1">
              <a:spcBef>
                <a:spcPct val="0"/>
              </a:spcBef>
              <a:buClrTx/>
            </a:pPr>
            <a:r>
              <a:rPr lang="en-US" altLang="en-US" sz="2700">
                <a:cs typeface="Courier New" panose="02070309020205020404" pitchFamily="49" charset="0"/>
              </a:rPr>
              <a:t> lower speeds</a:t>
            </a:r>
          </a:p>
          <a:p>
            <a:pPr lvl="1">
              <a:spcBef>
                <a:spcPct val="0"/>
              </a:spcBef>
              <a:buClrTx/>
            </a:pPr>
            <a:r>
              <a:rPr lang="en-US" altLang="en-US" sz="2700">
                <a:cs typeface="Courier New" panose="02070309020205020404" pitchFamily="49" charset="0"/>
              </a:rPr>
              <a:t> larger radii</a:t>
            </a:r>
          </a:p>
          <a:p>
            <a:pPr>
              <a:spcBef>
                <a:spcPct val="0"/>
              </a:spcBef>
              <a:buClrTx/>
              <a:buSzTx/>
              <a:buFontTx/>
              <a:buNone/>
            </a:pPr>
            <a:r>
              <a:rPr lang="en-US" altLang="en-US" sz="2700">
                <a:cs typeface="Courier New" panose="02070309020205020404" pitchFamily="49" charset="0"/>
              </a:rPr>
              <a:t>Ex: reason for lower speed </a:t>
            </a:r>
          </a:p>
          <a:p>
            <a:pPr lvl="1">
              <a:spcBef>
                <a:spcPct val="0"/>
              </a:spcBef>
              <a:buClrTx/>
              <a:buFontTx/>
              <a:buNone/>
            </a:pPr>
            <a:r>
              <a:rPr lang="en-US" altLang="en-US" sz="2700">
                <a:cs typeface="Courier New" panose="02070309020205020404" pitchFamily="49" charset="0"/>
              </a:rPr>
              <a:t>limits on highway exit ramps</a:t>
            </a:r>
          </a:p>
          <a:p>
            <a:pPr>
              <a:spcBef>
                <a:spcPct val="0"/>
              </a:spcBef>
              <a:buClrTx/>
              <a:buSzTx/>
              <a:buFontTx/>
              <a:buNone/>
            </a:pPr>
            <a:r>
              <a:rPr lang="en-US" altLang="en-US" sz="2700" u="sng">
                <a:cs typeface="Courier New" panose="02070309020205020404" pitchFamily="49" charset="0"/>
              </a:rPr>
              <a:t>Or</a:t>
            </a:r>
            <a:r>
              <a:rPr lang="en-US" altLang="en-US" sz="2700">
                <a:cs typeface="Courier New" panose="02070309020205020404" pitchFamily="49" charset="0"/>
              </a:rPr>
              <a:t>, if it can’t be done with low </a:t>
            </a:r>
          </a:p>
          <a:p>
            <a:pPr lvl="1">
              <a:spcBef>
                <a:spcPct val="0"/>
              </a:spcBef>
              <a:buClrTx/>
              <a:buFontTx/>
              <a:buNone/>
            </a:pPr>
            <a:r>
              <a:rPr lang="en-US" altLang="en-US" sz="2700">
                <a:cs typeface="Courier New" panose="02070309020205020404" pitchFamily="49" charset="0"/>
              </a:rPr>
              <a:t>enough v or large enough r…</a:t>
            </a:r>
            <a:endParaRPr lang="el-GR" altLang="en-US" sz="2700">
              <a:cs typeface="Courier New" panose="02070309020205020404" pitchFamily="49" charset="0"/>
            </a:endParaRPr>
          </a:p>
        </p:txBody>
      </p:sp>
      <p:pic>
        <p:nvPicPr>
          <p:cNvPr id="36871" name="Picture 7"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1241" b="11111"/>
          <a:stretch>
            <a:fillRect/>
          </a:stretch>
        </p:blipFill>
        <p:spPr bwMode="auto">
          <a:xfrm>
            <a:off x="4876800" y="152400"/>
            <a:ext cx="411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05_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8000"/>
            <a:ext cx="2895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7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74">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6874">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874">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6874">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6874">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6874">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874">
                                            <p:txEl>
                                              <p:pRg st="13" end="1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6874">
                                            <p:txEl>
                                              <p:pRg st="14" end="1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87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eaLnBrk="1" hangingPunct="1">
              <a:buFont typeface="Wingdings" panose="05000000000000000000" pitchFamily="2" charset="2"/>
              <a:buNone/>
              <a:defRPr/>
            </a:pPr>
            <a:r>
              <a:rPr lang="en-US" sz="3000" dirty="0" smtClean="0"/>
              <a:t>6. Object on an Inclined Surface </a:t>
            </a:r>
          </a:p>
          <a:p>
            <a:pPr eaLnBrk="1" hangingPunct="1">
              <a:buFont typeface="Wingdings" panose="05000000000000000000" pitchFamily="2" charset="2"/>
              <a:buNone/>
              <a:defRPr/>
            </a:pPr>
            <a:r>
              <a:rPr lang="en-US" sz="2400" dirty="0"/>
              <a:t>	</a:t>
            </a:r>
            <a:r>
              <a:rPr lang="en-US" sz="2400" dirty="0" smtClean="0"/>
              <a:t>					Ex: the banked curve </a:t>
            </a:r>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endParaRPr lang="en-US" sz="2600" dirty="0" smtClean="0"/>
          </a:p>
          <a:p>
            <a:pPr eaLnBrk="1" hangingPunct="1">
              <a:buFont typeface="Wingdings" panose="05000000000000000000" pitchFamily="2" charset="2"/>
              <a:buNone/>
              <a:defRPr/>
            </a:pPr>
            <a:r>
              <a:rPr lang="en-US" sz="2600" dirty="0" smtClean="0"/>
              <a:t>For every </a:t>
            </a:r>
            <a:r>
              <a:rPr lang="el-GR" sz="2600" dirty="0" smtClean="0"/>
              <a:t>θ</a:t>
            </a:r>
            <a:r>
              <a:rPr lang="en-US" sz="2600" dirty="0" smtClean="0"/>
              <a:t>, there is one speed, </a:t>
            </a:r>
            <a:r>
              <a:rPr lang="en-US" sz="2600" dirty="0" err="1" smtClean="0"/>
              <a:t>v</a:t>
            </a:r>
            <a:r>
              <a:rPr lang="en-US" sz="2600" baseline="-25000" dirty="0" err="1" smtClean="0"/>
              <a:t>crit</a:t>
            </a:r>
            <a:r>
              <a:rPr lang="en-US" sz="2600" dirty="0" smtClean="0"/>
              <a:t>, at which no F</a:t>
            </a:r>
            <a:r>
              <a:rPr lang="en-US" sz="2600" baseline="-25000" dirty="0" smtClean="0"/>
              <a:t>f</a:t>
            </a:r>
            <a:r>
              <a:rPr lang="en-US" sz="2600" dirty="0" smtClean="0"/>
              <a:t> is required to maintain the car’s position, </a:t>
            </a:r>
          </a:p>
          <a:p>
            <a:pPr eaLnBrk="1" hangingPunct="1">
              <a:buFont typeface="Wingdings" panose="05000000000000000000" pitchFamily="2" charset="2"/>
              <a:buNone/>
              <a:defRPr/>
            </a:pPr>
            <a:r>
              <a:rPr lang="en-US" sz="2600" dirty="0"/>
              <a:t>	</a:t>
            </a:r>
            <a:r>
              <a:rPr lang="en-US" sz="2600" dirty="0" smtClean="0"/>
              <a:t>For this critical case, F</a:t>
            </a:r>
            <a:r>
              <a:rPr lang="en-US" sz="2600" baseline="-25000" dirty="0" smtClean="0"/>
              <a:t>c </a:t>
            </a:r>
            <a:r>
              <a:rPr lang="en-US" sz="2600" dirty="0" smtClean="0"/>
              <a:t>from </a:t>
            </a:r>
            <a:r>
              <a:rPr lang="en-US" sz="2600" dirty="0" err="1" smtClean="0"/>
              <a:t>ll</a:t>
            </a:r>
            <a:r>
              <a:rPr lang="en-US" sz="2600" dirty="0" smtClean="0"/>
              <a:t> component of F</a:t>
            </a:r>
            <a:r>
              <a:rPr lang="en-US" sz="2600" baseline="-25000" dirty="0" smtClean="0"/>
              <a:t>N</a:t>
            </a:r>
            <a:endParaRPr lang="en-US" sz="2600" dirty="0" smtClean="0"/>
          </a:p>
        </p:txBody>
      </p:sp>
      <p:pic>
        <p:nvPicPr>
          <p:cNvPr id="31756" name="Picture 12"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533400"/>
            <a:ext cx="28956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Banked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2819400"/>
            <a:ext cx="3962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05_14"/>
          <p:cNvPicPr>
            <a:picLocks noChangeAspect="1" noChangeArrowheads="1"/>
          </p:cNvPicPr>
          <p:nvPr/>
        </p:nvPicPr>
        <p:blipFill>
          <a:blip r:embed="rId5">
            <a:extLst>
              <a:ext uri="{28A0092B-C50C-407E-A947-70E740481C1C}">
                <a14:useLocalDpi xmlns:a14="http://schemas.microsoft.com/office/drawing/2010/main" val="0"/>
              </a:ext>
            </a:extLst>
          </a:blip>
          <a:srcRect r="-729" b="3351"/>
          <a:stretch>
            <a:fillRect/>
          </a:stretch>
        </p:blipFill>
        <p:spPr bwMode="auto">
          <a:xfrm>
            <a:off x="5410200" y="949325"/>
            <a:ext cx="32448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179400" y="2259360"/>
              <a:ext cx="1955880" cy="1545120"/>
            </p14:xfrm>
          </p:contentPart>
        </mc:Choice>
        <mc:Fallback xmlns="">
          <p:pic>
            <p:nvPicPr>
              <p:cNvPr id="2" name="Ink 1"/>
              <p:cNvPicPr/>
              <p:nvPr/>
            </p:nvPicPr>
            <p:blipFill>
              <a:blip r:embed="rId7"/>
              <a:stretch>
                <a:fillRect/>
              </a:stretch>
            </p:blipFill>
            <p:spPr>
              <a:xfrm>
                <a:off x="6170040" y="2250000"/>
                <a:ext cx="1974600" cy="1563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7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828800" y="0"/>
            <a:ext cx="5410200" cy="609600"/>
          </a:xfrm>
        </p:spPr>
        <p:txBody>
          <a:bodyPr/>
          <a:lstStyle/>
          <a:p>
            <a:pPr eaLnBrk="1" hangingPunct="1">
              <a:defRPr/>
            </a:pPr>
            <a:r>
              <a:rPr lang="en-US" sz="3200" dirty="0" smtClean="0"/>
              <a:t>Uniform Circular Motion</a:t>
            </a:r>
            <a:r>
              <a:rPr lang="en-US" sz="4800" dirty="0" smtClean="0"/>
              <a:t> </a:t>
            </a:r>
          </a:p>
        </p:txBody>
      </p:sp>
      <p:sp>
        <p:nvSpPr>
          <p:cNvPr id="20483" name="Rectangle 3"/>
          <p:cNvSpPr>
            <a:spLocks noGrp="1" noChangeArrowheads="1"/>
          </p:cNvSpPr>
          <p:nvPr>
            <p:ph type="subTitle" idx="1"/>
          </p:nvPr>
        </p:nvSpPr>
        <p:spPr>
          <a:xfrm>
            <a:off x="0" y="609600"/>
            <a:ext cx="9144000" cy="6248400"/>
          </a:xfrm>
        </p:spPr>
        <p:txBody>
          <a:bodyPr/>
          <a:lstStyle/>
          <a:p>
            <a:pPr algn="l" eaLnBrk="1" hangingPunct="1">
              <a:defRPr/>
            </a:pPr>
            <a:r>
              <a:rPr lang="en-US" sz="2700" dirty="0" smtClean="0"/>
              <a:t>Recall a time that you’ve moved in a turn or circle-</a:t>
            </a:r>
          </a:p>
          <a:p>
            <a:pPr algn="l" eaLnBrk="1" hangingPunct="1">
              <a:defRPr/>
            </a:pPr>
            <a:r>
              <a:rPr lang="en-US" sz="2700" dirty="0" smtClean="0"/>
              <a:t>what is it that you feel?  </a:t>
            </a:r>
          </a:p>
          <a:p>
            <a:pPr algn="l" eaLnBrk="1" hangingPunct="1">
              <a:defRPr/>
            </a:pPr>
            <a:r>
              <a:rPr lang="en-US" sz="2800" dirty="0" smtClean="0"/>
              <a:t>	</a:t>
            </a:r>
          </a:p>
          <a:p>
            <a:pPr algn="l" eaLnBrk="1" hangingPunct="1">
              <a:defRPr/>
            </a:pPr>
            <a:endParaRPr lang="en-US" sz="2800" dirty="0" smtClean="0"/>
          </a:p>
          <a:p>
            <a:pPr algn="l" eaLnBrk="1" hangingPunct="1">
              <a:defRPr/>
            </a:pPr>
            <a:endParaRPr lang="en-US" sz="2800" dirty="0" smtClean="0"/>
          </a:p>
          <a:p>
            <a:pPr algn="l" eaLnBrk="1" hangingPunct="1">
              <a:defRPr/>
            </a:pPr>
            <a:endParaRPr lang="en-US" sz="2800" dirty="0" smtClean="0"/>
          </a:p>
          <a:p>
            <a:pPr algn="l" eaLnBrk="1" hangingPunct="1">
              <a:defRPr/>
            </a:pPr>
            <a:endParaRPr lang="en-US" sz="2800" dirty="0" smtClean="0"/>
          </a:p>
          <a:p>
            <a:pPr algn="l" eaLnBrk="1" hangingPunct="1">
              <a:defRPr/>
            </a:pPr>
            <a:endParaRPr lang="en-US" sz="2800" dirty="0" smtClean="0"/>
          </a:p>
          <a:p>
            <a:pPr algn="l" eaLnBrk="1" hangingPunct="1">
              <a:defRPr/>
            </a:pPr>
            <a:r>
              <a:rPr lang="en-US" sz="2700" dirty="0" smtClean="0"/>
              <a:t>Like you’re being thrown </a:t>
            </a:r>
            <a:r>
              <a:rPr lang="en-US" sz="2700" u="sng" dirty="0" smtClean="0"/>
              <a:t>out</a:t>
            </a:r>
            <a:r>
              <a:rPr lang="en-US" sz="2700" dirty="0" smtClean="0"/>
              <a:t> of the circle!</a:t>
            </a:r>
          </a:p>
          <a:p>
            <a:pPr algn="l" eaLnBrk="1" hangingPunct="1">
              <a:defRPr/>
            </a:pPr>
            <a:r>
              <a:rPr lang="en-US" sz="2700" dirty="0" smtClean="0"/>
              <a:t>That feeling is referred to as centrifugal force </a:t>
            </a:r>
          </a:p>
          <a:p>
            <a:pPr algn="l" eaLnBrk="1" hangingPunct="1">
              <a:defRPr/>
            </a:pPr>
            <a:r>
              <a:rPr lang="en-US" sz="2700" dirty="0" smtClean="0"/>
              <a:t>	but it’s just a feeling, not a real force –</a:t>
            </a:r>
          </a:p>
          <a:p>
            <a:pPr algn="l" eaLnBrk="1" hangingPunct="1">
              <a:defRPr/>
            </a:pPr>
            <a:r>
              <a:rPr lang="en-US" sz="2700" dirty="0" smtClean="0"/>
              <a:t>	it’s an example of a fictitious force... </a:t>
            </a:r>
          </a:p>
        </p:txBody>
      </p:sp>
      <p:pic>
        <p:nvPicPr>
          <p:cNvPr id="20484" name="Picture 4"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572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r turning 2.jpg"/>
          <p:cNvPicPr>
            <a:picLocks noChangeAspect="1"/>
          </p:cNvPicPr>
          <p:nvPr/>
        </p:nvPicPr>
        <p:blipFill>
          <a:blip r:embed="rId4" cstate="print">
            <a:extLst>
              <a:ext uri="{28A0092B-C50C-407E-A947-70E740481C1C}">
                <a14:useLocalDpi xmlns:a14="http://schemas.microsoft.com/office/drawing/2010/main" val="0"/>
              </a:ext>
            </a:extLst>
          </a:blip>
          <a:srcRect l="5626" t="11273" r="19737" b="18713"/>
          <a:stretch>
            <a:fillRect/>
          </a:stretch>
        </p:blipFill>
        <p:spPr bwMode="auto">
          <a:xfrm>
            <a:off x="152400" y="1981200"/>
            <a:ext cx="4043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eaLnBrk="1" hangingPunct="1">
              <a:spcBef>
                <a:spcPts val="0"/>
              </a:spcBef>
              <a:buNone/>
              <a:defRPr/>
            </a:pPr>
            <a:r>
              <a:rPr lang="en-US" sz="2800" dirty="0"/>
              <a:t>Otherwise, it needs friction, and the</a:t>
            </a:r>
          </a:p>
          <a:p>
            <a:pPr eaLnBrk="1" hangingPunct="1">
              <a:spcBef>
                <a:spcPts val="0"/>
              </a:spcBef>
              <a:buNone/>
              <a:defRPr/>
            </a:pPr>
            <a:r>
              <a:rPr lang="en-US" sz="2800" dirty="0"/>
              <a:t>	direction of </a:t>
            </a:r>
            <a:r>
              <a:rPr lang="en-US" sz="2800" dirty="0" err="1"/>
              <a:t>F</a:t>
            </a:r>
            <a:r>
              <a:rPr lang="en-US" sz="2800" baseline="-25000" dirty="0" err="1"/>
              <a:t>f</a:t>
            </a:r>
            <a:r>
              <a:rPr lang="en-US" sz="2800" dirty="0"/>
              <a:t> depends on speed:</a:t>
            </a:r>
          </a:p>
          <a:p>
            <a:pPr eaLnBrk="1" hangingPunct="1">
              <a:defRPr/>
            </a:pPr>
            <a:r>
              <a:rPr lang="en-US" sz="2800" dirty="0" smtClean="0"/>
              <a:t>If v &gt; </a:t>
            </a:r>
            <a:r>
              <a:rPr lang="en-US" sz="2800" dirty="0" err="1" smtClean="0"/>
              <a:t>v</a:t>
            </a:r>
            <a:r>
              <a:rPr lang="en-US" sz="2800" baseline="-25000" dirty="0" err="1" smtClean="0"/>
              <a:t>crit</a:t>
            </a:r>
            <a:r>
              <a:rPr lang="en-US" sz="2800" dirty="0" smtClean="0"/>
              <a:t>, </a:t>
            </a:r>
          </a:p>
          <a:p>
            <a:pPr lvl="1" eaLnBrk="1" hangingPunct="1">
              <a:spcBef>
                <a:spcPts val="0"/>
              </a:spcBef>
              <a:buFont typeface="Wingdings" panose="05000000000000000000" pitchFamily="2" charset="2"/>
              <a:buNone/>
              <a:defRPr/>
            </a:pPr>
            <a:r>
              <a:rPr lang="en-US" dirty="0" smtClean="0"/>
              <a:t>then the car will attempt to slide</a:t>
            </a:r>
          </a:p>
          <a:p>
            <a:pPr lvl="1" eaLnBrk="1" hangingPunct="1">
              <a:spcBef>
                <a:spcPts val="0"/>
              </a:spcBef>
              <a:buFont typeface="Wingdings" panose="05000000000000000000" pitchFamily="2" charset="2"/>
              <a:buNone/>
              <a:defRPr/>
            </a:pPr>
            <a:r>
              <a:rPr lang="en-US" dirty="0" smtClean="0"/>
              <a:t>into a larger radius circle, </a:t>
            </a:r>
          </a:p>
          <a:p>
            <a:pPr lvl="1" eaLnBrk="1" hangingPunct="1">
              <a:spcBef>
                <a:spcPts val="0"/>
              </a:spcBef>
              <a:buFont typeface="Wingdings" panose="05000000000000000000" pitchFamily="2" charset="2"/>
              <a:buNone/>
              <a:defRPr/>
            </a:pPr>
            <a:r>
              <a:rPr lang="en-US" dirty="0"/>
              <a:t>s</a:t>
            </a:r>
            <a:r>
              <a:rPr lang="en-US" dirty="0" smtClean="0"/>
              <a:t>o up the incline… therefore </a:t>
            </a:r>
          </a:p>
          <a:p>
            <a:pPr lvl="1" eaLnBrk="1" hangingPunct="1">
              <a:spcBef>
                <a:spcPts val="0"/>
              </a:spcBef>
              <a:buFont typeface="Wingdings" panose="05000000000000000000" pitchFamily="2" charset="2"/>
              <a:buNone/>
              <a:defRPr/>
            </a:pPr>
            <a:r>
              <a:rPr lang="en-US" dirty="0" err="1" smtClean="0"/>
              <a:t>F</a:t>
            </a:r>
            <a:r>
              <a:rPr lang="en-US" baseline="-25000" dirty="0" err="1" smtClean="0"/>
              <a:t>f</a:t>
            </a:r>
            <a:r>
              <a:rPr lang="en-US" dirty="0" smtClean="0"/>
              <a:t> acts down the incline.</a:t>
            </a:r>
          </a:p>
          <a:p>
            <a:pPr eaLnBrk="1" hangingPunct="1">
              <a:defRPr/>
            </a:pPr>
            <a:r>
              <a:rPr lang="en-US" sz="2800" dirty="0" smtClean="0"/>
              <a:t>If v &lt; </a:t>
            </a:r>
            <a:r>
              <a:rPr lang="en-US" sz="2800" dirty="0" err="1" smtClean="0"/>
              <a:t>v</a:t>
            </a:r>
            <a:r>
              <a:rPr lang="en-US" sz="2800" baseline="-25000" dirty="0" err="1" smtClean="0"/>
              <a:t>crit</a:t>
            </a:r>
            <a:r>
              <a:rPr lang="en-US" sz="2800" dirty="0" smtClean="0"/>
              <a:t>, </a:t>
            </a:r>
          </a:p>
          <a:p>
            <a:pPr lvl="1" eaLnBrk="1" hangingPunct="1">
              <a:spcBef>
                <a:spcPts val="0"/>
              </a:spcBef>
              <a:buNone/>
              <a:defRPr/>
            </a:pPr>
            <a:r>
              <a:rPr lang="en-US" dirty="0"/>
              <a:t>then the car will attempt </a:t>
            </a:r>
            <a:r>
              <a:rPr lang="en-US" dirty="0" smtClean="0"/>
              <a:t>to slide</a:t>
            </a:r>
            <a:endParaRPr lang="en-US" dirty="0"/>
          </a:p>
          <a:p>
            <a:pPr lvl="1" eaLnBrk="1" hangingPunct="1">
              <a:spcBef>
                <a:spcPts val="0"/>
              </a:spcBef>
              <a:buNone/>
              <a:defRPr/>
            </a:pPr>
            <a:r>
              <a:rPr lang="en-US" dirty="0" smtClean="0"/>
              <a:t>into </a:t>
            </a:r>
            <a:r>
              <a:rPr lang="en-US" dirty="0"/>
              <a:t>a </a:t>
            </a:r>
            <a:r>
              <a:rPr lang="en-US" dirty="0" smtClean="0"/>
              <a:t>smaller radius circle, </a:t>
            </a:r>
            <a:endParaRPr lang="en-US" dirty="0"/>
          </a:p>
          <a:p>
            <a:pPr lvl="1" eaLnBrk="1" hangingPunct="1">
              <a:spcBef>
                <a:spcPts val="0"/>
              </a:spcBef>
              <a:buNone/>
              <a:defRPr/>
            </a:pPr>
            <a:r>
              <a:rPr lang="en-US" dirty="0" smtClean="0"/>
              <a:t>so down </a:t>
            </a:r>
            <a:r>
              <a:rPr lang="en-US" dirty="0"/>
              <a:t>the incline… therefore </a:t>
            </a:r>
          </a:p>
          <a:p>
            <a:pPr lvl="1" eaLnBrk="1" hangingPunct="1">
              <a:spcBef>
                <a:spcPts val="0"/>
              </a:spcBef>
              <a:buFont typeface="Wingdings" panose="05000000000000000000" pitchFamily="2" charset="2"/>
              <a:buNone/>
              <a:defRPr/>
            </a:pPr>
            <a:r>
              <a:rPr lang="en-US" dirty="0" err="1" smtClean="0"/>
              <a:t>F</a:t>
            </a:r>
            <a:r>
              <a:rPr lang="en-US" baseline="-25000" dirty="0" err="1" smtClean="0"/>
              <a:t>f</a:t>
            </a:r>
            <a:r>
              <a:rPr lang="en-US" dirty="0" smtClean="0"/>
              <a:t> acts up the incline.</a:t>
            </a:r>
          </a:p>
          <a:p>
            <a:pPr eaLnBrk="1" hangingPunct="1">
              <a:buFont typeface="Wingdings" panose="05000000000000000000" pitchFamily="2" charset="2"/>
              <a:buNone/>
              <a:defRPr/>
            </a:pPr>
            <a:r>
              <a:rPr lang="en-US" sz="2800" dirty="0" smtClean="0"/>
              <a:t>And either way:</a:t>
            </a:r>
          </a:p>
          <a:p>
            <a:pPr eaLnBrk="1" hangingPunct="1">
              <a:buFont typeface="Wingdings" panose="05000000000000000000" pitchFamily="2" charset="2"/>
              <a:buNone/>
              <a:defRPr/>
            </a:pPr>
            <a:r>
              <a:rPr lang="en-US" sz="2800" dirty="0" smtClean="0"/>
              <a:t>		</a:t>
            </a:r>
            <a:r>
              <a:rPr lang="el-GR" sz="2800" dirty="0" smtClean="0"/>
              <a:t>Σ</a:t>
            </a:r>
            <a:r>
              <a:rPr lang="en-US" sz="2800" dirty="0" err="1" smtClean="0"/>
              <a:t>F</a:t>
            </a:r>
            <a:r>
              <a:rPr lang="en-US" sz="2800" baseline="-25000" dirty="0" err="1" smtClean="0"/>
              <a:t>c</a:t>
            </a:r>
            <a:r>
              <a:rPr lang="en-US" sz="2800" baseline="-25000" dirty="0" smtClean="0"/>
              <a:t> </a:t>
            </a:r>
            <a:r>
              <a:rPr lang="en-US" sz="2800" dirty="0" smtClean="0"/>
              <a:t>= </a:t>
            </a:r>
            <a:r>
              <a:rPr lang="en-US" sz="2800" dirty="0" err="1" smtClean="0"/>
              <a:t>F</a:t>
            </a:r>
            <a:r>
              <a:rPr lang="en-US" sz="2800" baseline="-25000" dirty="0" err="1" smtClean="0"/>
              <a:t>Nll</a:t>
            </a:r>
            <a:r>
              <a:rPr lang="en-US" sz="2800" baseline="-25000" dirty="0" smtClean="0"/>
              <a:t> </a:t>
            </a:r>
            <a:r>
              <a:rPr lang="en-US" sz="2800" dirty="0" smtClean="0"/>
              <a:t>+ </a:t>
            </a:r>
            <a:r>
              <a:rPr lang="en-US" sz="2800" dirty="0" err="1" smtClean="0"/>
              <a:t>F</a:t>
            </a:r>
            <a:r>
              <a:rPr lang="en-US" sz="2800" baseline="-25000" dirty="0" err="1" smtClean="0"/>
              <a:t>fll</a:t>
            </a:r>
            <a:endParaRPr lang="en-US" sz="2800" dirty="0" smtClean="0"/>
          </a:p>
          <a:p>
            <a:pPr eaLnBrk="1" hangingPunct="1">
              <a:buFont typeface="Wingdings" panose="05000000000000000000" pitchFamily="2" charset="2"/>
              <a:buNone/>
              <a:defRPr/>
            </a:pPr>
            <a:endParaRPr lang="en-US" sz="2800" dirty="0" smtClean="0"/>
          </a:p>
        </p:txBody>
      </p:sp>
      <p:pic>
        <p:nvPicPr>
          <p:cNvPr id="6" name="Picture 4" descr="05_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6831"/>
            <a:ext cx="2304818" cy="333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05_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29000"/>
            <a:ext cx="2289882" cy="331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106400" y="934560"/>
              <a:ext cx="1569240" cy="4509360"/>
            </p14:xfrm>
          </p:contentPart>
        </mc:Choice>
        <mc:Fallback xmlns="">
          <p:pic>
            <p:nvPicPr>
              <p:cNvPr id="2" name="Ink 1"/>
              <p:cNvPicPr/>
              <p:nvPr/>
            </p:nvPicPr>
            <p:blipFill>
              <a:blip r:embed="rId5"/>
              <a:stretch>
                <a:fillRect/>
              </a:stretch>
            </p:blipFill>
            <p:spPr>
              <a:xfrm>
                <a:off x="7097040" y="925200"/>
                <a:ext cx="1587960" cy="4528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746">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746">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746">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74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eaLnBrk="1" hangingPunct="1">
              <a:buFont typeface="Wingdings" panose="05000000000000000000" pitchFamily="2" charset="2"/>
              <a:buNone/>
              <a:defRPr/>
            </a:pPr>
            <a:r>
              <a:rPr lang="en-US" sz="3000" dirty="0" smtClean="0"/>
              <a:t>Penn State’s </a:t>
            </a:r>
          </a:p>
          <a:p>
            <a:pPr eaLnBrk="1" hangingPunct="1">
              <a:buFont typeface="Wingdings" panose="05000000000000000000" pitchFamily="2" charset="2"/>
              <a:buNone/>
              <a:defRPr/>
            </a:pPr>
            <a:r>
              <a:rPr lang="en-US" sz="3000" dirty="0"/>
              <a:t>i</a:t>
            </a:r>
            <a:r>
              <a:rPr lang="en-US" sz="3000" dirty="0" smtClean="0"/>
              <a:t>ndoor track is </a:t>
            </a:r>
          </a:p>
          <a:p>
            <a:pPr eaLnBrk="1" hangingPunct="1">
              <a:buFont typeface="Wingdings" panose="05000000000000000000" pitchFamily="2" charset="2"/>
              <a:buNone/>
              <a:defRPr/>
            </a:pPr>
            <a:r>
              <a:rPr lang="en-US" sz="3000" dirty="0"/>
              <a:t>b</a:t>
            </a:r>
            <a:r>
              <a:rPr lang="en-US" sz="3000" dirty="0" smtClean="0"/>
              <a:t>anked! </a:t>
            </a:r>
          </a:p>
          <a:p>
            <a:pPr eaLnBrk="1" hangingPunct="1">
              <a:buFont typeface="Wingdings" panose="05000000000000000000" pitchFamily="2" charset="2"/>
              <a:buNone/>
              <a:defRPr/>
            </a:pPr>
            <a:r>
              <a:rPr lang="en-US" sz="1200" dirty="0" smtClean="0"/>
              <a:t>(courtesy of Bailey O’Malley, </a:t>
            </a:r>
            <a:r>
              <a:rPr lang="en-US" sz="1200" dirty="0" smtClean="0"/>
              <a:t>2019,</a:t>
            </a:r>
          </a:p>
          <a:p>
            <a:pPr eaLnBrk="1" hangingPunct="1">
              <a:buFont typeface="Wingdings" panose="05000000000000000000" pitchFamily="2" charset="2"/>
              <a:buNone/>
              <a:defRPr/>
            </a:pPr>
            <a:r>
              <a:rPr lang="en-US" sz="1200" dirty="0"/>
              <a:t>&amp;</a:t>
            </a:r>
            <a:r>
              <a:rPr lang="en-US" sz="1200" dirty="0" smtClean="0"/>
              <a:t> there’s a video in Ed. emails </a:t>
            </a:r>
          </a:p>
          <a:p>
            <a:pPr eaLnBrk="1" hangingPunct="1">
              <a:buFont typeface="Wingdings" panose="05000000000000000000" pitchFamily="2" charset="2"/>
              <a:buNone/>
              <a:defRPr/>
            </a:pPr>
            <a:r>
              <a:rPr lang="en-US" sz="1200" smtClean="0"/>
              <a:t>3.18.19)</a:t>
            </a:r>
            <a:endParaRPr lang="en-US" sz="1200" dirty="0" smtClean="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179400" y="2259360"/>
              <a:ext cx="1955880" cy="1545120"/>
            </p14:xfrm>
          </p:contentPart>
        </mc:Choice>
        <mc:Fallback xmlns="">
          <p:pic>
            <p:nvPicPr>
              <p:cNvPr id="2" name="Ink 1"/>
              <p:cNvPicPr/>
              <p:nvPr/>
            </p:nvPicPr>
            <p:blipFill>
              <a:blip r:embed="rId7"/>
              <a:stretch>
                <a:fillRect/>
              </a:stretch>
            </p:blipFill>
            <p:spPr>
              <a:xfrm>
                <a:off x="6170040" y="2250000"/>
                <a:ext cx="1974600" cy="1563840"/>
              </a:xfrm>
              <a:prstGeom prst="rect">
                <a:avLst/>
              </a:prstGeom>
            </p:spPr>
          </p:pic>
        </mc:Fallback>
      </mc:AlternateContent>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2666" y="0"/>
            <a:ext cx="5143500" cy="6858000"/>
          </a:xfrm>
          <a:prstGeom prst="rect">
            <a:avLst/>
          </a:prstGeom>
        </p:spPr>
      </p:pic>
    </p:spTree>
    <p:extLst>
      <p:ext uri="{BB962C8B-B14F-4D97-AF65-F5344CB8AC3E}">
        <p14:creationId xmlns:p14="http://schemas.microsoft.com/office/powerpoint/2010/main" val="1692268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6513" y="87313"/>
            <a:ext cx="9180513" cy="1512887"/>
          </a:xfrm>
        </p:spPr>
        <p:txBody>
          <a:bodyPr/>
          <a:lstStyle/>
          <a:p>
            <a:pPr lvl="1" algn="l" eaLnBrk="1" hangingPunct="1">
              <a:defRPr/>
            </a:pPr>
            <a:r>
              <a:rPr lang="en-US" sz="3000" dirty="0" smtClean="0"/>
              <a:t>7. Object on a Vertical Surface, in a Horizontal Circle</a:t>
            </a:r>
            <a:br>
              <a:rPr lang="en-US" sz="3000" dirty="0" smtClean="0"/>
            </a:br>
            <a:r>
              <a:rPr lang="en-US" sz="3000" dirty="0"/>
              <a:t/>
            </a:r>
            <a:br>
              <a:rPr lang="en-US" sz="3000" dirty="0"/>
            </a:br>
            <a:r>
              <a:rPr lang="en-US" sz="3000" dirty="0" smtClean="0"/>
              <a:t>						Example: the Rotor</a:t>
            </a:r>
          </a:p>
        </p:txBody>
      </p:sp>
      <p:pic>
        <p:nvPicPr>
          <p:cNvPr id="16387"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3022" t="13287" r="9442"/>
          <a:stretch>
            <a:fillRect/>
          </a:stretch>
        </p:blipFill>
        <p:spPr bwMode="auto">
          <a:xfrm>
            <a:off x="609600" y="1068388"/>
            <a:ext cx="39624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BD Roto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905000"/>
            <a:ext cx="35052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05_35"/>
          <p:cNvPicPr>
            <a:picLocks noChangeAspect="1" noChangeArrowheads="1"/>
          </p:cNvPicPr>
          <p:nvPr/>
        </p:nvPicPr>
        <p:blipFill>
          <a:blip r:embed="rId5">
            <a:extLst>
              <a:ext uri="{28A0092B-C50C-407E-A947-70E740481C1C}">
                <a14:useLocalDpi xmlns:a14="http://schemas.microsoft.com/office/drawing/2010/main" val="0"/>
              </a:ext>
            </a:extLst>
          </a:blip>
          <a:srcRect l="2" r="819" b="12820"/>
          <a:stretch>
            <a:fillRect/>
          </a:stretch>
        </p:blipFill>
        <p:spPr bwMode="auto">
          <a:xfrm>
            <a:off x="228600" y="4037013"/>
            <a:ext cx="480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67338" y="5638800"/>
            <a:ext cx="3563937" cy="523875"/>
          </a:xfrm>
          <a:prstGeom prst="rect">
            <a:avLst/>
          </a:prstGeom>
          <a:noFill/>
        </p:spPr>
        <p:txBody>
          <a:bodyPr>
            <a:spAutoFit/>
          </a:bodyPr>
          <a:lstStyle/>
          <a:p>
            <a:pPr>
              <a:defRPr/>
            </a:pPr>
            <a:r>
              <a:rPr lang="en-US" sz="2800" dirty="0">
                <a:solidFill>
                  <a:schemeClr val="accent1"/>
                </a:solidFill>
                <a:effectLst>
                  <a:outerShdw blurRad="38100" dist="38100" dir="2700000" algn="tl">
                    <a:srgbClr val="000000">
                      <a:alpha val="43137"/>
                    </a:srgbClr>
                  </a:outerShdw>
                </a:effectLst>
              </a:rPr>
              <a:t>F</a:t>
            </a:r>
            <a:r>
              <a:rPr lang="en-US" sz="2800" baseline="-25000" dirty="0">
                <a:solidFill>
                  <a:schemeClr val="accent1"/>
                </a:solidFill>
                <a:effectLst>
                  <a:outerShdw blurRad="38100" dist="38100" dir="2700000" algn="tl">
                    <a:srgbClr val="000000">
                      <a:alpha val="43137"/>
                    </a:srgbClr>
                  </a:outerShdw>
                </a:effectLst>
              </a:rPr>
              <a:t>c </a:t>
            </a:r>
            <a:r>
              <a:rPr lang="en-US" sz="2800" dirty="0">
                <a:solidFill>
                  <a:schemeClr val="accent1"/>
                </a:solidFill>
                <a:effectLst>
                  <a:outerShdw blurRad="38100" dist="38100" dir="2700000" algn="tl">
                    <a:srgbClr val="000000">
                      <a:alpha val="43137"/>
                    </a:srgbClr>
                  </a:outerShdw>
                </a:effectLst>
              </a:rPr>
              <a:t>from F</a:t>
            </a:r>
            <a:r>
              <a:rPr lang="en-US" sz="2800" baseline="-25000" dirty="0">
                <a:solidFill>
                  <a:schemeClr val="accent1"/>
                </a:solidFill>
                <a:effectLst>
                  <a:outerShdw blurRad="38100" dist="38100" dir="2700000" algn="tl">
                    <a:srgbClr val="000000">
                      <a:alpha val="43137"/>
                    </a:srgbClr>
                  </a:outerShdw>
                </a:effectLst>
              </a:rPr>
              <a:t>N </a:t>
            </a:r>
            <a:r>
              <a:rPr lang="en-US" sz="2800" dirty="0">
                <a:solidFill>
                  <a:schemeClr val="accent1"/>
                </a:solidFill>
                <a:effectLst>
                  <a:outerShdw blurRad="38100" dist="38100" dir="2700000" algn="tl">
                    <a:srgbClr val="000000">
                      <a:alpha val="43137"/>
                    </a:srgbClr>
                  </a:outerShdw>
                </a:effectLst>
              </a:rPr>
              <a:t>by wall</a:t>
            </a:r>
            <a:r>
              <a:rPr lang="en-US" sz="2800" baseline="-25000" dirty="0">
                <a:solidFill>
                  <a:schemeClr val="accent1"/>
                </a:solidFill>
                <a:effectLst>
                  <a:outerShdw blurRad="38100" dist="38100" dir="2700000" algn="tl">
                    <a:srgbClr val="000000">
                      <a:alpha val="43137"/>
                    </a:srgbClr>
                  </a:outerShdw>
                </a:effectLst>
              </a:rPr>
              <a:t> </a:t>
            </a:r>
            <a:endParaRPr lang="en-US" sz="2800"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16238"/>
            <a:ext cx="39624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71863"/>
            <a:ext cx="4114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2400" y="0"/>
            <a:ext cx="8991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lvl="2">
              <a:spcBef>
                <a:spcPct val="0"/>
              </a:spcBef>
              <a:buClrTx/>
              <a:buSzTx/>
              <a:buFontTx/>
              <a:buNone/>
            </a:pPr>
            <a:r>
              <a:rPr lang="en-US" altLang="en-US" sz="2800"/>
              <a:t>Another Example: Clothes in spin cycle</a:t>
            </a:r>
          </a:p>
          <a:p>
            <a:pPr marL="0" lvl="2">
              <a:spcBef>
                <a:spcPct val="0"/>
              </a:spcBef>
              <a:buClrTx/>
              <a:buSzTx/>
              <a:buFontTx/>
              <a:buNone/>
            </a:pPr>
            <a:r>
              <a:rPr lang="en-US" altLang="en-US" sz="2800"/>
              <a:t>				F</a:t>
            </a:r>
            <a:r>
              <a:rPr lang="en-US" altLang="en-US" sz="2800" baseline="-25000"/>
              <a:t>c </a:t>
            </a:r>
            <a:r>
              <a:rPr lang="en-US" altLang="en-US" sz="2800"/>
              <a:t>from F</a:t>
            </a:r>
            <a:r>
              <a:rPr lang="en-US" altLang="en-US" sz="2800" baseline="-25000"/>
              <a:t>N </a:t>
            </a:r>
            <a:r>
              <a:rPr lang="en-US" altLang="en-US" sz="2800"/>
              <a:t>by inner wall</a:t>
            </a:r>
          </a:p>
          <a:p>
            <a:pPr marL="0" lvl="2">
              <a:spcBef>
                <a:spcPct val="0"/>
              </a:spcBef>
              <a:buClrTx/>
              <a:buSzTx/>
              <a:buFontTx/>
              <a:buNone/>
            </a:pPr>
            <a:r>
              <a:rPr lang="en-US" altLang="en-US" sz="2800"/>
              <a:t>But what about the water during the spin cycle? </a:t>
            </a:r>
          </a:p>
          <a:p>
            <a:pPr marL="0" lvl="2">
              <a:spcBef>
                <a:spcPct val="0"/>
              </a:spcBef>
              <a:buClrTx/>
              <a:buSzTx/>
              <a:buFontTx/>
              <a:buNone/>
            </a:pPr>
            <a:r>
              <a:rPr lang="en-US" altLang="en-US" sz="2800"/>
              <a:t>Water drops separate from clothes thru holes in washer drum during spin cycle.   </a:t>
            </a:r>
          </a:p>
          <a:p>
            <a:pPr marL="0" lvl="2">
              <a:spcBef>
                <a:spcPct val="0"/>
              </a:spcBef>
              <a:buClrTx/>
              <a:buSzTx/>
              <a:buFontTx/>
              <a:buNone/>
            </a:pPr>
            <a:r>
              <a:rPr lang="en-US" altLang="en-US" sz="2800"/>
              <a:t>                                Does it go radial outward? </a:t>
            </a:r>
          </a:p>
          <a:p>
            <a:pPr marL="0" lvl="2">
              <a:spcBef>
                <a:spcPct val="0"/>
              </a:spcBef>
              <a:buClrTx/>
              <a:buSzTx/>
              <a:buFontTx/>
              <a:buNone/>
            </a:pPr>
            <a:r>
              <a:rPr lang="en-US" altLang="en-US" sz="2800"/>
              <a:t>                                </a:t>
            </a:r>
          </a:p>
          <a:p>
            <a:pPr marL="0" lvl="2">
              <a:spcBef>
                <a:spcPct val="0"/>
              </a:spcBef>
              <a:buClrTx/>
              <a:buSzTx/>
              <a:buFontTx/>
              <a:buNone/>
            </a:pPr>
            <a:r>
              <a:rPr lang="en-US" altLang="en-US" sz="2800"/>
              <a:t>                                 No – tangential outward! </a:t>
            </a:r>
          </a:p>
          <a:p>
            <a:pPr marL="0" lvl="2">
              <a:spcBef>
                <a:spcPct val="0"/>
              </a:spcBef>
              <a:buClrTx/>
              <a:buSzTx/>
              <a:buFontTx/>
              <a:buNone/>
            </a:pPr>
            <a:r>
              <a:rPr lang="en-US" altLang="en-US" sz="2800" baseline="-25000"/>
              <a:t> </a:t>
            </a:r>
            <a:endParaRPr lang="en-US" altLang="en-US" sz="2800"/>
          </a:p>
          <a:p>
            <a:pPr>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0" y="0"/>
            <a:ext cx="9144000" cy="1066800"/>
          </a:xfrm>
        </p:spPr>
        <p:txBody>
          <a:bodyPr/>
          <a:lstStyle/>
          <a:p>
            <a:pPr eaLnBrk="1" hangingPunct="1">
              <a:buFont typeface="Wingdings" panose="05000000000000000000" pitchFamily="2" charset="2"/>
              <a:buNone/>
              <a:defRPr/>
            </a:pPr>
            <a:r>
              <a:rPr lang="en-US" sz="2800" dirty="0" smtClean="0"/>
              <a:t>Another (maybe not so) crazy application of this:</a:t>
            </a:r>
          </a:p>
          <a:p>
            <a:pPr eaLnBrk="1" hangingPunct="1">
              <a:buFont typeface="Wingdings" panose="05000000000000000000" pitchFamily="2" charset="2"/>
              <a:buNone/>
              <a:defRPr/>
            </a:pPr>
            <a:r>
              <a:rPr lang="en-US" sz="2800" dirty="0" smtClean="0"/>
              <a:t>		Simulated gravity space stations!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p:txBody>
      </p:sp>
      <p:pic>
        <p:nvPicPr>
          <p:cNvPr id="33796" name="Picture 4" descr="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41148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37338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5_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90600"/>
            <a:ext cx="3740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4267200" y="4800600"/>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7" name="TextBox 6"/>
          <p:cNvSpPr txBox="1">
            <a:spLocks noChangeArrowheads="1"/>
          </p:cNvSpPr>
          <p:nvPr/>
        </p:nvSpPr>
        <p:spPr bwMode="auto">
          <a:xfrm>
            <a:off x="4267200" y="4876800"/>
            <a:ext cx="487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 typeface="Wingdings" panose="05000000000000000000" pitchFamily="2" charset="2"/>
              <a:buNone/>
            </a:pPr>
            <a:r>
              <a:rPr lang="en-US" altLang="en-US" sz="2800"/>
              <a:t>F</a:t>
            </a:r>
            <a:r>
              <a:rPr lang="en-US" altLang="en-US" sz="2800" baseline="-25000"/>
              <a:t>c </a:t>
            </a:r>
            <a:r>
              <a:rPr lang="en-US" altLang="en-US" sz="2800"/>
              <a:t>from F</a:t>
            </a:r>
            <a:r>
              <a:rPr lang="en-US" altLang="en-US" sz="2800" baseline="-25000"/>
              <a:t>N </a:t>
            </a:r>
            <a:r>
              <a:rPr lang="en-US" altLang="en-US" sz="2800"/>
              <a:t>of the “floor” </a:t>
            </a:r>
          </a:p>
          <a:p>
            <a:pPr eaLnBrk="1" hangingPunct="1">
              <a:spcBef>
                <a:spcPct val="0"/>
              </a:spcBef>
              <a:buClrTx/>
              <a:buSzTx/>
              <a:buFont typeface="Wingdings" panose="05000000000000000000" pitchFamily="2" charset="2"/>
              <a:buNone/>
            </a:pPr>
            <a:r>
              <a:rPr lang="en-US" altLang="en-US" sz="2800"/>
              <a:t>(inner surface of outside wall) up on the bottom of your feet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38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37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File:Internal view of the Stanford tor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4010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Centrifugation  </a:t>
            </a:r>
          </a:p>
        </p:txBody>
      </p:sp>
      <p:sp>
        <p:nvSpPr>
          <p:cNvPr id="2051" name="Rectangle 3"/>
          <p:cNvSpPr>
            <a:spLocks noGrp="1" noChangeArrowheads="1"/>
          </p:cNvSpPr>
          <p:nvPr>
            <p:ph type="subTitle" idx="1"/>
          </p:nvPr>
        </p:nvSpPr>
        <p:spPr>
          <a:xfrm>
            <a:off x="0" y="533400"/>
            <a:ext cx="9144000" cy="6324600"/>
          </a:xfrm>
        </p:spPr>
        <p:txBody>
          <a:bodyPr/>
          <a:lstStyle/>
          <a:p>
            <a:pPr algn="l" eaLnBrk="1" hangingPunct="1">
              <a:defRPr/>
            </a:pPr>
            <a:r>
              <a:rPr lang="en-US" sz="2400" dirty="0"/>
              <a:t>A practical application… aka Artificial Sedimentation:  </a:t>
            </a:r>
          </a:p>
          <a:p>
            <a:pPr algn="l" eaLnBrk="1" hangingPunct="1">
              <a:defRPr/>
            </a:pPr>
            <a:r>
              <a:rPr lang="en-US" sz="2400" dirty="0"/>
              <a:t>When a non uniform substance is rotated in horizontal UCM at high speeds (up to 10</a:t>
            </a:r>
            <a:r>
              <a:rPr lang="en-US" sz="2400" baseline="30000" dirty="0"/>
              <a:t>4</a:t>
            </a:r>
            <a:r>
              <a:rPr lang="en-US" sz="2400" dirty="0"/>
              <a:t>  rpm!) using a centrifuge, the varying densities of the particles in the substance are easily separated from each other as each particular density (think mass…) material finds its appropriate radius of spin for the particular F</a:t>
            </a:r>
            <a:r>
              <a:rPr lang="en-US" sz="2400" baseline="-25000" dirty="0"/>
              <a:t>c</a:t>
            </a:r>
            <a:r>
              <a:rPr lang="en-US" sz="2400" dirty="0"/>
              <a:t>, provided by the viscosity of the “rest” of the substance  acting upon it.  </a:t>
            </a:r>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r>
              <a:rPr lang="en-US" sz="2700" dirty="0" smtClean="0"/>
              <a:t> </a:t>
            </a:r>
          </a:p>
          <a:p>
            <a:pPr algn="l" eaLnBrk="1" hangingPunct="1">
              <a:defRPr/>
            </a:pPr>
            <a:endParaRPr lang="en-US" sz="2700" dirty="0" smtClean="0"/>
          </a:p>
          <a:p>
            <a:pPr algn="l" eaLnBrk="1" hangingPunct="1">
              <a:defRPr/>
            </a:pPr>
            <a:endParaRPr lang="en-US" sz="2800" baseline="30000" dirty="0" smtClean="0"/>
          </a:p>
          <a:p>
            <a:pPr algn="l" eaLnBrk="1" hangingPunct="1">
              <a:defRPr/>
            </a:pPr>
            <a:endParaRPr lang="en-US" sz="2800" dirty="0" smtClean="0"/>
          </a:p>
        </p:txBody>
      </p:sp>
      <p:pic>
        <p:nvPicPr>
          <p:cNvPr id="31748" name="Picture 6" descr="centrifug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entrifuge1.jpg"/>
          <p:cNvPicPr>
            <a:picLocks noChangeAspect="1"/>
          </p:cNvPicPr>
          <p:nvPr/>
        </p:nvPicPr>
        <p:blipFill>
          <a:blip r:embed="rId3">
            <a:extLst>
              <a:ext uri="{28A0092B-C50C-407E-A947-70E740481C1C}">
                <a14:useLocalDpi xmlns:a14="http://schemas.microsoft.com/office/drawing/2010/main" val="0"/>
              </a:ext>
            </a:extLst>
          </a:blip>
          <a:srcRect t="25000" r="1277"/>
          <a:stretch>
            <a:fillRect/>
          </a:stretch>
        </p:blipFill>
        <p:spPr bwMode="auto">
          <a:xfrm>
            <a:off x="533400" y="41910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Centrifugation  </a:t>
            </a:r>
          </a:p>
        </p:txBody>
      </p:sp>
      <p:sp>
        <p:nvSpPr>
          <p:cNvPr id="2051" name="Rectangle 3"/>
          <p:cNvSpPr>
            <a:spLocks noGrp="1" noChangeArrowheads="1"/>
          </p:cNvSpPr>
          <p:nvPr>
            <p:ph type="subTitle" idx="1"/>
          </p:nvPr>
        </p:nvSpPr>
        <p:spPr>
          <a:xfrm>
            <a:off x="0" y="533400"/>
            <a:ext cx="9144000" cy="6324600"/>
          </a:xfrm>
        </p:spPr>
        <p:txBody>
          <a:bodyPr/>
          <a:lstStyle/>
          <a:p>
            <a:pPr algn="l" eaLnBrk="1" hangingPunct="1">
              <a:defRPr/>
            </a:pPr>
            <a:r>
              <a:rPr lang="en-US" sz="2400" dirty="0" smtClean="0"/>
              <a:t>Also, the heaviest particles eventually make it to the bottom of the tube, since the resistance of the rest of the substance does not provide enough </a:t>
            </a:r>
            <a:r>
              <a:rPr lang="en-US" sz="2400" dirty="0" err="1" smtClean="0"/>
              <a:t>Fc</a:t>
            </a:r>
            <a:r>
              <a:rPr lang="en-US" sz="2400" dirty="0" smtClean="0"/>
              <a:t> to move them in a circle, so they move tangent until they reach the bottom of the test tube, which then provides the necessary </a:t>
            </a:r>
            <a:r>
              <a:rPr lang="en-US" sz="2400" dirty="0" err="1" smtClean="0"/>
              <a:t>Fc</a:t>
            </a:r>
            <a:r>
              <a:rPr lang="en-US" sz="2400" dirty="0" smtClean="0"/>
              <a:t>  to push on them toward the center. </a:t>
            </a:r>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r>
              <a:rPr lang="en-US" sz="2700" dirty="0" smtClean="0"/>
              <a:t> </a:t>
            </a:r>
          </a:p>
          <a:p>
            <a:pPr algn="l" eaLnBrk="1" hangingPunct="1">
              <a:defRPr/>
            </a:pPr>
            <a:endParaRPr lang="en-US" sz="2700" dirty="0" smtClean="0"/>
          </a:p>
          <a:p>
            <a:pPr algn="l" eaLnBrk="1" hangingPunct="1">
              <a:defRPr/>
            </a:pPr>
            <a:endParaRPr lang="en-US" sz="2800" baseline="30000" dirty="0" smtClean="0"/>
          </a:p>
          <a:p>
            <a:pPr algn="l" eaLnBrk="1" hangingPunct="1">
              <a:defRPr/>
            </a:pPr>
            <a:endParaRPr lang="en-US" sz="2800" dirty="0" smtClean="0"/>
          </a:p>
        </p:txBody>
      </p:sp>
      <p:pic>
        <p:nvPicPr>
          <p:cNvPr id="32772" name="Picture 3" descr="05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5814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entrifu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47942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Centrifugation  </a:t>
            </a:r>
          </a:p>
        </p:txBody>
      </p:sp>
      <p:sp>
        <p:nvSpPr>
          <p:cNvPr id="2051" name="Rectangle 3"/>
          <p:cNvSpPr>
            <a:spLocks noGrp="1" noChangeArrowheads="1"/>
          </p:cNvSpPr>
          <p:nvPr>
            <p:ph type="subTitle" idx="1"/>
          </p:nvPr>
        </p:nvSpPr>
        <p:spPr>
          <a:xfrm>
            <a:off x="0" y="533400"/>
            <a:ext cx="9144000" cy="6324600"/>
          </a:xfrm>
        </p:spPr>
        <p:txBody>
          <a:bodyPr/>
          <a:lstStyle/>
          <a:p>
            <a:pPr algn="l" eaLnBrk="1" hangingPunct="1">
              <a:defRPr/>
            </a:pPr>
            <a:r>
              <a:rPr lang="en-US" sz="2700" dirty="0" smtClean="0"/>
              <a:t>Famous Human Centrifuge </a:t>
            </a:r>
          </a:p>
          <a:p>
            <a:pPr algn="l" eaLnBrk="1" hangingPunct="1">
              <a:buFont typeface="Arial" pitchFamily="34" charset="0"/>
              <a:buChar char="•"/>
              <a:defRPr/>
            </a:pPr>
            <a:r>
              <a:rPr lang="en-US" sz="2700" dirty="0" smtClean="0"/>
              <a:t> Located at </a:t>
            </a:r>
            <a:r>
              <a:rPr lang="en-US" sz="2700" dirty="0" err="1" smtClean="0"/>
              <a:t>Johnsville</a:t>
            </a:r>
            <a:r>
              <a:rPr lang="en-US" sz="2700" dirty="0" smtClean="0"/>
              <a:t> Naval Base in </a:t>
            </a:r>
            <a:r>
              <a:rPr lang="en-US" sz="2700" dirty="0" err="1" smtClean="0"/>
              <a:t>Warmister</a:t>
            </a:r>
            <a:r>
              <a:rPr lang="en-US" sz="2700" dirty="0" smtClean="0"/>
              <a:t>, Pa</a:t>
            </a:r>
          </a:p>
          <a:p>
            <a:pPr algn="l" eaLnBrk="1" hangingPunct="1">
              <a:buFont typeface="Arial" pitchFamily="34" charset="0"/>
              <a:buChar char="•"/>
              <a:defRPr/>
            </a:pPr>
            <a:r>
              <a:rPr lang="en-US" sz="2700" dirty="0" smtClean="0"/>
              <a:t> Used from 1950 – 1996</a:t>
            </a:r>
          </a:p>
          <a:p>
            <a:pPr algn="l" eaLnBrk="1" hangingPunct="1">
              <a:buFont typeface="Arial" pitchFamily="34" charset="0"/>
              <a:buChar char="•"/>
              <a:defRPr/>
            </a:pPr>
            <a:r>
              <a:rPr lang="en-US" sz="2700" dirty="0" smtClean="0"/>
              <a:t> To test, train, experiment with military pilots and astronauts, as well as instrumentation &amp; equipment</a:t>
            </a:r>
          </a:p>
          <a:p>
            <a:pPr algn="l" eaLnBrk="1" hangingPunct="1">
              <a:buFont typeface="Arial" pitchFamily="34" charset="0"/>
              <a:buChar char="•"/>
              <a:defRPr/>
            </a:pPr>
            <a:r>
              <a:rPr lang="en-US" sz="2700" dirty="0" smtClean="0"/>
              <a:t> Could produce up to 40 g’s of acceleration! </a:t>
            </a:r>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r>
              <a:rPr lang="en-US" sz="2700" dirty="0" smtClean="0"/>
              <a:t> </a:t>
            </a:r>
          </a:p>
          <a:p>
            <a:pPr algn="l" eaLnBrk="1" hangingPunct="1">
              <a:defRPr/>
            </a:pPr>
            <a:endParaRPr lang="en-US" sz="2700" dirty="0" smtClean="0"/>
          </a:p>
          <a:p>
            <a:pPr algn="l" eaLnBrk="1" hangingPunct="1">
              <a:defRPr/>
            </a:pPr>
            <a:endParaRPr lang="en-US" sz="2800" baseline="30000" dirty="0" smtClean="0"/>
          </a:p>
          <a:p>
            <a:pPr algn="l" eaLnBrk="1" hangingPunct="1">
              <a:defRPr/>
            </a:pPr>
            <a:endParaRPr lang="en-US" sz="2800" dirty="0" smtClean="0"/>
          </a:p>
        </p:txBody>
      </p:sp>
      <p:pic>
        <p:nvPicPr>
          <p:cNvPr id="33796" name="Picture 5" descr="centrifug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44196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152400" y="342900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1600"/>
              <a:t>For the Mercury, Gemini, and Apollo astronauts, the “wheel” was both a rite of passage and an invaluable training tool. “Whirling around at the end of that long arm, I was acting as a guinea pig for what a human being might encounter being launched into space or reentering the atmosphere,” Glenn recalled in John Glenn: A Memoir. “You were straining every muscle of your body to the maximum…if you even thought of easing up, your vision would narrow like a set of blinders and you’d start to black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337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Round-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3" y="2863850"/>
            <a:ext cx="3924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685800"/>
            <a:ext cx="48768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0"/>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a:t>What about Vertical Circular Motion:</a:t>
            </a:r>
          </a:p>
        </p:txBody>
      </p:sp>
      <p:sp>
        <p:nvSpPr>
          <p:cNvPr id="5" name="TextBox 4"/>
          <p:cNvSpPr txBox="1">
            <a:spLocks noChangeArrowheads="1"/>
          </p:cNvSpPr>
          <p:nvPr/>
        </p:nvSpPr>
        <p:spPr bwMode="auto">
          <a:xfrm>
            <a:off x="0" y="4321175"/>
            <a:ext cx="533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700" dirty="0"/>
              <a:t>A Ferris </a:t>
            </a:r>
            <a:r>
              <a:rPr lang="en-US" altLang="en-US" sz="2700" dirty="0" smtClean="0"/>
              <a:t>Wheel </a:t>
            </a:r>
          </a:p>
          <a:p>
            <a:pPr>
              <a:spcBef>
                <a:spcPct val="0"/>
              </a:spcBef>
              <a:buClrTx/>
              <a:buSzTx/>
              <a:buFontTx/>
              <a:buNone/>
            </a:pPr>
            <a:r>
              <a:rPr lang="en-US" altLang="en-US" sz="2700" dirty="0"/>
              <a:t> </a:t>
            </a:r>
            <a:r>
              <a:rPr lang="en-US" altLang="en-US" sz="2700" dirty="0" smtClean="0"/>
              <a:t> The </a:t>
            </a:r>
            <a:r>
              <a:rPr lang="en-US" altLang="en-US" sz="2700" dirty="0"/>
              <a:t>Volcano</a:t>
            </a:r>
          </a:p>
          <a:p>
            <a:pPr>
              <a:spcBef>
                <a:spcPct val="0"/>
              </a:spcBef>
              <a:buClrTx/>
              <a:buSzTx/>
              <a:buFontTx/>
              <a:buNone/>
            </a:pPr>
            <a:r>
              <a:rPr lang="en-US" altLang="en-US" sz="2700" dirty="0"/>
              <a:t>     The Round Up…</a:t>
            </a:r>
          </a:p>
          <a:p>
            <a:pPr>
              <a:spcBef>
                <a:spcPct val="0"/>
              </a:spcBef>
              <a:buClrTx/>
              <a:buSzTx/>
              <a:buFontTx/>
              <a:buNone/>
            </a:pPr>
            <a:r>
              <a:rPr lang="en-US" altLang="en-US" sz="2700" dirty="0"/>
              <a:t>Do you feel heavier at the bottom or at the top?  </a:t>
            </a:r>
          </a:p>
          <a:p>
            <a:pPr>
              <a:spcBef>
                <a:spcPct val="0"/>
              </a:spcBef>
              <a:buClrTx/>
              <a:buSzTx/>
              <a:buFontTx/>
              <a:buNone/>
            </a:pPr>
            <a:r>
              <a:rPr lang="en-US" altLang="en-US" sz="2700" dirty="0"/>
              <a:t>Why?  </a:t>
            </a:r>
          </a:p>
        </p:txBody>
      </p:sp>
      <p:sp>
        <p:nvSpPr>
          <p:cNvPr id="2" name="TextBox 1"/>
          <p:cNvSpPr txBox="1">
            <a:spLocks noChangeArrowheads="1"/>
          </p:cNvSpPr>
          <p:nvPr/>
        </p:nvSpPr>
        <p:spPr bwMode="auto">
          <a:xfrm>
            <a:off x="4899025" y="573088"/>
            <a:ext cx="43211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400"/>
              <a:t>Note: If an object is being moved in a vert circle by a non-rigid body (ex rope), to be considered UCM, </a:t>
            </a:r>
          </a:p>
          <a:p>
            <a:pPr>
              <a:spcBef>
                <a:spcPct val="0"/>
              </a:spcBef>
              <a:buClrTx/>
              <a:buSzTx/>
              <a:buFontTx/>
              <a:buNone/>
            </a:pPr>
            <a:r>
              <a:rPr lang="en-US" altLang="en-US" sz="2400"/>
              <a:t>the </a:t>
            </a:r>
            <a:r>
              <a:rPr lang="en-US" altLang="en-US" sz="2400">
                <a:sym typeface="Symbol" panose="05050102010706020507" pitchFamily="18" charset="2"/>
              </a:rPr>
              <a:t></a:t>
            </a:r>
            <a:r>
              <a:rPr lang="en-US" altLang="en-US" sz="2400"/>
              <a:t>F</a:t>
            </a:r>
            <a:r>
              <a:rPr lang="en-US" altLang="en-US" sz="2400" baseline="-25000"/>
              <a:t>c</a:t>
            </a:r>
            <a:r>
              <a:rPr lang="en-US" altLang="en-US" sz="2400"/>
              <a:t> must be &gt;&gt; F</a:t>
            </a:r>
            <a:r>
              <a:rPr lang="en-US" altLang="en-US" sz="2400" baseline="-25000"/>
              <a:t>g</a:t>
            </a:r>
            <a:r>
              <a:rPr lang="en-US"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828800" y="0"/>
            <a:ext cx="4800600" cy="609600"/>
          </a:xfrm>
        </p:spPr>
        <p:txBody>
          <a:bodyPr/>
          <a:lstStyle/>
          <a:p>
            <a:pPr eaLnBrk="1" hangingPunct="1">
              <a:defRPr/>
            </a:pPr>
            <a:r>
              <a:rPr lang="en-US" sz="3400" dirty="0" smtClean="0"/>
              <a:t>Aside: Fictitious Forces</a:t>
            </a:r>
          </a:p>
        </p:txBody>
      </p:sp>
      <p:sp>
        <p:nvSpPr>
          <p:cNvPr id="17411" name="Rectangle 3"/>
          <p:cNvSpPr>
            <a:spLocks noGrp="1" noChangeArrowheads="1"/>
          </p:cNvSpPr>
          <p:nvPr>
            <p:ph type="subTitle" idx="1"/>
          </p:nvPr>
        </p:nvSpPr>
        <p:spPr>
          <a:xfrm>
            <a:off x="0" y="457200"/>
            <a:ext cx="9144000" cy="6400800"/>
          </a:xfrm>
        </p:spPr>
        <p:txBody>
          <a:bodyPr/>
          <a:lstStyle/>
          <a:p>
            <a:pPr algn="l" eaLnBrk="1" hangingPunct="1">
              <a:defRPr/>
            </a:pPr>
            <a:r>
              <a:rPr lang="en-US" sz="2700" dirty="0" smtClean="0"/>
              <a:t>They arise any time an object is accelerated – </a:t>
            </a:r>
          </a:p>
          <a:p>
            <a:pPr algn="l" eaLnBrk="1" hangingPunct="1">
              <a:defRPr/>
            </a:pPr>
            <a:r>
              <a:rPr lang="en-US" sz="2700" dirty="0" smtClean="0"/>
              <a:t>in any non-inertial frame of reference.</a:t>
            </a:r>
          </a:p>
          <a:p>
            <a:pPr lvl="1" eaLnBrk="1" hangingPunct="1">
              <a:buFontTx/>
              <a:buNone/>
              <a:defRPr/>
            </a:pPr>
            <a:r>
              <a:rPr lang="en-US" sz="2600" dirty="0" smtClean="0"/>
              <a:t>Like our heads feel thrown forward when a car stops suddenly </a:t>
            </a:r>
          </a:p>
          <a:p>
            <a:pPr lvl="1" eaLnBrk="1" hangingPunct="1">
              <a:buFontTx/>
              <a:buNone/>
              <a:defRPr/>
            </a:pPr>
            <a:r>
              <a:rPr lang="en-US" sz="2600" dirty="0" smtClean="0"/>
              <a:t>  or pushed back when the car starts out</a:t>
            </a:r>
          </a:p>
          <a:p>
            <a:pPr lvl="1" eaLnBrk="1" hangingPunct="1">
              <a:buFontTx/>
              <a:buNone/>
              <a:defRPr/>
            </a:pPr>
            <a:r>
              <a:rPr lang="en-US" sz="2600" dirty="0" smtClean="0"/>
              <a:t>There is no force making the head move like that- </a:t>
            </a:r>
          </a:p>
          <a:p>
            <a:pPr lvl="1" eaLnBrk="1" hangingPunct="1">
              <a:buFontTx/>
              <a:buNone/>
              <a:defRPr/>
            </a:pPr>
            <a:r>
              <a:rPr lang="en-US" sz="2600" dirty="0" smtClean="0"/>
              <a:t>When accelerating in a car, our head is simply trying to maintain its state of motion in a non-inertia reference frame. (So N1</a:t>
            </a:r>
            <a:r>
              <a:rPr lang="en-US" sz="2600" baseline="30000" dirty="0" smtClean="0"/>
              <a:t>st</a:t>
            </a:r>
            <a:r>
              <a:rPr lang="en-US" sz="2600" dirty="0" smtClean="0"/>
              <a:t>L doesn’t apply!)</a:t>
            </a:r>
          </a:p>
          <a:p>
            <a:pPr algn="l" eaLnBrk="1" hangingPunct="1">
              <a:defRPr/>
            </a:pPr>
            <a:r>
              <a:rPr lang="en-US" sz="2700" dirty="0" smtClean="0"/>
              <a:t>So in UCM, our body feels like it’s being thrown out, but really it isn’t – there’s no outward force!</a:t>
            </a:r>
          </a:p>
          <a:p>
            <a:pPr lvl="1" eaLnBrk="1" hangingPunct="1">
              <a:buFontTx/>
              <a:buNone/>
              <a:defRPr/>
            </a:pPr>
            <a:r>
              <a:rPr lang="en-US" sz="2700" dirty="0" smtClean="0"/>
              <a:t>But since the feeling can last as long as we are turning or moving in a circle, we gave it a name: centrifugal (“center fleeing”) force. </a:t>
            </a:r>
          </a:p>
          <a:p>
            <a:pPr lvl="1" eaLnBrk="1" hangingPunct="1">
              <a:buFontTx/>
              <a:buNone/>
              <a:defRPr/>
            </a:pPr>
            <a:endParaRPr lang="en-US" sz="27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318" y="-32197"/>
            <a:ext cx="9144000" cy="6858000"/>
          </a:xfrm>
        </p:spPr>
        <p:txBody>
          <a:bodyPr/>
          <a:lstStyle/>
          <a:p>
            <a:pPr marL="228600" indent="-514350" algn="l" eaLnBrk="1" hangingPunct="1">
              <a:defRPr/>
            </a:pPr>
            <a:r>
              <a:rPr lang="en-US" sz="2700" dirty="0"/>
              <a:t>8</a:t>
            </a:r>
            <a:r>
              <a:rPr lang="en-US" sz="2700" dirty="0" smtClean="0"/>
              <a:t>. The Vertical Circle: F</a:t>
            </a:r>
            <a:r>
              <a:rPr lang="en-US" sz="2700" baseline="-25000" dirty="0" smtClean="0"/>
              <a:t>c </a:t>
            </a:r>
            <a:r>
              <a:rPr lang="en-US" sz="2700" dirty="0" smtClean="0"/>
              <a:t>from more than 1 force?</a:t>
            </a:r>
            <a:endParaRPr lang="en-US" sz="2700" baseline="-25000" dirty="0" smtClean="0"/>
          </a:p>
          <a:p>
            <a:pPr marL="228600" indent="-514350" eaLnBrk="1" hangingPunct="1">
              <a:defRPr/>
            </a:pPr>
            <a:endParaRPr lang="en-US" sz="2800" dirty="0" smtClean="0"/>
          </a:p>
          <a:p>
            <a:pPr marL="228600" indent="-514350" eaLnBrk="1" hangingPunct="1">
              <a:defRPr/>
            </a:pPr>
            <a:endParaRPr lang="en-US" sz="2800" dirty="0" smtClean="0"/>
          </a:p>
          <a:p>
            <a:pPr marL="228600" indent="-514350" eaLnBrk="1" hangingPunct="1">
              <a:defRPr/>
            </a:pPr>
            <a:endParaRPr lang="en-US" sz="2800" dirty="0" smtClean="0"/>
          </a:p>
          <a:p>
            <a:pPr marL="228600" indent="-514350" eaLnBrk="1" hangingPunct="1">
              <a:defRPr/>
            </a:pPr>
            <a:endParaRPr lang="en-US" sz="2800" dirty="0" smtClean="0"/>
          </a:p>
          <a:p>
            <a:pPr marL="228600" indent="-514350" eaLnBrk="1" hangingPunct="1">
              <a:defRPr/>
            </a:pPr>
            <a:endParaRPr lang="en-US" sz="2800" dirty="0" smtClean="0"/>
          </a:p>
          <a:p>
            <a:pPr marL="228600" indent="-514350" algn="l" eaLnBrk="1" hangingPunct="1">
              <a:defRPr/>
            </a:pPr>
            <a:endParaRPr lang="en-US" sz="2800" dirty="0" smtClean="0"/>
          </a:p>
          <a:p>
            <a:pPr marL="228600" indent="-514350" algn="l" eaLnBrk="1" hangingPunct="1">
              <a:defRPr/>
            </a:pPr>
            <a:endParaRPr lang="en-US" sz="2800" dirty="0" smtClean="0"/>
          </a:p>
          <a:p>
            <a:pPr marL="228600" indent="-514350" algn="l" eaLnBrk="1" hangingPunct="1">
              <a:spcBef>
                <a:spcPts val="0"/>
              </a:spcBef>
              <a:defRPr/>
            </a:pPr>
            <a:r>
              <a:rPr lang="en-US" sz="2700" dirty="0" smtClean="0"/>
              <a:t>Bottom: </a:t>
            </a:r>
            <a:r>
              <a:rPr lang="el-GR" sz="2700" dirty="0" smtClean="0"/>
              <a:t>Σ</a:t>
            </a:r>
            <a:r>
              <a:rPr lang="en-US" sz="2700" dirty="0" smtClean="0"/>
              <a:t>F</a:t>
            </a:r>
            <a:r>
              <a:rPr lang="en-US" sz="2700" baseline="-25000" dirty="0" smtClean="0"/>
              <a:t>c </a:t>
            </a:r>
            <a:r>
              <a:rPr lang="en-US" sz="2700" dirty="0" smtClean="0"/>
              <a:t>= F</a:t>
            </a:r>
            <a:r>
              <a:rPr lang="en-US" sz="2700" baseline="-25000" dirty="0" smtClean="0"/>
              <a:t>N/T </a:t>
            </a:r>
            <a:r>
              <a:rPr lang="en-US" sz="2700" dirty="0" smtClean="0"/>
              <a:t>+ </a:t>
            </a:r>
            <a:r>
              <a:rPr lang="en-US" sz="2700" dirty="0" err="1" smtClean="0"/>
              <a:t>F</a:t>
            </a:r>
            <a:r>
              <a:rPr lang="en-US" sz="2700" baseline="-25000" dirty="0" err="1" smtClean="0"/>
              <a:t>g</a:t>
            </a:r>
            <a:r>
              <a:rPr lang="en-US" sz="2700" dirty="0" smtClean="0"/>
              <a:t> , where </a:t>
            </a:r>
            <a:r>
              <a:rPr lang="en-US" sz="2700" dirty="0" err="1" smtClean="0"/>
              <a:t>F</a:t>
            </a:r>
            <a:r>
              <a:rPr lang="en-US" sz="2700" baseline="-25000" dirty="0" err="1" smtClean="0"/>
              <a:t>g</a:t>
            </a:r>
            <a:r>
              <a:rPr lang="en-US" sz="2700" dirty="0" smtClean="0"/>
              <a:t> pulling down &amp; </a:t>
            </a:r>
            <a:r>
              <a:rPr lang="en-US" sz="2700" u="sng" dirty="0" smtClean="0"/>
              <a:t>out</a:t>
            </a:r>
            <a:r>
              <a:rPr lang="en-US" sz="2700" dirty="0" smtClean="0"/>
              <a:t> of circle: so “-”; so F</a:t>
            </a:r>
            <a:r>
              <a:rPr lang="en-US" sz="2700" baseline="-25000" dirty="0" smtClean="0"/>
              <a:t>N/T</a:t>
            </a:r>
            <a:r>
              <a:rPr lang="en-US" sz="2700" dirty="0" smtClean="0"/>
              <a:t> is large to compensate</a:t>
            </a:r>
          </a:p>
          <a:p>
            <a:pPr marL="228600" indent="-514350" algn="l" eaLnBrk="1" hangingPunct="1">
              <a:spcBef>
                <a:spcPts val="0"/>
              </a:spcBef>
              <a:defRPr/>
            </a:pPr>
            <a:r>
              <a:rPr lang="en-US" sz="2700" dirty="0"/>
              <a:t> </a:t>
            </a:r>
            <a:r>
              <a:rPr lang="en-US" sz="2700" dirty="0" smtClean="0"/>
              <a:t> so you feel heaviest or the string will break.</a:t>
            </a:r>
          </a:p>
          <a:p>
            <a:pPr marL="228600" indent="-514350" algn="l" eaLnBrk="1" hangingPunct="1">
              <a:spcBef>
                <a:spcPts val="0"/>
              </a:spcBef>
              <a:defRPr/>
            </a:pPr>
            <a:endParaRPr lang="en-US" sz="800" dirty="0" smtClean="0"/>
          </a:p>
          <a:p>
            <a:pPr marL="228600" indent="-514350" algn="l" eaLnBrk="1" hangingPunct="1">
              <a:spcBef>
                <a:spcPts val="0"/>
              </a:spcBef>
              <a:defRPr/>
            </a:pPr>
            <a:r>
              <a:rPr lang="en-US" sz="2700" dirty="0" smtClean="0"/>
              <a:t>Top: </a:t>
            </a:r>
            <a:r>
              <a:rPr lang="el-GR" sz="2700" dirty="0" smtClean="0"/>
              <a:t>Σ</a:t>
            </a:r>
            <a:r>
              <a:rPr lang="en-US" sz="2700" dirty="0" smtClean="0"/>
              <a:t>F</a:t>
            </a:r>
            <a:r>
              <a:rPr lang="en-US" sz="2700" baseline="-25000" dirty="0" smtClean="0"/>
              <a:t>c </a:t>
            </a:r>
            <a:r>
              <a:rPr lang="en-US" sz="2700" dirty="0" smtClean="0"/>
              <a:t>= F</a:t>
            </a:r>
            <a:r>
              <a:rPr lang="en-US" sz="2700" baseline="-25000" dirty="0" smtClean="0"/>
              <a:t>N/T </a:t>
            </a:r>
            <a:r>
              <a:rPr lang="en-US" sz="2700" dirty="0" smtClean="0"/>
              <a:t>+ </a:t>
            </a:r>
            <a:r>
              <a:rPr lang="en-US" sz="2700" dirty="0" err="1" smtClean="0"/>
              <a:t>F</a:t>
            </a:r>
            <a:r>
              <a:rPr lang="en-US" sz="2700" baseline="-25000" dirty="0" err="1" smtClean="0"/>
              <a:t>g</a:t>
            </a:r>
            <a:r>
              <a:rPr lang="en-US" sz="2700" dirty="0" smtClean="0"/>
              <a:t> , where </a:t>
            </a:r>
            <a:r>
              <a:rPr lang="en-US" sz="2700" dirty="0" err="1" smtClean="0"/>
              <a:t>F</a:t>
            </a:r>
            <a:r>
              <a:rPr lang="en-US" sz="2700" baseline="-25000" dirty="0" err="1" smtClean="0"/>
              <a:t>g</a:t>
            </a:r>
            <a:r>
              <a:rPr lang="en-US" sz="2700" baseline="-25000" dirty="0" smtClean="0"/>
              <a:t> </a:t>
            </a:r>
            <a:r>
              <a:rPr lang="en-US" sz="2700" dirty="0" smtClean="0"/>
              <a:t>pulling down &amp; now </a:t>
            </a:r>
            <a:r>
              <a:rPr lang="en-US" sz="2700" u="sng" dirty="0" smtClean="0"/>
              <a:t>into</a:t>
            </a:r>
            <a:r>
              <a:rPr lang="en-US" sz="2700" dirty="0" smtClean="0"/>
              <a:t> circle: so “+”; now F</a:t>
            </a:r>
            <a:r>
              <a:rPr lang="en-US" sz="2700" baseline="-25000" dirty="0" smtClean="0"/>
              <a:t>N/T</a:t>
            </a:r>
            <a:r>
              <a:rPr lang="en-US" sz="2700" dirty="0" smtClean="0"/>
              <a:t> is small … even 0!</a:t>
            </a:r>
          </a:p>
          <a:p>
            <a:pPr marL="228600" indent="-514350" algn="l" eaLnBrk="1" hangingPunct="1">
              <a:spcBef>
                <a:spcPts val="0"/>
              </a:spcBef>
              <a:defRPr/>
            </a:pPr>
            <a:r>
              <a:rPr lang="en-US" sz="2700" dirty="0"/>
              <a:t> </a:t>
            </a:r>
            <a:r>
              <a:rPr lang="en-US" sz="2700" dirty="0" smtClean="0"/>
              <a:t> so you feel light, even weightless, like in free fall.</a:t>
            </a:r>
            <a:r>
              <a:rPr lang="en-US" sz="2800" dirty="0" smtClean="0"/>
              <a:t>	</a:t>
            </a:r>
            <a:endParaRPr lang="en-US" baseline="-25000" dirty="0" smtClean="0"/>
          </a:p>
          <a:p>
            <a:pPr marL="971550" lvl="1" indent="-514350" eaLnBrk="1" hangingPunct="1">
              <a:buFontTx/>
              <a:buAutoNum type="arabicPeriod"/>
              <a:defRPr/>
            </a:pPr>
            <a:endParaRPr lang="en-US" baseline="-25000" dirty="0" smtClean="0"/>
          </a:p>
          <a:p>
            <a:pPr marL="971550" lvl="1" indent="-514350" eaLnBrk="1" hangingPunct="1">
              <a:buFontTx/>
              <a:buAutoNum type="arabicPeriod"/>
              <a:defRPr/>
            </a:pPr>
            <a:endParaRPr lang="en-US" baseline="-25000" dirty="0" smtClean="0"/>
          </a:p>
          <a:p>
            <a:pPr marL="971550" lvl="1" indent="-514350" eaLnBrk="1" hangingPunct="1">
              <a:defRPr/>
            </a:pPr>
            <a:endParaRPr lang="en-US" dirty="0" smtClean="0"/>
          </a:p>
          <a:p>
            <a:pPr marL="971550" lvl="1" indent="-514350" eaLnBrk="1" hangingPunct="1">
              <a:defRPr/>
            </a:pPr>
            <a:endParaRPr lang="en-US" dirty="0" smtClean="0"/>
          </a:p>
          <a:p>
            <a:pPr marL="228600" indent="-514350" algn="l" eaLnBrk="1" hangingPunct="1">
              <a:defRPr/>
            </a:pPr>
            <a:endParaRPr lang="en-US" sz="2800" dirty="0" smtClean="0"/>
          </a:p>
        </p:txBody>
      </p:sp>
      <p:pic>
        <p:nvPicPr>
          <p:cNvPr id="4" name="Picture 4" descr="05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540" y="533400"/>
            <a:ext cx="2407660" cy="32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5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072" y="609601"/>
            <a:ext cx="290532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8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34321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p:cNvSpPr txBox="1">
            <a:spLocks noChangeArrowheads="1"/>
          </p:cNvSpPr>
          <p:nvPr/>
        </p:nvSpPr>
        <p:spPr bwMode="auto">
          <a:xfrm>
            <a:off x="381000" y="228600"/>
            <a:ext cx="4157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a:t>Ex: The Laser Loop</a:t>
            </a:r>
          </a:p>
        </p:txBody>
      </p:sp>
      <p:pic>
        <p:nvPicPr>
          <p:cNvPr id="37896" name="Picture 8"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819400"/>
            <a:ext cx="464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10000" y="9906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800"/>
              <a:t>So what if they build it without the top section of track? Would you ride it?? </a:t>
            </a:r>
            <a:r>
              <a:rPr lang="en-US" altLang="en-US" sz="2400"/>
              <a:t>             </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465240" y="4330800"/>
              <a:ext cx="1375560" cy="393480"/>
            </p14:xfrm>
          </p:contentPart>
        </mc:Choice>
        <mc:Fallback xmlns="">
          <p:pic>
            <p:nvPicPr>
              <p:cNvPr id="2" name="Ink 1"/>
              <p:cNvPicPr/>
              <p:nvPr/>
            </p:nvPicPr>
            <p:blipFill>
              <a:blip r:embed="rId7"/>
              <a:stretch>
                <a:fillRect/>
              </a:stretch>
            </p:blipFill>
            <p:spPr>
              <a:xfrm>
                <a:off x="6455880" y="4321440"/>
                <a:ext cx="1394280" cy="412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Non-Uniform Circular Motion </a:t>
            </a:r>
          </a:p>
        </p:txBody>
      </p:sp>
      <p:sp>
        <p:nvSpPr>
          <p:cNvPr id="2051" name="Rectangle 3"/>
          <p:cNvSpPr>
            <a:spLocks noGrp="1" noChangeArrowheads="1"/>
          </p:cNvSpPr>
          <p:nvPr>
            <p:ph type="subTitle" idx="1"/>
          </p:nvPr>
        </p:nvSpPr>
        <p:spPr>
          <a:xfrm>
            <a:off x="0" y="492600"/>
            <a:ext cx="9144000" cy="6365400"/>
          </a:xfrm>
        </p:spPr>
        <p:txBody>
          <a:bodyPr/>
          <a:lstStyle/>
          <a:p>
            <a:pPr algn="l" eaLnBrk="1" hangingPunct="1">
              <a:defRPr/>
            </a:pPr>
            <a:r>
              <a:rPr lang="en-US" sz="2700" dirty="0" smtClean="0"/>
              <a:t>Not all circular motion is uniform – if an object speeds up or slows down, while traveling in a circle, then it will have to have an acceleration acting tangent to the circle, as well as one acting toward the center, to cause this. </a:t>
            </a:r>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spcBef>
                <a:spcPts val="0"/>
              </a:spcBef>
              <a:defRPr/>
            </a:pPr>
            <a:r>
              <a:rPr lang="en-US" sz="2700" dirty="0" smtClean="0"/>
              <a:t>Where the net acceleration, and net force, is the vector sum of these 2 and no longer acts toward the center. </a:t>
            </a:r>
          </a:p>
          <a:p>
            <a:pPr algn="l" eaLnBrk="1" hangingPunct="1">
              <a:spcBef>
                <a:spcPts val="0"/>
              </a:spcBef>
              <a:defRPr/>
            </a:pPr>
            <a:r>
              <a:rPr lang="en-US" sz="2700" dirty="0" smtClean="0"/>
              <a:t>     If </a:t>
            </a:r>
            <a:r>
              <a:rPr lang="en-US" sz="2700" dirty="0" err="1" smtClean="0"/>
              <a:t>F</a:t>
            </a:r>
            <a:r>
              <a:rPr lang="en-US" sz="2700" baseline="-25000" dirty="0" err="1" smtClean="0"/>
              <a:t>tan</a:t>
            </a:r>
            <a:r>
              <a:rPr lang="en-US" sz="2700" dirty="0" smtClean="0"/>
              <a:t> acts to increase v, it will spiral outward.</a:t>
            </a:r>
          </a:p>
          <a:p>
            <a:pPr algn="l" eaLnBrk="1" hangingPunct="1">
              <a:spcBef>
                <a:spcPts val="0"/>
              </a:spcBef>
              <a:defRPr/>
            </a:pPr>
            <a:r>
              <a:rPr lang="en-US" sz="2700" dirty="0" smtClean="0"/>
              <a:t>     If </a:t>
            </a:r>
            <a:r>
              <a:rPr lang="en-US" sz="2700" dirty="0" err="1" smtClean="0"/>
              <a:t>F</a:t>
            </a:r>
            <a:r>
              <a:rPr lang="en-US" sz="2700" baseline="-25000" dirty="0" err="1" smtClean="0"/>
              <a:t>tan</a:t>
            </a:r>
            <a:r>
              <a:rPr lang="en-US" sz="2700" dirty="0" smtClean="0"/>
              <a:t> acts to decrease v, it will spiral inward. </a:t>
            </a:r>
          </a:p>
          <a:p>
            <a:pPr algn="l" eaLnBrk="1" hangingPunct="1">
              <a:defRPr/>
            </a:pPr>
            <a:endParaRPr lang="en-US" sz="2700" dirty="0" smtClean="0"/>
          </a:p>
          <a:p>
            <a:pPr algn="l" eaLnBrk="1" hangingPunct="1">
              <a:defRPr/>
            </a:pPr>
            <a:endParaRPr lang="en-US" sz="2800" baseline="30000" dirty="0" smtClean="0"/>
          </a:p>
          <a:p>
            <a:pPr algn="l" eaLnBrk="1" hangingPunct="1">
              <a:defRPr/>
            </a:pPr>
            <a:endParaRPr lang="en-US" sz="2800" dirty="0" smtClean="0"/>
          </a:p>
        </p:txBody>
      </p:sp>
      <p:pic>
        <p:nvPicPr>
          <p:cNvPr id="30724" name="Picture 4" descr="05_15"/>
          <p:cNvPicPr>
            <a:picLocks noChangeAspect="1" noChangeArrowheads="1"/>
          </p:cNvPicPr>
          <p:nvPr/>
        </p:nvPicPr>
        <p:blipFill>
          <a:blip r:embed="rId2" cstate="print">
            <a:extLst>
              <a:ext uri="{28A0092B-C50C-407E-A947-70E740481C1C}">
                <a14:useLocalDpi xmlns:a14="http://schemas.microsoft.com/office/drawing/2010/main" val="0"/>
              </a:ext>
            </a:extLst>
          </a:blip>
          <a:srcRect t="49245" r="1215" b="7251"/>
          <a:stretch>
            <a:fillRect/>
          </a:stretch>
        </p:blipFill>
        <p:spPr bwMode="auto">
          <a:xfrm>
            <a:off x="1219200" y="2673636"/>
            <a:ext cx="2099810" cy="193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05_15"/>
          <p:cNvPicPr>
            <a:picLocks noChangeAspect="1" noChangeArrowheads="1"/>
          </p:cNvPicPr>
          <p:nvPr/>
        </p:nvPicPr>
        <p:blipFill>
          <a:blip r:embed="rId3" cstate="print">
            <a:extLst>
              <a:ext uri="{28A0092B-C50C-407E-A947-70E740481C1C}">
                <a14:useLocalDpi xmlns:a14="http://schemas.microsoft.com/office/drawing/2010/main" val="0"/>
              </a:ext>
            </a:extLst>
          </a:blip>
          <a:srcRect r="-1318" b="58006"/>
          <a:stretch>
            <a:fillRect/>
          </a:stretch>
        </p:blipFill>
        <p:spPr bwMode="auto">
          <a:xfrm>
            <a:off x="4267200" y="2662904"/>
            <a:ext cx="2209800" cy="191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0"/>
            <a:ext cx="9144000" cy="6858000"/>
          </a:xfrm>
        </p:spPr>
        <p:txBody>
          <a:bodyPr/>
          <a:lstStyle/>
          <a:p>
            <a:pPr eaLnBrk="1" hangingPunct="1">
              <a:buFont typeface="Wingdings" panose="05000000000000000000" pitchFamily="2" charset="2"/>
              <a:buNone/>
              <a:defRPr/>
            </a:pPr>
            <a:r>
              <a:rPr lang="en-US" sz="2800" dirty="0" smtClean="0"/>
              <a:t>So if the centrifugal (outward) force is not real, why does an object released from a circular path, fly off?</a:t>
            </a:r>
          </a:p>
          <a:p>
            <a:pPr eaLnBrk="1" hangingPunct="1">
              <a:buFont typeface="Wingdings" panose="05000000000000000000" pitchFamily="2" charset="2"/>
              <a:buNone/>
              <a:defRPr/>
            </a:pPr>
            <a:r>
              <a:rPr lang="en-US" sz="2800" dirty="0" smtClean="0"/>
              <a:t>	It does, but NOT straight out from the center!</a:t>
            </a:r>
          </a:p>
          <a:p>
            <a:pPr eaLnBrk="1" hangingPunct="1">
              <a:buFont typeface="Wingdings" panose="05000000000000000000" pitchFamily="2" charset="2"/>
              <a:buNone/>
              <a:defRPr/>
            </a:pPr>
            <a:r>
              <a:rPr lang="en-US" sz="2800" dirty="0" smtClean="0"/>
              <a:t>	It flies off tangent to the circular path!  </a:t>
            </a:r>
          </a:p>
          <a:p>
            <a:pPr eaLnBrk="1" hangingPunct="1">
              <a:buFont typeface="Wingdings" panose="05000000000000000000" pitchFamily="2" charset="2"/>
              <a:buNone/>
              <a:defRPr/>
            </a:pPr>
            <a:r>
              <a:rPr lang="en-US" sz="2800" dirty="0" smtClean="0"/>
              <a:t>Without the centripetal (inward) force to keep it moving in a circle, it gets to do what it’s been trying to do all along – </a:t>
            </a:r>
          </a:p>
          <a:p>
            <a:pPr lvl="1" eaLnBrk="1" hangingPunct="1">
              <a:buFont typeface="Wingdings" pitchFamily="2" charset="2"/>
              <a:buNone/>
              <a:defRPr/>
            </a:pPr>
            <a:r>
              <a:rPr lang="en-US" dirty="0" smtClean="0"/>
              <a:t>move in a straight line, tangent to the circle.</a:t>
            </a:r>
          </a:p>
        </p:txBody>
      </p:sp>
      <p:pic>
        <p:nvPicPr>
          <p:cNvPr id="6" name="Picture 5" descr="Centrifugal force.jpg"/>
          <p:cNvPicPr>
            <a:picLocks noChangeAspect="1"/>
          </p:cNvPicPr>
          <p:nvPr/>
        </p:nvPicPr>
        <p:blipFill>
          <a:blip r:embed="rId2">
            <a:extLst>
              <a:ext uri="{28A0092B-C50C-407E-A947-70E740481C1C}">
                <a14:useLocalDpi xmlns:a14="http://schemas.microsoft.com/office/drawing/2010/main" val="0"/>
              </a:ext>
            </a:extLst>
          </a:blip>
          <a:srcRect r="4739" b="52614"/>
          <a:stretch>
            <a:fillRect/>
          </a:stretch>
        </p:blipFill>
        <p:spPr bwMode="auto">
          <a:xfrm>
            <a:off x="990600" y="43434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entrifugal force.jpg"/>
          <p:cNvPicPr>
            <a:picLocks noChangeAspect="1"/>
          </p:cNvPicPr>
          <p:nvPr/>
        </p:nvPicPr>
        <p:blipFill>
          <a:blip r:embed="rId2">
            <a:extLst>
              <a:ext uri="{28A0092B-C50C-407E-A947-70E740481C1C}">
                <a14:useLocalDpi xmlns:a14="http://schemas.microsoft.com/office/drawing/2010/main" val="0"/>
              </a:ext>
            </a:extLst>
          </a:blip>
          <a:srcRect t="47386" r="18680" b="3595"/>
          <a:stretch>
            <a:fillRect/>
          </a:stretch>
        </p:blipFill>
        <p:spPr bwMode="auto">
          <a:xfrm>
            <a:off x="4876800" y="43434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88" y="-228600"/>
            <a:ext cx="5181601" cy="1447800"/>
          </a:xfrm>
        </p:spPr>
        <p:txBody>
          <a:bodyPr/>
          <a:lstStyle/>
          <a:p>
            <a:pPr eaLnBrk="1" hangingPunct="1">
              <a:defRPr/>
            </a:pPr>
            <a:r>
              <a:rPr lang="en-US" sz="3600" dirty="0" smtClean="0"/>
              <a:t>(back to) Uniform Circular Motion </a:t>
            </a:r>
          </a:p>
        </p:txBody>
      </p:sp>
      <p:sp>
        <p:nvSpPr>
          <p:cNvPr id="2051" name="Rectangle 3"/>
          <p:cNvSpPr>
            <a:spLocks noGrp="1" noChangeArrowheads="1"/>
          </p:cNvSpPr>
          <p:nvPr>
            <p:ph type="subTitle" idx="1"/>
          </p:nvPr>
        </p:nvSpPr>
        <p:spPr>
          <a:xfrm>
            <a:off x="0" y="1600200"/>
            <a:ext cx="9067800" cy="4800600"/>
          </a:xfrm>
        </p:spPr>
        <p:txBody>
          <a:bodyPr/>
          <a:lstStyle/>
          <a:p>
            <a:pPr algn="l" eaLnBrk="1" hangingPunct="1">
              <a:defRPr/>
            </a:pPr>
            <a:r>
              <a:rPr lang="en-US" sz="2800" dirty="0" smtClean="0"/>
              <a:t>An object making a turn </a:t>
            </a:r>
          </a:p>
          <a:p>
            <a:pPr algn="l" eaLnBrk="1" hangingPunct="1">
              <a:defRPr/>
            </a:pPr>
            <a:r>
              <a:rPr lang="en-US" sz="2800" dirty="0" smtClean="0"/>
              <a:t>is changing its direction, </a:t>
            </a:r>
          </a:p>
          <a:p>
            <a:pPr algn="l" eaLnBrk="1" hangingPunct="1">
              <a:defRPr/>
            </a:pPr>
            <a:r>
              <a:rPr lang="en-US" sz="2800" dirty="0" smtClean="0"/>
              <a:t>which means, </a:t>
            </a:r>
          </a:p>
          <a:p>
            <a:pPr algn="l" eaLnBrk="1" hangingPunct="1">
              <a:defRPr/>
            </a:pPr>
            <a:r>
              <a:rPr lang="en-US" sz="2800" dirty="0" smtClean="0"/>
              <a:t>even if it’s traveling at a constant speed, its velocity is changing, </a:t>
            </a:r>
          </a:p>
          <a:p>
            <a:pPr lvl="1" eaLnBrk="1" hangingPunct="1">
              <a:buFontTx/>
              <a:buNone/>
              <a:defRPr/>
            </a:pPr>
            <a:r>
              <a:rPr lang="en-US" dirty="0" smtClean="0"/>
              <a:t>which means it’s accelerating,</a:t>
            </a:r>
          </a:p>
          <a:p>
            <a:pPr lvl="1" eaLnBrk="1" hangingPunct="1">
              <a:buFontTx/>
              <a:buNone/>
              <a:defRPr/>
            </a:pPr>
            <a:r>
              <a:rPr lang="en-US" dirty="0" smtClean="0"/>
              <a:t>which means, according to N2</a:t>
            </a:r>
            <a:r>
              <a:rPr lang="en-US" baseline="30000" dirty="0" smtClean="0"/>
              <a:t>nd</a:t>
            </a:r>
            <a:r>
              <a:rPr lang="en-US" dirty="0" smtClean="0"/>
              <a:t>L, </a:t>
            </a:r>
          </a:p>
          <a:p>
            <a:pPr lvl="2" eaLnBrk="1" hangingPunct="1">
              <a:buFont typeface="Wingdings" panose="05000000000000000000" pitchFamily="2" charset="2"/>
              <a:buNone/>
              <a:defRPr/>
            </a:pPr>
            <a:r>
              <a:rPr lang="en-US" sz="2800" dirty="0" smtClean="0"/>
              <a:t>there must be a net force acting on it, </a:t>
            </a:r>
          </a:p>
          <a:p>
            <a:pPr lvl="2" eaLnBrk="1" hangingPunct="1">
              <a:buFont typeface="Wingdings" panose="05000000000000000000" pitchFamily="2" charset="2"/>
              <a:buNone/>
              <a:defRPr/>
            </a:pPr>
            <a:r>
              <a:rPr lang="en-US" sz="2800" u="sng" dirty="0" smtClean="0"/>
              <a:t>in the direction it’s accelerating</a:t>
            </a:r>
            <a:r>
              <a:rPr lang="en-US" sz="2800" dirty="0" smtClean="0"/>
              <a:t>. </a:t>
            </a:r>
          </a:p>
        </p:txBody>
      </p:sp>
      <p:pic>
        <p:nvPicPr>
          <p:cNvPr id="7" name="Picture 6" descr="car turning.jpg"/>
          <p:cNvPicPr>
            <a:picLocks noChangeAspect="1"/>
          </p:cNvPicPr>
          <p:nvPr/>
        </p:nvPicPr>
        <p:blipFill>
          <a:blip r:embed="rId2">
            <a:extLst>
              <a:ext uri="{28A0092B-C50C-407E-A947-70E740481C1C}">
                <a14:useLocalDpi xmlns:a14="http://schemas.microsoft.com/office/drawing/2010/main" val="0"/>
              </a:ext>
            </a:extLst>
          </a:blip>
          <a:srcRect t="10391" r="890"/>
          <a:stretch>
            <a:fillRect/>
          </a:stretch>
        </p:blipFill>
        <p:spPr bwMode="auto">
          <a:xfrm>
            <a:off x="5181600" y="685800"/>
            <a:ext cx="3733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0"/>
            <a:ext cx="5943600" cy="762000"/>
          </a:xfrm>
        </p:spPr>
        <p:txBody>
          <a:bodyPr/>
          <a:lstStyle/>
          <a:p>
            <a:pPr eaLnBrk="1" hangingPunct="1">
              <a:defRPr/>
            </a:pPr>
            <a:r>
              <a:rPr lang="en-US" sz="3600" dirty="0" smtClean="0"/>
              <a:t>Uniform Circular Motion </a:t>
            </a:r>
          </a:p>
        </p:txBody>
      </p:sp>
      <p:sp>
        <p:nvSpPr>
          <p:cNvPr id="2051" name="Rectangle 3"/>
          <p:cNvSpPr>
            <a:spLocks noGrp="1" noChangeArrowheads="1"/>
          </p:cNvSpPr>
          <p:nvPr>
            <p:ph type="subTitle" idx="1"/>
          </p:nvPr>
        </p:nvSpPr>
        <p:spPr>
          <a:xfrm>
            <a:off x="0" y="762000"/>
            <a:ext cx="9144000" cy="5943600"/>
          </a:xfrm>
        </p:spPr>
        <p:txBody>
          <a:bodyPr/>
          <a:lstStyle/>
          <a:p>
            <a:pPr algn="l" eaLnBrk="1" hangingPunct="1">
              <a:defRPr/>
            </a:pPr>
            <a:r>
              <a:rPr lang="en-US" sz="2800" dirty="0" smtClean="0"/>
              <a:t>So then what if it </a:t>
            </a:r>
          </a:p>
          <a:p>
            <a:pPr algn="l" eaLnBrk="1" hangingPunct="1">
              <a:defRPr/>
            </a:pPr>
            <a:r>
              <a:rPr lang="en-US" sz="2800" dirty="0" smtClean="0"/>
              <a:t>doesn’t just make a </a:t>
            </a:r>
          </a:p>
          <a:p>
            <a:pPr algn="l" eaLnBrk="1" hangingPunct="1">
              <a:defRPr/>
            </a:pPr>
            <a:r>
              <a:rPr lang="en-US" sz="2800" dirty="0" smtClean="0"/>
              <a:t>single turn, </a:t>
            </a:r>
          </a:p>
          <a:p>
            <a:pPr algn="l" eaLnBrk="1" hangingPunct="1">
              <a:defRPr/>
            </a:pPr>
            <a:r>
              <a:rPr lang="en-US" sz="2800" dirty="0" smtClean="0"/>
              <a:t>but keeps </a:t>
            </a:r>
          </a:p>
          <a:p>
            <a:pPr algn="l" eaLnBrk="1" hangingPunct="1">
              <a:defRPr/>
            </a:pPr>
            <a:r>
              <a:rPr lang="en-US" sz="2800" dirty="0" smtClean="0"/>
              <a:t>turning continually?  </a:t>
            </a:r>
          </a:p>
          <a:p>
            <a:pPr algn="l" eaLnBrk="1" hangingPunct="1">
              <a:defRPr/>
            </a:pPr>
            <a:endParaRPr lang="en-US" sz="2800" dirty="0" smtClean="0"/>
          </a:p>
          <a:p>
            <a:pPr algn="l" eaLnBrk="1" hangingPunct="1">
              <a:defRPr/>
            </a:pPr>
            <a:r>
              <a:rPr lang="en-US" sz="2700" dirty="0" smtClean="0"/>
              <a:t>Then that should result in the object moving in a circle – as a circle requires a constant rate of change of direction. </a:t>
            </a:r>
          </a:p>
          <a:p>
            <a:pPr algn="l" eaLnBrk="1" hangingPunct="1">
              <a:defRPr/>
            </a:pPr>
            <a:r>
              <a:rPr lang="en-US" sz="2700" dirty="0" smtClean="0"/>
              <a:t>And that means its got a </a:t>
            </a:r>
            <a:r>
              <a:rPr lang="en-US" sz="2700" u="sng" dirty="0" smtClean="0"/>
              <a:t>constant</a:t>
            </a:r>
            <a:r>
              <a:rPr lang="en-US" sz="2700" dirty="0" smtClean="0"/>
              <a:t> acceleration.</a:t>
            </a:r>
          </a:p>
          <a:p>
            <a:pPr algn="l" eaLnBrk="1" hangingPunct="1">
              <a:defRPr/>
            </a:pPr>
            <a:r>
              <a:rPr lang="en-US" sz="2700" dirty="0" smtClean="0"/>
              <a:t>And that means its got to have a </a:t>
            </a:r>
            <a:r>
              <a:rPr lang="en-US" sz="2700" u="sng" dirty="0" smtClean="0"/>
              <a:t>constant</a:t>
            </a:r>
            <a:r>
              <a:rPr lang="en-US" sz="2700" dirty="0" smtClean="0"/>
              <a:t> net force acting on it to cause that.</a:t>
            </a:r>
            <a:r>
              <a:rPr lang="en-US" dirty="0" smtClean="0"/>
              <a:t> </a:t>
            </a:r>
          </a:p>
        </p:txBody>
      </p:sp>
      <p:pic>
        <p:nvPicPr>
          <p:cNvPr id="6"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7843" t="10617"/>
          <a:stretch>
            <a:fillRect/>
          </a:stretch>
        </p:blipFill>
        <p:spPr bwMode="auto">
          <a:xfrm>
            <a:off x="3894138" y="838200"/>
            <a:ext cx="471646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0"/>
            <a:ext cx="5943600" cy="533400"/>
          </a:xfrm>
        </p:spPr>
        <p:txBody>
          <a:bodyPr/>
          <a:lstStyle/>
          <a:p>
            <a:pPr eaLnBrk="1" hangingPunct="1">
              <a:defRPr/>
            </a:pPr>
            <a:r>
              <a:rPr lang="en-US" sz="3200" dirty="0" smtClean="0"/>
              <a:t>Uniform Circular Motion</a:t>
            </a:r>
            <a:r>
              <a:rPr lang="en-US" sz="4800" dirty="0" smtClean="0"/>
              <a:t> </a:t>
            </a:r>
          </a:p>
        </p:txBody>
      </p:sp>
      <p:sp>
        <p:nvSpPr>
          <p:cNvPr id="2051" name="Rectangle 3"/>
          <p:cNvSpPr>
            <a:spLocks noGrp="1" noChangeArrowheads="1"/>
          </p:cNvSpPr>
          <p:nvPr>
            <p:ph type="subTitle" idx="1"/>
          </p:nvPr>
        </p:nvSpPr>
        <p:spPr>
          <a:xfrm>
            <a:off x="0" y="533400"/>
            <a:ext cx="9144000" cy="6324600"/>
          </a:xfrm>
        </p:spPr>
        <p:txBody>
          <a:bodyPr/>
          <a:lstStyle/>
          <a:p>
            <a:pPr algn="l" eaLnBrk="1" hangingPunct="1">
              <a:defRPr/>
            </a:pPr>
            <a:r>
              <a:rPr lang="en-US" sz="2700" dirty="0" smtClean="0"/>
              <a:t>But constant acceleration and constant net force insinuate that both should have a constant value in a constant direction…</a:t>
            </a:r>
          </a:p>
          <a:p>
            <a:pPr lvl="1" eaLnBrk="1" hangingPunct="1">
              <a:buFontTx/>
              <a:buNone/>
              <a:defRPr/>
            </a:pPr>
            <a:r>
              <a:rPr lang="en-US" dirty="0" smtClean="0"/>
              <a:t>How could that be possible when the object itself has a velocity that is constantly changing direction??? </a:t>
            </a:r>
          </a:p>
          <a:p>
            <a:pPr lvl="1" eaLnBrk="1" hangingPunct="1">
              <a:buFontTx/>
              <a:buNone/>
              <a:defRPr/>
            </a:pPr>
            <a:r>
              <a:rPr lang="en-US" dirty="0" smtClean="0"/>
              <a:t>Recall, physics has </a:t>
            </a:r>
            <a:r>
              <a:rPr lang="en-US" u="sng" dirty="0" smtClean="0"/>
              <a:t>never</a:t>
            </a:r>
            <a:r>
              <a:rPr lang="en-US" dirty="0" smtClean="0"/>
              <a:t> claimed that an object’s velocity is in the same direction as its acceleration…</a:t>
            </a:r>
          </a:p>
          <a:p>
            <a:pPr lvl="1" eaLnBrk="1" hangingPunct="1">
              <a:buFontTx/>
              <a:buNone/>
              <a:defRPr/>
            </a:pPr>
            <a:r>
              <a:rPr lang="en-US" dirty="0" smtClean="0"/>
              <a:t>What it </a:t>
            </a:r>
            <a:r>
              <a:rPr lang="en-US" smtClean="0"/>
              <a:t>does state, </a:t>
            </a:r>
            <a:r>
              <a:rPr lang="en-US" dirty="0" smtClean="0"/>
              <a:t>is that an object’s </a:t>
            </a:r>
            <a:r>
              <a:rPr lang="en-US" u="sng" dirty="0" smtClean="0"/>
              <a:t>change in</a:t>
            </a:r>
            <a:r>
              <a:rPr lang="en-US" dirty="0" smtClean="0"/>
              <a:t> velocity is always in the same direction as its acceleration, as well as the net force that causes that acceleration.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6858000"/>
          </a:xfrm>
        </p:spPr>
        <p:txBody>
          <a:bodyPr/>
          <a:lstStyle/>
          <a:p>
            <a:pPr algn="l" eaLnBrk="1" hangingPunct="1">
              <a:defRPr/>
            </a:pPr>
            <a:r>
              <a:rPr lang="en-US" sz="2700" dirty="0" smtClean="0"/>
              <a:t>So what is the direction of </a:t>
            </a:r>
            <a:r>
              <a:rPr lang="el-GR" sz="2700" dirty="0" smtClean="0"/>
              <a:t>Δ</a:t>
            </a:r>
            <a:r>
              <a:rPr lang="en-US" sz="2700" dirty="0" smtClean="0"/>
              <a:t>v?</a:t>
            </a:r>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endParaRPr lang="en-US" sz="2700" dirty="0" smtClean="0"/>
          </a:p>
          <a:p>
            <a:pPr algn="l" eaLnBrk="1" hangingPunct="1">
              <a:defRPr/>
            </a:pPr>
            <a:r>
              <a:rPr lang="en-US" sz="2700" dirty="0" smtClean="0"/>
              <a:t>As is turns out, it’s directly along the radius, pointed toward the center of the circle.  </a:t>
            </a:r>
          </a:p>
          <a:p>
            <a:pPr algn="l" eaLnBrk="1" hangingPunct="1">
              <a:defRPr/>
            </a:pPr>
            <a:r>
              <a:rPr lang="en-US" sz="2700" dirty="0" smtClean="0"/>
              <a:t>So acceleration must be too!</a:t>
            </a:r>
          </a:p>
          <a:p>
            <a:pPr algn="l" eaLnBrk="1" hangingPunct="1">
              <a:defRPr/>
            </a:pPr>
            <a:r>
              <a:rPr lang="en-US" sz="2700" dirty="0" smtClean="0"/>
              <a:t>called radial: </a:t>
            </a:r>
            <a:r>
              <a:rPr lang="en-US" sz="2700" dirty="0" err="1" smtClean="0"/>
              <a:t>a</a:t>
            </a:r>
            <a:r>
              <a:rPr lang="en-US" sz="2700" baseline="-25000" dirty="0" err="1" smtClean="0"/>
              <a:t>R</a:t>
            </a:r>
            <a:r>
              <a:rPr lang="en-US" sz="2700" dirty="0" smtClean="0"/>
              <a:t> or centripetal (center-seeking): </a:t>
            </a:r>
            <a:r>
              <a:rPr lang="en-US" sz="2700" dirty="0" err="1" smtClean="0"/>
              <a:t>a</a:t>
            </a:r>
            <a:r>
              <a:rPr lang="en-US" sz="2700" baseline="-25000" dirty="0" err="1" smtClean="0"/>
              <a:t>C</a:t>
            </a:r>
            <a:r>
              <a:rPr lang="en-US" sz="2700" dirty="0" smtClean="0"/>
              <a:t>  </a:t>
            </a:r>
          </a:p>
        </p:txBody>
      </p:sp>
      <p:graphicFrame>
        <p:nvGraphicFramePr>
          <p:cNvPr id="31746" name="Object 2"/>
          <p:cNvGraphicFramePr>
            <a:graphicFrameLocks noChangeAspect="1"/>
          </p:cNvGraphicFramePr>
          <p:nvPr/>
        </p:nvGraphicFramePr>
        <p:xfrm>
          <a:off x="533400" y="533400"/>
          <a:ext cx="3743325" cy="4410075"/>
        </p:xfrm>
        <a:graphic>
          <a:graphicData uri="http://schemas.openxmlformats.org/presentationml/2006/ole">
            <mc:AlternateContent xmlns:mc="http://schemas.openxmlformats.org/markup-compatibility/2006">
              <mc:Choice xmlns:v="urn:schemas-microsoft-com:vml" Requires="v">
                <p:oleObj spid="_x0000_s10258" name="Bitmap Image" r:id="rId3" imgW="3742857" imgH="4409524" progId="Paint.Picture">
                  <p:embed/>
                </p:oleObj>
              </mc:Choice>
              <mc:Fallback>
                <p:oleObj name="Bitmap Image" r:id="rId3" imgW="3742857" imgH="440952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
                        <a:ext cx="37433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UCM Vf-Vi.png"/>
          <p:cNvPicPr>
            <a:picLocks noChangeAspect="1"/>
          </p:cNvPicPr>
          <p:nvPr/>
        </p:nvPicPr>
        <p:blipFill>
          <a:blip r:embed="rId5">
            <a:extLst>
              <a:ext uri="{28A0092B-C50C-407E-A947-70E740481C1C}">
                <a14:useLocalDpi xmlns:a14="http://schemas.microsoft.com/office/drawing/2010/main" val="0"/>
              </a:ext>
            </a:extLst>
          </a:blip>
          <a:srcRect l="38838" t="24042" r="3120" b="63939"/>
          <a:stretch>
            <a:fillRect/>
          </a:stretch>
        </p:blipFill>
        <p:spPr bwMode="auto">
          <a:xfrm>
            <a:off x="2209800" y="1905000"/>
            <a:ext cx="198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CM Vf-Vi.png"/>
          <p:cNvPicPr>
            <a:picLocks noChangeAspect="1"/>
          </p:cNvPicPr>
          <p:nvPr/>
        </p:nvPicPr>
        <p:blipFill>
          <a:blip r:embed="rId6">
            <a:extLst>
              <a:ext uri="{28A0092B-C50C-407E-A947-70E740481C1C}">
                <a14:useLocalDpi xmlns:a14="http://schemas.microsoft.com/office/drawing/2010/main" val="0"/>
              </a:ext>
            </a:extLst>
          </a:blip>
          <a:srcRect l="62505" t="36060" r="-455" b="27879"/>
          <a:stretch>
            <a:fillRect/>
          </a:stretch>
        </p:blipFill>
        <p:spPr bwMode="auto">
          <a:xfrm>
            <a:off x="2971800" y="838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CM Vf-Vi.png"/>
          <p:cNvPicPr>
            <a:picLocks noChangeAspect="1"/>
          </p:cNvPicPr>
          <p:nvPr/>
        </p:nvPicPr>
        <p:blipFill>
          <a:blip r:embed="rId6">
            <a:extLst>
              <a:ext uri="{28A0092B-C50C-407E-A947-70E740481C1C}">
                <a14:useLocalDpi xmlns:a14="http://schemas.microsoft.com/office/drawing/2010/main" val="0"/>
              </a:ext>
            </a:extLst>
          </a:blip>
          <a:srcRect l="55807" t="30051" r="37495" b="9848"/>
          <a:stretch>
            <a:fillRect/>
          </a:stretch>
        </p:blipFill>
        <p:spPr bwMode="auto">
          <a:xfrm rot="780000">
            <a:off x="2139950" y="1235075"/>
            <a:ext cx="22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UCM Vf-Vi.png"/>
          <p:cNvPicPr>
            <a:picLocks noChangeAspect="1"/>
          </p:cNvPicPr>
          <p:nvPr/>
        </p:nvPicPr>
        <p:blipFill>
          <a:blip r:embed="rId6">
            <a:extLst>
              <a:ext uri="{28A0092B-C50C-407E-A947-70E740481C1C}">
                <a14:useLocalDpi xmlns:a14="http://schemas.microsoft.com/office/drawing/2010/main" val="0"/>
              </a:ext>
            </a:extLst>
          </a:blip>
          <a:srcRect l="84830" t="36060" r="-455" b="33888"/>
          <a:stretch>
            <a:fillRect/>
          </a:stretch>
        </p:blipFill>
        <p:spPr bwMode="auto">
          <a:xfrm>
            <a:off x="2819400" y="20574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05_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533400"/>
            <a:ext cx="35099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UCM Vf-Vi.png"/>
          <p:cNvPicPr>
            <a:picLocks noChangeAspect="1"/>
          </p:cNvPicPr>
          <p:nvPr/>
        </p:nvPicPr>
        <p:blipFill>
          <a:blip r:embed="rId6">
            <a:extLst>
              <a:ext uri="{28A0092B-C50C-407E-A947-70E740481C1C}">
                <a14:useLocalDpi xmlns:a14="http://schemas.microsoft.com/office/drawing/2010/main" val="0"/>
              </a:ext>
            </a:extLst>
          </a:blip>
          <a:srcRect l="62505" t="36060" r="28566" b="33888"/>
          <a:stretch>
            <a:fillRect/>
          </a:stretch>
        </p:blipFill>
        <p:spPr bwMode="auto">
          <a:xfrm>
            <a:off x="1828800" y="1295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6781800" cy="609600"/>
          </a:xfrm>
        </p:spPr>
        <p:txBody>
          <a:bodyPr/>
          <a:lstStyle/>
          <a:p>
            <a:pPr eaLnBrk="1" hangingPunct="1">
              <a:defRPr/>
            </a:pPr>
            <a:r>
              <a:rPr lang="en-US" sz="3600" dirty="0" smtClean="0"/>
              <a:t>Math of Uniform Circular Motion </a:t>
            </a:r>
          </a:p>
        </p:txBody>
      </p:sp>
      <p:sp>
        <p:nvSpPr>
          <p:cNvPr id="2051" name="Rectangle 3"/>
          <p:cNvSpPr>
            <a:spLocks noGrp="1" noChangeArrowheads="1"/>
          </p:cNvSpPr>
          <p:nvPr>
            <p:ph type="subTitle" idx="1"/>
          </p:nvPr>
        </p:nvSpPr>
        <p:spPr>
          <a:xfrm>
            <a:off x="0" y="533400"/>
            <a:ext cx="9144000" cy="6324600"/>
          </a:xfrm>
        </p:spPr>
        <p:txBody>
          <a:bodyPr/>
          <a:lstStyle/>
          <a:p>
            <a:pPr algn="l" eaLnBrk="1" hangingPunct="1">
              <a:defRPr/>
            </a:pPr>
            <a:r>
              <a:rPr lang="en-US" sz="2700" dirty="0" smtClean="0"/>
              <a:t>1</a:t>
            </a:r>
            <a:r>
              <a:rPr lang="en-US" sz="2700" baseline="30000" dirty="0" smtClean="0"/>
              <a:t>st</a:t>
            </a:r>
            <a:r>
              <a:rPr lang="en-US" sz="2700" dirty="0" smtClean="0"/>
              <a:t>, let’s define 2 new terms:</a:t>
            </a:r>
          </a:p>
          <a:p>
            <a:pPr lvl="1" eaLnBrk="1" hangingPunct="1">
              <a:defRPr/>
            </a:pPr>
            <a:r>
              <a:rPr lang="en-US" sz="2700" dirty="0" smtClean="0"/>
              <a:t>period (T) – the time it takes an object to complete one full cycle of its repetitive motion;   units: sec</a:t>
            </a:r>
          </a:p>
          <a:p>
            <a:pPr lvl="1" eaLnBrk="1" hangingPunct="1">
              <a:defRPr/>
            </a:pPr>
            <a:r>
              <a:rPr lang="en-US" sz="2700" dirty="0" smtClean="0"/>
              <a:t>frequency (f) – the number of full cycles an object can complete with a second; </a:t>
            </a:r>
          </a:p>
          <a:p>
            <a:pPr lvl="2" eaLnBrk="1" hangingPunct="1">
              <a:buFont typeface="Wingdings" panose="05000000000000000000" pitchFamily="2" charset="2"/>
              <a:buNone/>
              <a:defRPr/>
            </a:pPr>
            <a:r>
              <a:rPr lang="en-US" sz="2700" dirty="0" smtClean="0"/>
              <a:t>units: 1/sec = hertz (Hz) or rpm</a:t>
            </a:r>
          </a:p>
          <a:p>
            <a:pPr lvl="1" eaLnBrk="1" hangingPunct="1">
              <a:buFontTx/>
              <a:buNone/>
              <a:defRPr/>
            </a:pPr>
            <a:endParaRPr lang="en-US" sz="2700" dirty="0" smtClean="0"/>
          </a:p>
          <a:p>
            <a:pPr lvl="1" eaLnBrk="1" hangingPunct="1">
              <a:buFontTx/>
              <a:buNone/>
              <a:defRPr/>
            </a:pPr>
            <a:r>
              <a:rPr lang="en-US" sz="2700" dirty="0" smtClean="0"/>
              <a:t>Ex: pendulum bob swinging back &amp; forth (p296)</a:t>
            </a:r>
          </a:p>
          <a:p>
            <a:pPr lvl="1" eaLnBrk="1" hangingPunct="1">
              <a:buFontTx/>
              <a:buNone/>
              <a:defRPr/>
            </a:pPr>
            <a:endParaRPr lang="en-US" sz="2700" dirty="0" smtClean="0"/>
          </a:p>
          <a:p>
            <a:pPr lvl="1" eaLnBrk="1" hangingPunct="1">
              <a:buFontTx/>
              <a:buNone/>
              <a:defRPr/>
            </a:pPr>
            <a:r>
              <a:rPr lang="en-US" sz="2700" dirty="0" smtClean="0"/>
              <a:t>So mathematically, period &amp; frequency are reciprocals of each other:</a:t>
            </a:r>
          </a:p>
          <a:p>
            <a:pPr lvl="1" eaLnBrk="1" hangingPunct="1">
              <a:buFontTx/>
              <a:buNone/>
              <a:defRPr/>
            </a:pPr>
            <a:r>
              <a:rPr lang="en-US" sz="2700" dirty="0" smtClean="0"/>
              <a:t>			   T = 1/f   or   f = 1/T</a:t>
            </a:r>
          </a:p>
          <a:p>
            <a:pPr algn="l" eaLnBrk="1" hangingPunct="1">
              <a:defRPr/>
            </a:pPr>
            <a:endParaRPr lang="en-US" sz="1600" dirty="0" smtClean="0"/>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9279</TotalTime>
  <Words>1764</Words>
  <Application>Microsoft Office PowerPoint</Application>
  <PresentationFormat>On-screen Show (4:3)</PresentationFormat>
  <Paragraphs>312</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Courier New</vt:lpstr>
      <vt:lpstr>Symbol</vt:lpstr>
      <vt:lpstr>Verdana</vt:lpstr>
      <vt:lpstr>Wingdings</vt:lpstr>
      <vt:lpstr>Globe</vt:lpstr>
      <vt:lpstr>Bitmap Image</vt:lpstr>
      <vt:lpstr>Uniform Circular Motion </vt:lpstr>
      <vt:lpstr>Uniform Circular Motion </vt:lpstr>
      <vt:lpstr>Aside: Fictitious Forces</vt:lpstr>
      <vt:lpstr>PowerPoint Presentation</vt:lpstr>
      <vt:lpstr>(back to) Uniform Circular Motion </vt:lpstr>
      <vt:lpstr>Uniform Circular Motion </vt:lpstr>
      <vt:lpstr>Uniform Circular Motion </vt:lpstr>
      <vt:lpstr>PowerPoint Presentation</vt:lpstr>
      <vt:lpstr>Math of Uniform Circular Motion </vt:lpstr>
      <vt:lpstr>PowerPoint Presentation</vt:lpstr>
      <vt:lpstr>Math of Uniform Circular Motion </vt:lpstr>
      <vt:lpstr>Math of Uniform Circular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Object on a Vertical Surface, in a Horizontal Circle        Example: the Rotor</vt:lpstr>
      <vt:lpstr>PowerPoint Presentation</vt:lpstr>
      <vt:lpstr>PowerPoint Presentation</vt:lpstr>
      <vt:lpstr>PowerPoint Presentation</vt:lpstr>
      <vt:lpstr>Centrifugation  </vt:lpstr>
      <vt:lpstr>Centrifugation  </vt:lpstr>
      <vt:lpstr>Centrifugation  </vt:lpstr>
      <vt:lpstr>PowerPoint Presentation</vt:lpstr>
      <vt:lpstr>PowerPoint Presentation</vt:lpstr>
      <vt:lpstr>PowerPoint Presentation</vt:lpstr>
      <vt:lpstr>Non-Uniform Circular Motion </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Centripetal Force</dc:title>
  <dc:creator>BWSD</dc:creator>
  <cp:lastModifiedBy>Giles, Elizabeth</cp:lastModifiedBy>
  <cp:revision>251</cp:revision>
  <cp:lastPrinted>2019-03-18T13:27:29Z</cp:lastPrinted>
  <dcterms:created xsi:type="dcterms:W3CDTF">2009-03-25T13:08:14Z</dcterms:created>
  <dcterms:modified xsi:type="dcterms:W3CDTF">2019-03-18T13:29:12Z</dcterms:modified>
</cp:coreProperties>
</file>