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2"/>
  </p:notesMasterIdLst>
  <p:sldIdLst>
    <p:sldId id="288" r:id="rId2"/>
    <p:sldId id="265" r:id="rId3"/>
    <p:sldId id="257" r:id="rId4"/>
    <p:sldId id="262" r:id="rId5"/>
    <p:sldId id="258" r:id="rId6"/>
    <p:sldId id="335" r:id="rId7"/>
    <p:sldId id="259" r:id="rId8"/>
    <p:sldId id="261" r:id="rId9"/>
    <p:sldId id="260" r:id="rId10"/>
    <p:sldId id="264" r:id="rId11"/>
    <p:sldId id="341" r:id="rId12"/>
    <p:sldId id="342" r:id="rId13"/>
    <p:sldId id="266" r:id="rId14"/>
    <p:sldId id="267" r:id="rId15"/>
    <p:sldId id="272" r:id="rId16"/>
    <p:sldId id="269" r:id="rId17"/>
    <p:sldId id="271" r:id="rId18"/>
    <p:sldId id="273" r:id="rId19"/>
    <p:sldId id="277" r:id="rId20"/>
    <p:sldId id="274" r:id="rId21"/>
    <p:sldId id="275" r:id="rId22"/>
    <p:sldId id="276" r:id="rId23"/>
    <p:sldId id="343" r:id="rId24"/>
    <p:sldId id="316" r:id="rId25"/>
    <p:sldId id="317" r:id="rId26"/>
    <p:sldId id="318" r:id="rId27"/>
    <p:sldId id="290" r:id="rId28"/>
    <p:sldId id="299" r:id="rId29"/>
    <p:sldId id="293" r:id="rId30"/>
    <p:sldId id="296" r:id="rId31"/>
    <p:sldId id="298" r:id="rId32"/>
    <p:sldId id="310" r:id="rId33"/>
    <p:sldId id="308" r:id="rId34"/>
    <p:sldId id="302" r:id="rId35"/>
    <p:sldId id="303" r:id="rId36"/>
    <p:sldId id="312" r:id="rId37"/>
    <p:sldId id="306" r:id="rId38"/>
    <p:sldId id="313" r:id="rId39"/>
    <p:sldId id="324" r:id="rId40"/>
    <p:sldId id="291" r:id="rId41"/>
    <p:sldId id="325" r:id="rId42"/>
    <p:sldId id="326" r:id="rId43"/>
    <p:sldId id="331" r:id="rId44"/>
    <p:sldId id="329" r:id="rId45"/>
    <p:sldId id="330" r:id="rId46"/>
    <p:sldId id="332" r:id="rId47"/>
    <p:sldId id="278" r:id="rId48"/>
    <p:sldId id="327" r:id="rId49"/>
    <p:sldId id="328" r:id="rId50"/>
    <p:sldId id="285" r:id="rId51"/>
    <p:sldId id="345" r:id="rId52"/>
    <p:sldId id="333" r:id="rId53"/>
    <p:sldId id="282" r:id="rId54"/>
    <p:sldId id="334" r:id="rId55"/>
    <p:sldId id="283" r:id="rId56"/>
    <p:sldId id="284" r:id="rId57"/>
    <p:sldId id="346" r:id="rId58"/>
    <p:sldId id="347" r:id="rId59"/>
    <p:sldId id="348" r:id="rId60"/>
    <p:sldId id="319" r:id="rId61"/>
    <p:sldId id="344" r:id="rId62"/>
    <p:sldId id="336" r:id="rId63"/>
    <p:sldId id="337" r:id="rId64"/>
    <p:sldId id="338" r:id="rId65"/>
    <p:sldId id="339" r:id="rId66"/>
    <p:sldId id="340" r:id="rId67"/>
    <p:sldId id="349" r:id="rId68"/>
    <p:sldId id="350" r:id="rId69"/>
    <p:sldId id="351" r:id="rId70"/>
    <p:sldId id="352" r:id="rId71"/>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1-31T18:55:17.688"/>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94,'50'0,"-26"23,27-23,-1 0,-1-23,2 23,23 0,2 0,-2 0,1-24,-25 24,0 0,-75-24,0 1,-25 0,25 23</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41:00.58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74 2656,'-24'25,"-1"25,50-25,24-25,-24-25,-25-25,0 1,-25 24,0 50,-24-25,24 24,25 26,25-25,24-25,1 0,-25-25,-25-25,0 1,-50 49,1 25,24-1,0 26,50-25,0 0,24-25,-24-25,25 0,-50-25,0 26</inkml:trace>
  <inkml:trace contextRef="#ctx0" brushRef="#br0" timeOffset="750">74 2656,'0'50,"-24"-25,48-25</inkml:trace>
  <inkml:trace contextRef="#ctx0" brushRef="#br0" timeOffset="166203">99 2607,'-25'25,"50"-50,0 0,0 0,0 0,0 0,-1 1,1-1,0 0,0 0,0 0,0 1,-1-1,1 0,0 0,0 0,0 0,0 1,-1-1,1 0,0 0,25 0,-25 0,-1 1,1-1,0 0,0 0,0 0,0 1,-1-1,1 0,0 0,25 0,-25 0,-1 1,1-1,0 0,0 0,0 0,0 1,-1-1,1 0,0 0,0 0,0 0,0 1,24-1,-24 0,0 0,0 0,0 0,-1 1,1-1,0 0,0 0,0 0,0 1,-1-1,1 0,0 0,0 0,25 0,-26 1,1-1,0 0,0 0,0 0,0 0,-25 25</inkml:trace>
  <inkml:trace contextRef="#ctx0" brushRef="#br0" timeOffset="174859">1192 1515,'0'0</inkml:trace>
  <inkml:trace contextRef="#ctx0" brushRef="#br0" timeOffset="178250">1912 919,'-25'-25,"1"50,-1 0,0-1,0 1,0 0,0 25,0-25,1-1,-1 1,0 0,0 0,0 0,0 0,1-25,-1 24,0 1,0 0,0 0,0 0,1-1,-1 1,0 0,0 0,0 0,0 0,1-1,-1 1,0 0,0 0,0 0,0 0,1-1,-1 1,-25 0,25 0,0 0,1 24,-26-24,25 0,-25 0,26 0,-1-1,0 1,0 0,0 0,0 24,1-24,-1 0,0 0,-25 0,25 0,1-1,-1 1,0 0,0 0,0 0,0 0,-24-1,24 1,0 0,0 25,-24-26,24 1,0 0,0 0,0 0,0 0,1-1,24-48</inkml:trace>
  <inkml:trace contextRef="#ctx0" brushRef="#br0" timeOffset="184094">1838 919,'0'49,"0"1,-25-25,25 25,0-1,-25-24,25 25,0-1,-25 1,25 0,0-1,0-49</inkml:trace>
  <inkml:trace contextRef="#ctx0" brushRef="#br0" timeOffset="185109">1838 919,'-50'0,"25"-25,-25 25,1 0,-1 0,0 0,26 0,-26 0,0 0,1 0,-1 0,50 0</inkml:trace>
  <inkml:trace contextRef="#ctx0" brushRef="#br0" timeOffset="223969">1863 894,'-25'50,"25"-1,-25-24,25 25,-25-25,25 24,-25-24,50-50,-25-24,25 24,-25-25,25 25,-25-24,25 24,-50 50,25 24,-25-24,25 25,0-100,25 25,0-24,-50 73,25 26,-25-25,50-75,-50 75,25 0</inkml:trace>
  <inkml:trace contextRef="#ctx0" brushRef="#br0" timeOffset="246937">2012 100,'0'49,"0"1,24-25,-24 24,0 1,0 25,0-1,25-24,-25-50</inkml:trace>
  <inkml:trace contextRef="#ctx0" brushRef="#br0" timeOffset="247515">1639 249,'25'-25,"24"0,26 0,-25 0,-1 0,26 1,-25-1,24 0,-24 0,-1 25,1-25,0 25,-50 0</inkml:trace>
  <inkml:trace contextRef="#ctx0" brushRef="#br0" timeOffset="248265">2161 373,'24'-25,"26"25,-25 25,0 0,0-1,-1 1,1 25,-25-1,-25 1,1-25,-1 0,-25-25,25-25,25-25,50 50,0 0,-1 0,26 0,-26 0,-24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37:08.16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2085 2481,'-25'24,"50"1,0-50,0 1,-50-1,0 50,50-1,0-48,-25-26,-25 75,0 0,50-1,0-48,-25-26,-25 75,25 24</inkml:trace>
  <inkml:trace contextRef="#ctx0" brushRef="#br0" timeOffset="15672">2035 2530,'0'50,"0"0,0-1,0 1,0-1,0 1,0 0,0-1,0 1,0-1,0 1,0 0,0-1,0 1,0 0,0-1,0 1,0-1,0 1,0 0,0-1,0 1,0 0,0-1,0 1,0-1,0 1,0 0,0-1,0 1,0-1,0 1,0 0,0-1,0 1,0 0,0-1,0 1,0-1,0 1,0 0,0-1,0 1,0-1,0 1,0 0,0-1,0 1,0 0,0-1,0 1,0-1,0 1,0 0,0-1,0 1,0 0,0-1,0 1,0-1,0 1,0 0,0-1,0 1,0-1,0 1,0 0,0-1,0-49</inkml:trace>
  <inkml:trace contextRef="#ctx0" brushRef="#br0" timeOffset="22906">1986 5879,'-25'-49,"0"24,25-25,-25 50,25-49,-25 24,1 0,-1-24,0 24,25-25,-25 50</inkml:trace>
  <inkml:trace contextRef="#ctx0" brushRef="#br0" timeOffset="23906">2011 5879,'24'-24,"1"-26,0 0,0 26,0-1,-25-25,24 25,26-24,-25 24,0 0,0-24,-1 24,-24 25</inkml:trace>
  <inkml:trace contextRef="#ctx0" brushRef="#br0" timeOffset="24859">2358 5755,'0'50,"25"-25,-25 49,25-49,0 50,-1-26,-24 1,25-25,-25 24,25-74,0-24,-25-26,25 51,-25-51,24 50,-24-24,25 24,0 50,-25 24,25-24,0 25,-25-1,25-24,-1 0,1 0,-25-75,0 1,25-1,-25 0,25 1,-25-1,25 25,-25-24,0 24</inkml:trace>
  <inkml:trace contextRef="#ctx0" brushRef="#br0" timeOffset="159844">0 694,'0'50,"25"-25,-25 25,0-1,0 1,25-25,-25 24,0 1,0-1,24-24,-24 25,0-1,0 1,0-100</inkml:trace>
  <inkml:trace contextRef="#ctx0" brushRef="#br0" timeOffset="161219">25 719,'49'0,"1"0,0 0,-1 0,1 0,0 0,-1 0,26-25,-26 25,1 0,-50 0</inkml:trace>
  <inkml:trace contextRef="#ctx0" brushRef="#br0" timeOffset="215734">2035 2456,'-24'-25,"-1"0,0 0,0 1,0 24,0-25,1 0,-1 0,0 0,0 1,0-1,1 0,-1 0,0 0,0 1,0-1,0 0,1 0,-26 0,25 1,0-1,0 0,1 0,-1 0,-25 0,25 1,1-1,-1 0,0 0,-25 0,25 1,1-1,-1 0,0 0,0 0,0 1,0-1,1 0,-1 0,0 0,-25 1,26-1,-1 0,0 0,0 0,-25 0,26 1,-1-1,0 0,-25 0,26 0,-1 1,0-1,0 0,0 0,-24 0,24 1,0-1,0 0,0 25,0-25,1 0,-1 1,0-1,0 0,-24 0,24 0,0 1,0-1,0 0,0 0,1 0,-1 25</inkml:trace>
  <inkml:trace contextRef="#ctx0" brushRef="#br0" timeOffset="440391">769 99,'0'50,"0"-1,25-24,-25 25,0-1,0 26,0-26,25 26,-25-1,0-24,25-25,-25 24,0-24</inkml:trace>
  <inkml:trace contextRef="#ctx0" brushRef="#br0" timeOffset="441031">521 173,'50'-24,"24"-1,1 0,-1 0,1 0,-26 25,1-24,0 24,-1 0,1 0,-25-25,24 25,-49 0</inkml:trace>
  <inkml:trace contextRef="#ctx0" brushRef="#br0" timeOffset="441781">993 546,'0'49,"25"-24,-25 25,24-26,-24 26,0-25</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41:00.58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74 2656,'-24'25,"-1"25,50-25,24-25,-24-25,-25-25,0 1,-25 24,0 50,-24-25,24 24,25 26,25-25,24-25,1 0,-25-25,-25-25,0 1,-50 49,1 25,24-1,0 26,50-25,0 0,24-25,-24-25,25 0,-50-25,0 26</inkml:trace>
  <inkml:trace contextRef="#ctx0" brushRef="#br0" timeOffset="750">74 2656,'0'50,"-24"-25,48-25</inkml:trace>
  <inkml:trace contextRef="#ctx0" brushRef="#br0" timeOffset="166203">99 2607,'-25'25,"50"-50,0 0,0 0,0 0,0 0,-1 1,1-1,0 0,0 0,0 0,0 1,-1-1,1 0,0 0,0 0,0 0,0 1,-1-1,1 0,0 0,25 0,-25 0,-1 1,1-1,0 0,0 0,0 0,0 1,-1-1,1 0,0 0,25 0,-25 0,-1 1,1-1,0 0,0 0,0 0,0 1,-1-1,1 0,0 0,0 0,0 0,0 1,24-1,-24 0,0 0,0 0,0 0,-1 1,1-1,0 0,0 0,0 0,0 1,-1-1,1 0,0 0,0 0,25 0,-26 1,1-1,0 0,0 0,0 0,0 0,-25 25</inkml:trace>
  <inkml:trace contextRef="#ctx0" brushRef="#br0" timeOffset="174859">1192 1515,'0'0</inkml:trace>
  <inkml:trace contextRef="#ctx0" brushRef="#br0" timeOffset="178250">1912 919,'-25'-25,"1"50,-1 0,0-1,0 1,0 0,0 25,0-25,1-1,-1 1,0 0,0 0,0 0,0 0,1-25,-1 24,0 1,0 0,0 0,0 0,1-1,-1 1,0 0,0 0,0 0,0 0,1-1,-1 1,0 0,0 0,0 0,0 0,1-1,-1 1,-25 0,25 0,0 0,1 24,-26-24,25 0,-25 0,26 0,-1-1,0 1,0 0,0 0,0 24,1-24,-1 0,0 0,-25 0,25 0,1-1,-1 1,0 0,0 0,0 0,0 0,-24-1,24 1,0 0,0 25,-24-26,24 1,0 0,0 0,0 0,0 0,1-1,24-48</inkml:trace>
  <inkml:trace contextRef="#ctx0" brushRef="#br0" timeOffset="184094">1838 919,'0'49,"0"1,-25-25,25 25,0-1,-25-24,25 25,0-1,-25 1,25 0,0-1,0-49</inkml:trace>
  <inkml:trace contextRef="#ctx0" brushRef="#br0" timeOffset="185109">1838 919,'-50'0,"25"-25,-25 25,1 0,-1 0,0 0,26 0,-26 0,0 0,1 0,-1 0,50 0</inkml:trace>
  <inkml:trace contextRef="#ctx0" brushRef="#br0" timeOffset="223969">1863 894,'-25'50,"25"-1,-25-24,25 25,-25-25,25 24,-25-24,50-50,-25-24,25 24,-25-25,25 25,-25-24,25 24,-50 50,25 24,-25-24,25 25,0-100,25 25,0-24,-50 73,25 26,-25-25,50-75,-50 75,25 0</inkml:trace>
  <inkml:trace contextRef="#ctx0" brushRef="#br0" timeOffset="246937">2012 100,'0'49,"0"1,24-25,-24 24,0 1,0 25,0-1,25-24,-25-50</inkml:trace>
  <inkml:trace contextRef="#ctx0" brushRef="#br0" timeOffset="247515">1639 249,'25'-25,"24"0,26 0,-25 0,-1 0,26 1,-25-1,24 0,-24 0,-1 25,1-25,0 25,-50 0</inkml:trace>
  <inkml:trace contextRef="#ctx0" brushRef="#br0" timeOffset="248265">2161 373,'24'-25,"26"25,-25 25,0 0,0-1,-1 1,1 25,-25-1,-25 1,1-25,-1 0,-25-25,25-25,25-25,50 50,0 0,-1 0,26 0,-26 0,-24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47:43.573"/>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9 0,'0'17,"0"-1,0 1,0 0,0-1,0 1,0 0,0-2,8-6,-8 7,0 1,0 0,0-1,0 1,9-8,-9-18</inkml:trace>
  <inkml:trace contextRef="#ctx0" brushRef="#br0" timeOffset="985">0 0,'17'0,"-8"8,8-8,-8 9,8-1,0 0,0-8,-9 9,9-1,0-8,-9 8,10 1,-1-9,-9 8,9-8,-25 8</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46:11.073"/>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297 0,'0'25</inkml:trace>
  <inkml:trace contextRef="#ctx0" brushRef="#br0" timeOffset="94">297 0,'0'0,"0"75</inkml:trace>
  <inkml:trace contextRef="#ctx0" brushRef="#br0" timeOffset="172">297 75,'0'49,"0"1,0-1,0 1,0 0,0-1,0 1,0 0,0-1,0 1,-25-25,25 24,0 1,0 0,0-1,0 1,0-1,0 1,0 0,0-1,0 1,0 0,0-1,0 1,0 24,0-24,0 0,0-1,0 26,0-26,0 26,0-26,0 1,0 0,0-1,0 1,0 0,0-1,0 1,0-1,0 26,0-25,0 24,0-24,0-1,0 1,0-1,0 1,0 0,0-1,0 1,0 0,0-1,0 1,0 0,0-1,0 1,0-1,0 1,-24-25,24 25,0-1,0 1,0-1,0 1,0-50</inkml:trace>
  <inkml:trace contextRef="#ctx0" brushRef="#br0" timeOffset="4422">173 3375,'-25'-50,"1"1,-1 24,0 0,0-24,0 24,1 0,48 75,1-26,0 26,0 0,0-26,-1 1,-24-25</inkml:trace>
  <inkml:trace contextRef="#ctx0" brushRef="#br0" timeOffset="4906">173 3375,'0'0,"50"-25</inkml:trace>
  <inkml:trace contextRef="#ctx0" brushRef="#br0" timeOffset="5235">223 3350,'0'-49,"25"-1,-1 25,1-49,0 49,0-25,0 1,-1 24,-48 74,24 1,-25 0,0-25,0 24,0 1,1-25,24 24,-25-24,0 0,0 0</inkml:trace>
  <inkml:trace contextRef="#ctx0" brushRef="#br0" timeOffset="241422">471 3623,'25'25,"0"25,-25-1,24 1,-24 0,25-26,0 26,-25 0,25 24,0-24,-1-1,-24 1,25 0,0-1,0-24,0 0,-25-100,0 26,-25-1,50 1,-25-1,0-25,24 26,-24-1,25 1,0-26,0 50,0 50,-25 25,0-1,0 1,24 0,-24-1,25 26,-25-26,25 1,-25 0,25-26,-25 26,25-25,-1-50,-24-25,0 26,25-26,-25-24,25-1,-25 1,25-1,0 26,-1-26,1 1,0 24,0 25,0-24,-25 49</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46:32.886"/>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54 837,'-24'25,"-1"24,25 0,49-49,-24-25,-1 1,1-1,-25-24,-25 24,1 1,-1 48,-24 1,49 24,25-24,-1-1,25-24,-24-24,-25-25,0-1,0 1,-25 74,-24-25,25 49,24 0,24-24,1-1,-1-48,1-1,-1 1,-24-26,-24 26,-1-1,1 50,-1-1,1 26,48-1,25-49,-24-25,-1 1,-24-26,-24 26,-25 48,49 26,0-1,24-25,25-48,-24-1,-25-24,0 0,-25 49</inkml:trace>
  <inkml:trace contextRef="#ctx0" brushRef="#br0" timeOffset="1297">128 812,'-25'50,"25"-1,0-49</inkml:trace>
  <inkml:trace contextRef="#ctx0" brushRef="#br0" timeOffset="1437">177 812,'-49'-24,"24"48</inkml:trace>
  <inkml:trace contextRef="#ctx0" brushRef="#br0" timeOffset="42718">1306 123,'-24'25,"48"-50,-48 50,73-25,-74-25,1 50,48-50,-48 50,73-25,-74-25,1 50,48 0,1-50,-50 25</inkml:trace>
  <inkml:trace contextRef="#ctx0" brushRef="#br0" timeOffset="62359">103 837,'25'-25,"24"25,-24-24,-1-1,1 1,24 24,-25-25,1 0,24 1,-24-1,24 1,-25-1,25 25,-24-25,-1 1,1-1,24 1,-24-1,24 25,-25-25,1 1,-1-1,25 25,-24-24,-1-1,26 25,-26-25,1 1,24-1,-25 0,1 1,24 24,-24-25,-1 1,1-1,24 25,-49-25</inkml:trace>
  <inkml:trace contextRef="#ctx0" brushRef="#br0" timeOffset="68547">1208 148,'-49'0,"24"-25,-24 25,25-24,-1 24,-24 0,25-25,-26 25,26-24,-25 24,24-25,25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50:51.3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-2147483648-2147483648,'0'0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50:57.83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2681 2282,'0'50,"-25"-25,25 24,0 1,0 0,-25-26,25 26,0 0,0-1,-25 1,25-1,0 1,0-75</inkml:trace>
  <inkml:trace contextRef="#ctx0" brushRef="#br0" timeOffset="4906">0 695,'25'25,"0"-50,-50 50,75-25,-50 49,25-24,-1 0,1 0,-25 24,25-24,0 0,0 0,0 24,-1-24,-24 25,25-26,0 1,0 0,-25 25,25-25,0-1,-1 1,1 25,-25-1,25-24,0 0,-25 25,25-26,-1 1,-24 25,25-25,0-1,-25 26,25-25,0 0,0-1,-1 1,1 25,0-25,-25 24,25-24,0 0,-1 0,-24 24,25-24,0 0,0 0,0 24,0-24,-25 25,24-25,1-1,0 1,0 0,-25 25,25-26,-1 1,1 0,0 25,0-26,-25 26,25-25,0 0,-1-1,1 26,0-25,0 0,0 24,-1-24,1 0,0 0,-25 24,25-24,0 0,-25 0</inkml:trace>
  <inkml:trace contextRef="#ctx0" brushRef="#br0" timeOffset="13781">422 100,'25'24,"-25"26,0 0,0-1,0 1,25-1,-25 26,0-26,0 1,0 0,25-1,-25 1,25-1,-25-24</inkml:trace>
  <inkml:trace contextRef="#ctx0" brushRef="#br0" timeOffset="14375">124 224,'25'-25,"25"0,-25 0,24 25,1-25,0 1,24-1,1 0,-1 25,-24-25,24 25,-49-25,-25 25</inkml:trace>
  <inkml:trace contextRef="#ctx0" brushRef="#br0" timeOffset="14875">695 521,'-24'25,"48"0,-24 24,0 26,0-26,25-24,-25 0</inkml:trace>
  <inkml:trace contextRef="#ctx0" brushRef="#br0" timeOffset="16203">2755 1464,'0'49,"25"-24,-25 25,0-1,0 1,0 24,0 1,0-26,0-24</inkml:trace>
  <inkml:trace contextRef="#ctx0" brushRef="#br0" timeOffset="16703">2482 1613,'25'-50,"25"25,-1 0,-24 1,25-1,24 0,-24-25,25 26,-26-1,1 25,-1-25,1 0,-25 25</inkml:trace>
  <inkml:trace contextRef="#ctx0" brushRef="#br0" timeOffset="17265">2880 1737,'49'0,"1"0,-25 24,-1 1,1 0,0 25,-25 24,-25-49,25 24,-25-24,1 0,-1 0,0 0,0-50,0 0,25-25,25 26,25 24,-25-25,-1 50,26-25,0 0,-25 24,24-24,-24 25,-25-50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4T15:05:37.883"/>
    </inkml:context>
    <inkml:brush xml:id="br0">
      <inkml:brushProperty name="width" value="0.05292" units="cm"/>
      <inkml:brushProperty name="height" value="0.05292" units="cm"/>
      <inkml:brushProperty name="fitToCurve" value="1"/>
    </inkml:brush>
  </inkml:definitions>
  <inkml:trace contextRef="#ctx0" brushRef="#br0">0 143,'24'27,"26"-54,0 27,-1 0,1 0,-25-27,24 27,1 0,-1 0,1 0,0-26,-1 26,1 0,-25-27,24 27,1 0,-1 0,1 0,0 0,-1 0,1 0,0 0,-1 0,1 0,-1 0,1 0,-25-27,24 27,1 0,0 0,-1 0,1 0,-1 0,1 0,0 0,-1 0,0 0,0 0,1 0,0 0,-1 0,1 0,-25-27,24 27,1 0,0 0,-1 0,1 0,-1 0,1 0,0 0,24 0,-24 0,-1 0,1 0,-1 0,1 0,0 0,-1 0,1 0,0 0,-1 0,1 0,-1 0,26 0,-26 0,1 0,0 0,-1 27,-24-54,-25 27</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4T15:05:44.836"/>
    </inkml:context>
    <inkml:brush xml:id="br0">
      <inkml:brushProperty name="width" value="0.05292" units="cm"/>
      <inkml:brushProperty name="height" value="0.05292" units="cm"/>
      <inkml:brushProperty name="fitToCurve" value="1"/>
    </inkml:brush>
  </inkml:definitions>
  <inkml:trace contextRef="#ctx0" brushRef="#br0">40 50,'-19'25,"-2"0,21 23,40-73,-19 2,-21-27,-21 1,2 74,-2-1,21 26,40-75,-40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4T15:05:45.508"/>
    </inkml:context>
    <inkml:brush xml:id="br0">
      <inkml:brushProperty name="width" value="0.05292" units="cm"/>
      <inkml:brushProperty name="height" value="0.05292" units="cm"/>
      <inkml:brushProperty name="fitToCurve" value="1"/>
    </inkml:brush>
  </inkml:definitions>
  <inkml:trace contextRef="#ctx0" brushRef="#br0">26 0,'0'50,"0"24,0-24,0-1,0 26,0-26,0 26,-25-26,25 1,25 0,-25-26</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4T15:05:46.086"/>
    </inkml:context>
    <inkml:brush xml:id="br0">
      <inkml:brushProperty name="width" value="0.05292" units="cm"/>
      <inkml:brushProperty name="height" value="0.05292" units="cm"/>
      <inkml:brushProperty name="fitToCurve" value="1"/>
    </inkml:brush>
  </inkml:definitions>
  <inkml:trace contextRef="#ctx0" brushRef="#br0">0 546,'0'-50,"0"1,21-1,-21-49,0 49,0 1,-21-1,21-24,0 24,0 25</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4T15:09:02.880"/>
    </inkml:context>
    <inkml:brush xml:id="br0">
      <inkml:brushProperty name="width" value="0.05292" units="cm"/>
      <inkml:brushProperty name="height" value="0.05292" units="cm"/>
      <inkml:brushProperty name="fitToCurve" value="1"/>
    </inkml:brush>
  </inkml:definitions>
  <inkml:trace contextRef="#ctx0" brushRef="#br0">943 206,'-24'-25,"-1"25,0-24,-25 24,1 0,24-25,-25 25,1 0,-1 0,0 25,0-25,0 0,26 24,-26-24,25 25,-24-25,24 23,-25 2,25 0,1-1,-1 1,0 48,0-24,25-1,-25 1,25 0,0 0,25-25,-25 25,25-25,0 1,0-1,24 1,-24 0,25-25,-26 23,26-23,-25 25,24-25,1 0,-25 24,25-24,0 0,-25-24,24 24,-24-25,25 2,-25-2,24 0,-24 1,0-1,-25-23,25 23,-25-24,0 1,24 23,-24-24,-24 24,24-23,0-26,0 26,0-1,-25 24,25-23,-25 24,0-1,0 0,-24 25,-1 0,1 0,-1 0,0 0,25 25,-50-25,50 25,-24-1,24 1,0-2,-24-23,24 25,0 0,0-1,0 1,1 72,-1-72,25 23,-25-23,25 24,0-1,0 26,25-50,-25 25,25-25,-1 1,26 0,-25-2,0 2,24-1,26 1,-26-25,26 25,0-25,-25 0,24 0,-49-25,24 0,-24 1,0-24,0 23,0-24,-1 24,1-23,-25-1,0 0,0-24,-25 0,1-26,-1 76,0-26,0 24,0 0,1 2,-26-2,0 1,1-1,-1 25,-25 25,25-25,1 0,24 24,-25-24,25 25,1-2,-1 2,-25 0,25-1,1 24,-1 51,25-51,-25-23,25 24,0-1,25 1,-25 0,25-25,-1 25,1-24,0 23,0-23,0-1,-1 1,26 0,-25-2,24 2,26 0,-25-25,0 0,0 0,-26-25,26 0,0 2,-1-27,-24 26,0-24,0-2,-1 1,1 25,0-25,-25 0,0 1,0-26,-25 26,0 23,25-49,-24 51,-26-26,25 24,0 0,-24 2,-26-2,51 1,-26 24,-25 0,0 0,26 24,-1 1,25-2,-24 2,-1 0,25-1,-24 1,24-2,0 51,25-26,-25-23,25 49,0-26,25 1,-25 0,25 24,0-23,-1-27,26 26,0-24,-26 23,26-23,0-25,-26 25,26-25,0 24,0-24,0 0,-1 0,1-24,0 24,-1 0,-24-25,25 0,-26-23,1-1,0 24,0-48,-25 24,25 1,-25-1,0 0,-25 0,0 0,0 24,25-23,-25-26,1 26,-26 24,25-26,0 27,1-2,-26 1,-24-1,-1 25,25 25,0-1,0-24,-24 25,49-2,-24 2,-1 0,0-1,26 1,-1 48,0-24,0-1,0 1,25 0,-24 0,24 0,0-1,24 26,-24-26,25-23,0 24,0-24,24 23,1-23,24-1,1-24,-26 0,1 0,0 0,25-24,-25 24,-1-25,1 0,-25-23,24-1,1 1,-25-2,-1 1,1-24,0 24,-25 1,0-1,0-1,0 2,-25 24,25-49,-25 24,1 24,-1 0,-25-23,25 24,1-1,-1 0,-25 25,25-23,-24 23,-1 0,0 0,0 23,0-23,1 25,-1 0,25-1,-24 1,-1-2,25 27,-24-26,24 24,0 26,0-26,25 2,0 23,0-24,0 0,25-1,0 26,0-26,0 1,24 1,-24-27,25 2,-1 0,1-25,24 0,-24 24,25-24,-25-24,-1 24,26 0,-26-25,1 0,0 2,-26-2,26-24,-25 1,0-2,0 1,-1 1,-24-26,0 26,0-1,0-1,-24 2,-1-26,0 26,0-1,-25 1,26-1,-1 24,0 0,-25 2,26-2,-51 0,26 25,-51 25,25-25,25 25,1-2,-1-23,25 25,-24 0,24-1,-25 1,26-2,-1 2,-25 24,25-24,1 48,-1-24,0-1,25 1,0 0,0 0,0 0,25-1,-25 1,49 1,-24-2,25 1,-1-24,1-2,0 2,-1 0,1-25,24 0,-24 0,0 0,25 0,-26-25,1 0,24 2,-49-2,25-24,-25 1,24-2,-24 1,0 1,-25-1,25 0,-25 0,0 0,-25-24,25-1,-25 26,0-1,0 24,1-23,-1 24,-25-26,25 27,-24-2,24 0,0 1,-24 24,-1 0,-25 0,25 0,0 24,1 1,24 0,-25-2,1 2,24 0,-25 24,26-26,-1 27,0-1,25 24,-25-1,25-22,0 23,0-24,25 24,-25-24,25 0,0-1,24 1,-24-24,25 0,-1-2,1 2,-1-25,1 0,0 0,25 0,-25-25,-1 25,1-23,24-2,-49-24</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4T15:09:08.271"/>
    </inkml:context>
    <inkml:brush xml:id="br0">
      <inkml:brushProperty name="width" value="0.05292" units="cm"/>
      <inkml:brushProperty name="height" value="0.05292" units="cm"/>
      <inkml:brushProperty name="fitToCurve" value="1"/>
    </inkml:brush>
  </inkml:definitions>
  <inkml:trace contextRef="#ctx0" brushRef="#br0">1067 594,'0'-49,"-25"0,25-49,-24 48,-26 1,25 0,2 24,-27-24,25 25,-23-1,-2 0,25 0,-23 25,-2-24,1 24,0 0,0 24,0-24,0 25,-1 0,1 0,0 23,0-23,0 49,-1-25,26 1,0 48,-1-49,25 25,0-25,25 25,-1-25,0 0,26 1,-25-1,23 0,2-24,-1 0,0 23,0-23,0-25,0 25,1-25,-1 0,0 0,0-25,0 0,1 1,-2-25,2 24,-25 0,23-23,-23-2,0 1,-1 0,1-1,-25 1,24-25,-24 25,-24-25,24-24,-25 48,1 2,-1-27,0 51,0-25,2-1,-27 26,0 0,-23-1,24 25,0 0,0 0,0 25,-1-25,-23 24,24 0,-1 26,1-25,0-1,0 25,0-24,24 24,0 25,-23 24,23-24,25 25,0-1,0-24,49 25,0-51</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01-12T13:44:49.186"/>
    </inkml:context>
    <inkml:brush xml:id="br0">
      <inkml:brushProperty name="width" value="0.05292" units="cm"/>
      <inkml:brushProperty name="height" value="0.05292" units="cm"/>
    </inkml:brush>
  </inkml:definitions>
  <inkml:trace contextRef="#ctx0" brushRef="#br0">18405 719,'-25'0,"25"-24,-25 24,1-25,-1 0,0 25,0 0,50 0,-25 25,25-25,0 25,-1-1,1 1,-25 0,25 0,-25 0,25-25,-25 24,0-48,-25-1,25 0,-25 0,25 0,-25 25,25-24,-24 24,24-25,-25 25,0 0,50 0,-25 25,25-25,-25 24,24 1,1 0,0-25,-25 25,25 0,0-25,-50-25,25 0,-25 25,25-25,-25 0,0 25,25-24,-24 24,24-25,-25 25,0 0,25-25,-25 25,0 0,1 0,-1 0,0 25,0-25,0 25,1-25</inkml:trace>
  <inkml:trace contextRef="#ctx0" brushRef="#br0" timeOffset="110557.0546">18579 422,'25'0,"-25"24,0 1,0 0,-25-25,25 25,0 0,0 0,0-1,0 1,0 0,0 0,0 0,0-1,0-24</inkml:trace>
  <inkml:trace contextRef="#ctx0" brushRef="#br0" timeOffset="112774.2763">18579 397,'0'25,"0"-1,25-24,-25 25,0 0,24 0,-24 0,25-25,-25 25,0-1,0 1,25-25,-25 25,0 0,0 0,0-25</inkml:trace>
  <inkml:trace contextRef="#ctx0" brushRef="#br0" timeOffset="114941.4924">18678 670,'25'0,"-50"0,50 0,-50 0,25-25,0 0,0 0,25 25,-25-24,0-1,-25 25,25-25,25 25,-25-25,0 0,-25 25,50 0,-50 0,25-25,0 1,0-1,0 0,0 0,0 0,25 25,-25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2-02T19:37:08.16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2085 2481,'-25'24,"50"1,0-50,0 1,-50-1,0 50,50-1,0-48,-25-26,-25 75,0 0,50-1,0-48,-25-26,-25 75,25 24</inkml:trace>
  <inkml:trace contextRef="#ctx0" brushRef="#br0" timeOffset="15672">2035 2530,'0'50,"0"0,0-1,0 1,0-1,0 1,0 0,0-1,0 1,0-1,0 1,0 0,0-1,0 1,0 0,0-1,0 1,0-1,0 1,0 0,0-1,0 1,0 0,0-1,0 1,0-1,0 1,0 0,0-1,0 1,0-1,0 1,0 0,0-1,0 1,0 0,0-1,0 1,0-1,0 1,0 0,0-1,0 1,0-1,0 1,0 0,0-1,0 1,0 0,0-1,0 1,0-1,0 1,0 0,0-1,0 1,0 0,0-1,0 1,0-1,0 1,0 0,0-1,0 1,0-1,0 1,0 0,0-1,0-49</inkml:trace>
  <inkml:trace contextRef="#ctx0" brushRef="#br0" timeOffset="22906">1986 5879,'-25'-49,"0"24,25-25,-25 50,25-49,-25 24,1 0,-1-24,0 24,25-25,-25 50</inkml:trace>
  <inkml:trace contextRef="#ctx0" brushRef="#br0" timeOffset="23906">2011 5879,'24'-24,"1"-26,0 0,0 26,0-1,-25-25,24 25,26-24,-25 24,0 0,0-24,-1 24,-24 25</inkml:trace>
  <inkml:trace contextRef="#ctx0" brushRef="#br0" timeOffset="24859">2358 5755,'0'50,"25"-25,-25 49,25-49,0 50,-1-26,-24 1,25-25,-25 24,25-74,0-24,-25-26,25 51,-25-51,24 50,-24-24,25 24,0 50,-25 24,25-24,0 25,-25-1,25-24,-1 0,1 0,-25-75,0 1,25-1,-25 0,25 1,-25-1,25 25,-25-24,0 24</inkml:trace>
  <inkml:trace contextRef="#ctx0" brushRef="#br0" timeOffset="159844">0 694,'0'50,"25"-25,-25 25,0-1,0 1,25-25,-25 24,0 1,0-1,24-24,-24 25,0-1,0 1,0-100</inkml:trace>
  <inkml:trace contextRef="#ctx0" brushRef="#br0" timeOffset="161219">25 719,'49'0,"1"0,0 0,-1 0,1 0,0 0,-1 0,26-25,-26 25,1 0,-50 0</inkml:trace>
  <inkml:trace contextRef="#ctx0" brushRef="#br0" timeOffset="215734">2035 2456,'-24'-25,"-1"0,0 0,0 1,0 24,0-25,1 0,-1 0,0 0,0 1,0-1,1 0,-1 0,0 0,0 1,0-1,0 0,1 0,-26 0,25 1,0-1,0 0,1 0,-1 0,-25 0,25 1,1-1,-1 0,0 0,-25 0,25 1,1-1,-1 0,0 0,0 0,0 1,0-1,1 0,-1 0,0 0,-25 1,26-1,-1 0,0 0,0 0,-25 0,26 1,-1-1,0 0,-25 0,26 0,-1 1,0-1,0 0,0 0,-24 0,24 1,0-1,0 0,0 25,0-25,1 0,-1 1,0-1,0 0,-24 0,24 0,0 1,0-1,0 0,0 0,1 0,-1 25</inkml:trace>
  <inkml:trace contextRef="#ctx0" brushRef="#br0" timeOffset="440391">769 99,'0'50,"0"-1,25-24,-25 25,0-1,0 26,0-26,25 26,-25-1,0-24,25-25,-25 24,0-24</inkml:trace>
  <inkml:trace contextRef="#ctx0" brushRef="#br0" timeOffset="441031">521 173,'50'-24,"24"-1,1 0,-1 0,1 0,-26 25,1-24,0 24,-1 0,1 0,-25-25,24 25,-49 0</inkml:trace>
  <inkml:trace contextRef="#ctx0" brushRef="#br0" timeOffset="441781">993 546,'0'49,"25"-24,-25 25,24-26,-24 26,0-25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atin typeface="Tahoma" charset="0"/>
              </a:defRPr>
            </a:lvl1pPr>
          </a:lstStyle>
          <a:p>
            <a:pPr>
              <a:defRPr/>
            </a:pPr>
            <a:fld id="{0F16E89E-3ABF-45B1-8885-CA2B6624BB35}" type="datetimeFigureOut">
              <a:rPr lang="en-US"/>
              <a:pPr>
                <a:defRPr/>
              </a:pPr>
              <a:t>3/17/2017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80C9B76-7F4D-4126-92A5-5EA512E219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39E8495-931D-4039-AC72-90B8B7CB53CD}" type="slidenum">
              <a:rPr lang="en-US" altLang="en-US" smtClean="0"/>
              <a:pPr/>
              <a:t>24</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55775E8-0593-4F3E-A371-960F655DE047}" type="slidenum">
              <a:rPr lang="en-US" altLang="en-US" smtClean="0"/>
              <a:pPr/>
              <a:t>46</a:t>
            </a:fld>
            <a:endParaRPr lang="en-US" alt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 4-21. A skier descending a slope; </a:t>
            </a:r>
            <a:r>
              <a:rPr lang="en-US" altLang="en-US" b="1" smtClean="0"/>
              <a:t>F</a:t>
            </a:r>
            <a:r>
              <a:rPr lang="en-US" altLang="en-US" baseline="-25000" smtClean="0"/>
              <a:t>G</a:t>
            </a:r>
            <a:r>
              <a:rPr lang="en-US" altLang="en-US" smtClean="0"/>
              <a:t> = </a:t>
            </a:r>
            <a:r>
              <a:rPr lang="en-US" altLang="en-US" i="1" smtClean="0"/>
              <a:t>m</a:t>
            </a:r>
            <a:r>
              <a:rPr lang="en-US" altLang="en-US" b="1" smtClean="0"/>
              <a:t>g</a:t>
            </a:r>
            <a:r>
              <a:rPr lang="en-US" altLang="en-US" smtClean="0"/>
              <a:t> is the force of gravity (weight) on the skier.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F641FB2-26E5-4D16-88F6-05B205559ED3}" type="slidenum">
              <a:rPr lang="en-US" altLang="en-US" smtClean="0"/>
              <a:pPr/>
              <a:t>48</a:t>
            </a:fld>
            <a:endParaRPr lang="en-US" alt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your hand pushes against the edge of a desk (the force vector is shown in red), the desk pushes back against your hand (this force vector is shown in a different color, violet, to remind us that this force acts on a different object).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82C5EC-596F-4CA8-952A-8878C7D9D1C9}" type="slidenum">
              <a:rPr lang="en-US" altLang="en-US" smtClean="0"/>
              <a:pPr/>
              <a:t>49</a:t>
            </a:fld>
            <a:endParaRPr lang="en-US" alt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874C386-DFCE-4BC9-B245-CA0D0EBE8E93}" type="slidenum">
              <a:rPr lang="en-US" altLang="en-US" smtClean="0"/>
              <a:pPr/>
              <a:t>52</a:t>
            </a:fld>
            <a:endParaRPr lang="en-US" alt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your hand pushes against the edge of a desk (the force vector is shown in red), the desk pushes back against your hand (this force vector is shown in a different color, violet, to remind us that this force acts on a different object).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588C97-E4F4-455E-BA84-3E8BD9FF2B24}" type="slidenum">
              <a:rPr lang="en-US" altLang="en-US" smtClean="0"/>
              <a:pPr/>
              <a:t>68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15146C9-C58C-4CE2-8FB2-1BD94E970BE6}" type="slidenum">
              <a:rPr lang="en-US" altLang="en-US" smtClean="0"/>
              <a:pPr/>
              <a:t>69</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F8BC91E-D2BB-4B7F-BFB9-91AA41F83306}" type="slidenum">
              <a:rPr lang="en-US" altLang="en-US" smtClean="0"/>
              <a:pPr/>
              <a:t>70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A3C187C-8013-4F88-BCD4-9EC1D2D22864}" type="slidenum">
              <a:rPr lang="en-US" altLang="en-US" smtClean="0"/>
              <a:pPr/>
              <a:t>27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EC14D80-D80D-4F48-867A-A1D23FF2E921}" type="slidenum">
              <a:rPr lang="en-US" altLang="en-US" smtClean="0"/>
              <a:pPr/>
              <a:t>28</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F1F03D9-57AC-421B-BBE3-8288A78F7E15}" type="slidenum">
              <a:rPr lang="en-US" altLang="en-US" smtClean="0"/>
              <a:pPr/>
              <a:t>31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26D7D8-6A07-431A-825E-326B97DC9323}" type="slidenum">
              <a:rPr lang="en-US" altLang="en-US" smtClean="0"/>
              <a:pPr/>
              <a:t>40</a:t>
            </a:fld>
            <a:endParaRPr lang="en-US" alt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Pulling the box, Example 4-11; (b) is the free-body diagram for the box, and (c) is the free-body diagram considering all the forces to act at a point (translational motion only, which is what we have here).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586487B-E761-437A-841E-593F79BDF402}" type="slidenum">
              <a:rPr lang="en-US" altLang="en-US" smtClean="0"/>
              <a:pPr/>
              <a:t>42</a:t>
            </a:fld>
            <a:endParaRPr lang="en-US" alt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 4-21. A skier descending a slope; </a:t>
            </a:r>
            <a:r>
              <a:rPr lang="en-US" altLang="en-US" b="1" smtClean="0"/>
              <a:t>F</a:t>
            </a:r>
            <a:r>
              <a:rPr lang="en-US" altLang="en-US" baseline="-25000" smtClean="0"/>
              <a:t>G</a:t>
            </a:r>
            <a:r>
              <a:rPr lang="en-US" altLang="en-US" smtClean="0"/>
              <a:t> = </a:t>
            </a:r>
            <a:r>
              <a:rPr lang="en-US" altLang="en-US" i="1" smtClean="0"/>
              <a:t>m</a:t>
            </a:r>
            <a:r>
              <a:rPr lang="en-US" altLang="en-US" b="1" smtClean="0"/>
              <a:t>g</a:t>
            </a:r>
            <a:r>
              <a:rPr lang="en-US" altLang="en-US" smtClean="0"/>
              <a:t> is the force of gravity (weight) on the skier.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78A0D36-DCC5-47C3-BE19-97DF5E192BDD}" type="slidenum">
              <a:rPr lang="en-US" altLang="en-US" smtClean="0"/>
              <a:pPr/>
              <a:t>43</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 4-21. A skier descending a slope; </a:t>
            </a:r>
            <a:r>
              <a:rPr lang="en-US" altLang="en-US" b="1" smtClean="0"/>
              <a:t>F</a:t>
            </a:r>
            <a:r>
              <a:rPr lang="en-US" altLang="en-US" baseline="-25000" smtClean="0"/>
              <a:t>G</a:t>
            </a:r>
            <a:r>
              <a:rPr lang="en-US" altLang="en-US" smtClean="0"/>
              <a:t> = </a:t>
            </a:r>
            <a:r>
              <a:rPr lang="en-US" altLang="en-US" i="1" smtClean="0"/>
              <a:t>m</a:t>
            </a:r>
            <a:r>
              <a:rPr lang="en-US" altLang="en-US" b="1" smtClean="0"/>
              <a:t>g</a:t>
            </a:r>
            <a:r>
              <a:rPr lang="en-US" altLang="en-US" smtClean="0"/>
              <a:t> is the force of gravity (weight) on the skier.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549DFBF-937B-4D87-B374-F56C3AA10619}" type="slidenum">
              <a:rPr lang="en-US" altLang="en-US" smtClean="0"/>
              <a:pPr/>
              <a:t>44</a:t>
            </a:fld>
            <a:endParaRPr lang="en-US" alt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 4-21. A skier descending a slope; </a:t>
            </a:r>
            <a:r>
              <a:rPr lang="en-US" altLang="en-US" b="1" smtClean="0"/>
              <a:t>F</a:t>
            </a:r>
            <a:r>
              <a:rPr lang="en-US" altLang="en-US" baseline="-25000" smtClean="0"/>
              <a:t>G</a:t>
            </a:r>
            <a:r>
              <a:rPr lang="en-US" altLang="en-US" smtClean="0"/>
              <a:t> = </a:t>
            </a:r>
            <a:r>
              <a:rPr lang="en-US" altLang="en-US" i="1" smtClean="0"/>
              <a:t>m</a:t>
            </a:r>
            <a:r>
              <a:rPr lang="en-US" altLang="en-US" b="1" smtClean="0"/>
              <a:t>g</a:t>
            </a:r>
            <a:r>
              <a:rPr lang="en-US" altLang="en-US" smtClean="0"/>
              <a:t> is the force of gravity (weight) on the skier.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ED78E47-C03D-4C04-9408-4BA36F209845}" type="slidenum">
              <a:rPr lang="en-US" altLang="en-US" smtClean="0"/>
              <a:pPr/>
              <a:t>45</a:t>
            </a:fld>
            <a:endParaRPr lang="en-US" alt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 4-21. A skier descending a slope; </a:t>
            </a:r>
            <a:r>
              <a:rPr lang="en-US" altLang="en-US" b="1" smtClean="0"/>
              <a:t>F</a:t>
            </a:r>
            <a:r>
              <a:rPr lang="en-US" altLang="en-US" baseline="-25000" smtClean="0"/>
              <a:t>G</a:t>
            </a:r>
            <a:r>
              <a:rPr lang="en-US" altLang="en-US" smtClean="0"/>
              <a:t> = </a:t>
            </a:r>
            <a:r>
              <a:rPr lang="en-US" altLang="en-US" i="1" smtClean="0"/>
              <a:t>m</a:t>
            </a:r>
            <a:r>
              <a:rPr lang="en-US" altLang="en-US" b="1" smtClean="0"/>
              <a:t>g</a:t>
            </a:r>
            <a:r>
              <a:rPr lang="en-US" altLang="en-US" smtClean="0"/>
              <a:t> is the force of gravity (weight) on the skier.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B9A6B8-A63B-45A0-8012-11DA9E6F3A16}" type="slidenum">
              <a:rPr lang="en-US" altLang="en-US"/>
              <a:pPr>
                <a:defRPr/>
              </a:pPr>
              <a:t>‹#›</a:t>
            </a:fld>
            <a:endParaRPr lang="en-US" altLang="en-US"/>
          </a:p>
        </p:txBody>
      </p:sp>
    </p:spTree>
    <p:extLst>
      <p:ext uri="{BB962C8B-B14F-4D97-AF65-F5344CB8AC3E}">
        <p14:creationId xmlns:p14="http://schemas.microsoft.com/office/powerpoint/2010/main" val="187030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DBE0D7-292A-4D62-90CF-B44A8A6475C1}" type="slidenum">
              <a:rPr lang="en-US" altLang="en-US"/>
              <a:pPr>
                <a:defRPr/>
              </a:pPr>
              <a:t>‹#›</a:t>
            </a:fld>
            <a:endParaRPr lang="en-US" altLang="en-US"/>
          </a:p>
        </p:txBody>
      </p:sp>
    </p:spTree>
    <p:extLst>
      <p:ext uri="{BB962C8B-B14F-4D97-AF65-F5344CB8AC3E}">
        <p14:creationId xmlns:p14="http://schemas.microsoft.com/office/powerpoint/2010/main" val="228615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A1839D-1C39-40C2-B310-51AAE72BDE16}" type="slidenum">
              <a:rPr lang="en-US" altLang="en-US"/>
              <a:pPr>
                <a:defRPr/>
              </a:pPr>
              <a:t>‹#›</a:t>
            </a:fld>
            <a:endParaRPr lang="en-US" altLang="en-US"/>
          </a:p>
        </p:txBody>
      </p:sp>
    </p:spTree>
    <p:extLst>
      <p:ext uri="{BB962C8B-B14F-4D97-AF65-F5344CB8AC3E}">
        <p14:creationId xmlns:p14="http://schemas.microsoft.com/office/powerpoint/2010/main" val="351260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4A06D-D292-426A-B5FE-F2260F653ACE}" type="slidenum">
              <a:rPr lang="en-US" altLang="en-US"/>
              <a:pPr>
                <a:defRPr/>
              </a:pPr>
              <a:t>‹#›</a:t>
            </a:fld>
            <a:endParaRPr lang="en-US" altLang="en-US"/>
          </a:p>
        </p:txBody>
      </p:sp>
    </p:spTree>
    <p:extLst>
      <p:ext uri="{BB962C8B-B14F-4D97-AF65-F5344CB8AC3E}">
        <p14:creationId xmlns:p14="http://schemas.microsoft.com/office/powerpoint/2010/main" val="109582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AE4CC-BA2C-4DEF-8BA8-945C4AFA6780}" type="slidenum">
              <a:rPr lang="en-US" altLang="en-US"/>
              <a:pPr>
                <a:defRPr/>
              </a:pPr>
              <a:t>‹#›</a:t>
            </a:fld>
            <a:endParaRPr lang="en-US" altLang="en-US"/>
          </a:p>
        </p:txBody>
      </p:sp>
    </p:spTree>
    <p:extLst>
      <p:ext uri="{BB962C8B-B14F-4D97-AF65-F5344CB8AC3E}">
        <p14:creationId xmlns:p14="http://schemas.microsoft.com/office/powerpoint/2010/main" val="6640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EE5E7-D3BD-480B-A01B-32F04AB09BBA}" type="slidenum">
              <a:rPr lang="en-US" altLang="en-US"/>
              <a:pPr>
                <a:defRPr/>
              </a:pPr>
              <a:t>‹#›</a:t>
            </a:fld>
            <a:endParaRPr lang="en-US" altLang="en-US"/>
          </a:p>
        </p:txBody>
      </p:sp>
    </p:spTree>
    <p:extLst>
      <p:ext uri="{BB962C8B-B14F-4D97-AF65-F5344CB8AC3E}">
        <p14:creationId xmlns:p14="http://schemas.microsoft.com/office/powerpoint/2010/main" val="186469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DB94D1-F268-414B-9103-5E9C3A1C5CF2}" type="slidenum">
              <a:rPr lang="en-US" altLang="en-US"/>
              <a:pPr>
                <a:defRPr/>
              </a:pPr>
              <a:t>‹#›</a:t>
            </a:fld>
            <a:endParaRPr lang="en-US" altLang="en-US"/>
          </a:p>
        </p:txBody>
      </p:sp>
    </p:spTree>
    <p:extLst>
      <p:ext uri="{BB962C8B-B14F-4D97-AF65-F5344CB8AC3E}">
        <p14:creationId xmlns:p14="http://schemas.microsoft.com/office/powerpoint/2010/main" val="165554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60C57B-2719-41BC-A5E8-392EF27AEFC7}" type="slidenum">
              <a:rPr lang="en-US" altLang="en-US"/>
              <a:pPr>
                <a:defRPr/>
              </a:pPr>
              <a:t>‹#›</a:t>
            </a:fld>
            <a:endParaRPr lang="en-US" altLang="en-US"/>
          </a:p>
        </p:txBody>
      </p:sp>
    </p:spTree>
    <p:extLst>
      <p:ext uri="{BB962C8B-B14F-4D97-AF65-F5344CB8AC3E}">
        <p14:creationId xmlns:p14="http://schemas.microsoft.com/office/powerpoint/2010/main" val="294991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15A6B4-37D5-4A84-9903-D496422D7E56}" type="slidenum">
              <a:rPr lang="en-US" altLang="en-US"/>
              <a:pPr>
                <a:defRPr/>
              </a:pPr>
              <a:t>‹#›</a:t>
            </a:fld>
            <a:endParaRPr lang="en-US" altLang="en-US"/>
          </a:p>
        </p:txBody>
      </p:sp>
    </p:spTree>
    <p:extLst>
      <p:ext uri="{BB962C8B-B14F-4D97-AF65-F5344CB8AC3E}">
        <p14:creationId xmlns:p14="http://schemas.microsoft.com/office/powerpoint/2010/main" val="325603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5D9A3E-A95E-47ED-B26F-FEE3D6329B90}" type="slidenum">
              <a:rPr lang="en-US" altLang="en-US"/>
              <a:pPr>
                <a:defRPr/>
              </a:pPr>
              <a:t>‹#›</a:t>
            </a:fld>
            <a:endParaRPr lang="en-US" altLang="en-US"/>
          </a:p>
        </p:txBody>
      </p:sp>
    </p:spTree>
    <p:extLst>
      <p:ext uri="{BB962C8B-B14F-4D97-AF65-F5344CB8AC3E}">
        <p14:creationId xmlns:p14="http://schemas.microsoft.com/office/powerpoint/2010/main" val="373128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752A5D-2C40-4C4E-A25F-8EB7E7401127}" type="slidenum">
              <a:rPr lang="en-US" altLang="en-US"/>
              <a:pPr>
                <a:defRPr/>
              </a:pPr>
              <a:t>‹#›</a:t>
            </a:fld>
            <a:endParaRPr lang="en-US" altLang="en-US"/>
          </a:p>
        </p:txBody>
      </p:sp>
    </p:spTree>
    <p:extLst>
      <p:ext uri="{BB962C8B-B14F-4D97-AF65-F5344CB8AC3E}">
        <p14:creationId xmlns:p14="http://schemas.microsoft.com/office/powerpoint/2010/main" val="1400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1C582D-58F2-44D2-B6E5-3C4843844981}" type="slidenum">
              <a:rPr lang="en-US" altLang="en-US"/>
              <a:pPr>
                <a:defRPr/>
              </a:pPr>
              <a:t>‹#›</a:t>
            </a:fld>
            <a:endParaRPr lang="en-US" altLang="en-US"/>
          </a:p>
        </p:txBody>
      </p:sp>
    </p:spTree>
    <p:extLst>
      <p:ext uri="{BB962C8B-B14F-4D97-AF65-F5344CB8AC3E}">
        <p14:creationId xmlns:p14="http://schemas.microsoft.com/office/powerpoint/2010/main" val="352456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A6B41A02-7817-4837-985A-A9458A74D61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www.physicsclassroom.com/Class/newtlaws/U2L3b.cf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7.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oleObject" Target="../embeddings/oleObject1.bin"/><Relationship Id="rId9"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hyperlink" Target="http://img.dailymail.co.uk/i/pix/2007/04_03/FastwalkerREX_468x312.jpg" TargetMode="Externa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www.beckersbakeryanddeli.com/images/Cakes/Rocket%20Launch.jpg" TargetMode="External"/><Relationship Id="rId1" Type="http://schemas.openxmlformats.org/officeDocument/2006/relationships/slideLayout" Target="../slideLayouts/slideLayout1.xml"/><Relationship Id="rId6" Type="http://schemas.openxmlformats.org/officeDocument/2006/relationships/hyperlink" Target="http://www.nasa.gov/centers/wallops/images/content/188425main_TeO.jpg" TargetMode="External"/><Relationship Id="rId5" Type="http://schemas.openxmlformats.org/officeDocument/2006/relationships/image" Target="../media/image43.jpeg"/><Relationship Id="rId4" Type="http://schemas.openxmlformats.org/officeDocument/2006/relationships/hyperlink" Target="http://webs.rps205.com/teachers/lroberts/images/6D5B3F5A324F4CEB9584241D7C6F4C97.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calvin.edu/academic/engineering/academics/images/fire-demo-dscn0369.jpg" TargetMode="Externa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hyperlink" Target="http://media.collegepublisher.com/media/paper247/stills/80tnw549.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44.emf"/><Relationship Id="rId2" Type="http://schemas.openxmlformats.org/officeDocument/2006/relationships/image" Target="../media/image50.png"/><Relationship Id="rId16" Type="http://schemas.openxmlformats.org/officeDocument/2006/relationships/image" Target="../media/image46.emf"/><Relationship Id="rId1" Type="http://schemas.openxmlformats.org/officeDocument/2006/relationships/slideLayout" Target="../slideLayouts/slideLayout1.xml"/><Relationship Id="rId6" Type="http://schemas.openxmlformats.org/officeDocument/2006/relationships/image" Target="../media/image41.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customXml" Target="../ink/ink5.xml"/><Relationship Id="rId14" Type="http://schemas.openxmlformats.org/officeDocument/2006/relationships/image" Target="../media/image45.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9.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customXml" Target="../ink/ink10.xml"/></Relationships>
</file>

<file path=ppt/slides/_rels/slide6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11.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customXml" Target="../ink/ink12.xml"/></Relationships>
</file>

<file path=ppt/slides/_rels/slide65.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61.emf"/><Relationship Id="rId7" Type="http://schemas.openxmlformats.org/officeDocument/2006/relationships/image" Target="../media/image63.emf"/><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65.emf"/><Relationship Id="rId5" Type="http://schemas.openxmlformats.org/officeDocument/2006/relationships/image" Target="../media/image62.emf"/><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64.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0"/>
            <a:ext cx="2743200" cy="990600"/>
          </a:xfrm>
        </p:spPr>
        <p:txBody>
          <a:bodyPr/>
          <a:lstStyle/>
          <a:p>
            <a:pPr eaLnBrk="1" hangingPunct="1">
              <a:defRPr/>
            </a:pPr>
            <a:r>
              <a:rPr lang="en-US" dirty="0" smtClean="0"/>
              <a:t>Mechanics</a:t>
            </a:r>
          </a:p>
        </p:txBody>
      </p:sp>
      <p:sp>
        <p:nvSpPr>
          <p:cNvPr id="2051" name="Rectangle 3"/>
          <p:cNvSpPr>
            <a:spLocks noGrp="1" noChangeArrowheads="1"/>
          </p:cNvSpPr>
          <p:nvPr>
            <p:ph type="subTitle" idx="1"/>
          </p:nvPr>
        </p:nvSpPr>
        <p:spPr>
          <a:xfrm>
            <a:off x="0" y="1143000"/>
            <a:ext cx="6629400" cy="3886200"/>
          </a:xfrm>
        </p:spPr>
        <p:txBody>
          <a:bodyPr/>
          <a:lstStyle/>
          <a:p>
            <a:pPr algn="l" eaLnBrk="1" hangingPunct="1">
              <a:defRPr/>
            </a:pPr>
            <a:r>
              <a:rPr lang="en-US" sz="2800" dirty="0" smtClean="0"/>
              <a:t>Kinematics – how things move </a:t>
            </a:r>
          </a:p>
          <a:p>
            <a:pPr algn="l" eaLnBrk="1" hangingPunct="1">
              <a:defRPr/>
            </a:pPr>
            <a:r>
              <a:rPr lang="en-US" sz="2800" dirty="0" smtClean="0"/>
              <a:t>	</a:t>
            </a:r>
            <a:r>
              <a:rPr lang="en-US" sz="2800" dirty="0" err="1" smtClean="0"/>
              <a:t>vs</a:t>
            </a:r>
            <a:r>
              <a:rPr lang="en-US" sz="2800" dirty="0" smtClean="0"/>
              <a:t>    Dynamics – why things move </a:t>
            </a:r>
          </a:p>
          <a:p>
            <a:pPr algn="l" eaLnBrk="1" hangingPunct="1">
              <a:defRPr/>
            </a:pPr>
            <a:r>
              <a:rPr lang="en-US" sz="2800" dirty="0" smtClean="0"/>
              <a:t>	   one reason: forces.</a:t>
            </a:r>
          </a:p>
          <a:p>
            <a:pPr algn="l" eaLnBrk="1" hangingPunct="1">
              <a:defRPr/>
            </a:pPr>
            <a:endParaRPr lang="en-US" sz="2800" dirty="0" smtClean="0"/>
          </a:p>
          <a:p>
            <a:pPr algn="l" eaLnBrk="1" hangingPunct="1">
              <a:defRPr/>
            </a:pPr>
            <a:r>
              <a:rPr lang="en-US" sz="2800" dirty="0" smtClean="0"/>
              <a:t>And now for a bit of history…</a:t>
            </a:r>
          </a:p>
          <a:p>
            <a:pPr algn="l" eaLnBrk="1" hangingPunct="1">
              <a:defRPr/>
            </a:pPr>
            <a:r>
              <a:rPr lang="en-US" sz="2800" dirty="0" smtClean="0"/>
              <a:t>Around 350 BC – Aristotle </a:t>
            </a:r>
          </a:p>
          <a:p>
            <a:pPr algn="l" eaLnBrk="1" hangingPunct="1">
              <a:defRPr/>
            </a:pPr>
            <a:r>
              <a:rPr lang="en-US" sz="2800" dirty="0" smtClean="0"/>
              <a:t>	described 2 types of motion</a:t>
            </a:r>
          </a:p>
          <a:p>
            <a:pPr algn="l" eaLnBrk="1" hangingPunct="1">
              <a:defRPr/>
            </a:pPr>
            <a:endParaRPr lang="en-US" sz="2800" dirty="0" smtClean="0"/>
          </a:p>
        </p:txBody>
      </p:sp>
      <p:pic>
        <p:nvPicPr>
          <p:cNvPr id="2053" name="Picture 5"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813" y="2286000"/>
            <a:ext cx="3341687"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52400" y="228600"/>
            <a:ext cx="8991600" cy="6629400"/>
          </a:xfrm>
        </p:spPr>
        <p:txBody>
          <a:bodyPr/>
          <a:lstStyle/>
          <a:p>
            <a:pPr eaLnBrk="1" hangingPunct="1">
              <a:buFont typeface="Wingdings" panose="05000000000000000000" pitchFamily="2" charset="2"/>
              <a:buNone/>
              <a:defRPr/>
            </a:pPr>
            <a:r>
              <a:rPr lang="en-US" sz="2800" dirty="0" smtClean="0"/>
              <a:t>Newton’s First Law of Motion; aka Law of Inertia (official): Every object continues in its state of rest , or of uniform velocity (straight line &amp; constant speed) unless it is compelled to change that state by a net force.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Put simply, N1</a:t>
            </a:r>
            <a:r>
              <a:rPr lang="en-US" sz="2800" baseline="30000" dirty="0" smtClean="0"/>
              <a:t>st</a:t>
            </a:r>
            <a:r>
              <a:rPr lang="en-US" sz="2800" dirty="0" smtClean="0"/>
              <a:t>L: objects will do whatever they’re already doing (unless acted upon by a net force)  </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Net Force – the vector sum of all the forces acting on an object</a:t>
            </a:r>
          </a:p>
          <a:p>
            <a:pPr eaLnBrk="1" hangingPunct="1">
              <a:buFont typeface="Wingdings" panose="05000000000000000000" pitchFamily="2" charset="2"/>
              <a:buNone/>
              <a:defRPr/>
            </a:pPr>
            <a:r>
              <a:rPr lang="en-US" sz="2800" dirty="0" smtClean="0"/>
              <a:t>If net force = 0, then the object is said to be in a state of </a:t>
            </a:r>
            <a:r>
              <a:rPr lang="en-US" sz="2800" u="sng" dirty="0" smtClean="0"/>
              <a:t>equilibrium </a:t>
            </a:r>
            <a:r>
              <a:rPr lang="en-US" sz="2800" dirty="0" smtClean="0"/>
              <a:t>– continuing to do whatever it was already doing</a:t>
            </a:r>
            <a:endParaRPr lang="en-US" sz="2800" u="sng"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52400" y="228600"/>
            <a:ext cx="8991600" cy="6629400"/>
          </a:xfrm>
        </p:spPr>
        <p:txBody>
          <a:bodyPr/>
          <a:lstStyle/>
          <a:p>
            <a:pPr eaLnBrk="1" hangingPunct="1">
              <a:buFont typeface="Wingdings" panose="05000000000000000000" pitchFamily="2" charset="2"/>
              <a:buNone/>
              <a:defRPr/>
            </a:pPr>
            <a:r>
              <a:rPr lang="en-US" sz="2800" dirty="0" smtClean="0"/>
              <a:t>The idea in N1</a:t>
            </a:r>
            <a:r>
              <a:rPr lang="en-US" sz="2800" baseline="30000" dirty="0" smtClean="0"/>
              <a:t>st</a:t>
            </a:r>
            <a:r>
              <a:rPr lang="en-US" sz="2800" dirty="0" smtClean="0"/>
              <a:t>L &amp; the term “inertia” are often used interchangeably, and they’re not interchangeable!  </a:t>
            </a:r>
          </a:p>
          <a:p>
            <a:pPr eaLnBrk="1" hangingPunct="1">
              <a:buFont typeface="Wingdings" panose="05000000000000000000" pitchFamily="2" charset="2"/>
              <a:buNone/>
              <a:defRPr/>
            </a:pPr>
            <a:r>
              <a:rPr lang="en-US" sz="2800" dirty="0" smtClean="0"/>
              <a:t>So what’s the difference?</a:t>
            </a:r>
          </a:p>
          <a:p>
            <a:pPr eaLnBrk="1" hangingPunct="1">
              <a:buFont typeface="Wingdings" panose="05000000000000000000" pitchFamily="2" charset="2"/>
              <a:buNone/>
              <a:defRPr/>
            </a:pPr>
            <a:endParaRPr lang="en-US" sz="900" dirty="0"/>
          </a:p>
          <a:p>
            <a:pPr eaLnBrk="1" hangingPunct="1">
              <a:buFont typeface="Wingdings" panose="05000000000000000000" pitchFamily="2" charset="2"/>
              <a:buNone/>
              <a:defRPr/>
            </a:pPr>
            <a:r>
              <a:rPr lang="en-US" sz="2800" dirty="0" smtClean="0"/>
              <a:t>Inertia is the mass of an object… plain and simple.  </a:t>
            </a:r>
          </a:p>
          <a:p>
            <a:pPr eaLnBrk="1" hangingPunct="1">
              <a:buFont typeface="Wingdings" panose="05000000000000000000" pitchFamily="2" charset="2"/>
              <a:buNone/>
              <a:defRPr/>
            </a:pPr>
            <a:r>
              <a:rPr lang="en-US" sz="2800" dirty="0"/>
              <a:t>	</a:t>
            </a:r>
            <a:r>
              <a:rPr lang="en-US" sz="2800" dirty="0" smtClean="0"/>
              <a:t>And mass determines how much change in motion (aka acceleration) an object will experience if a net force </a:t>
            </a:r>
            <a:r>
              <a:rPr lang="en-US" sz="2800" u="sng" dirty="0" smtClean="0"/>
              <a:t>is</a:t>
            </a:r>
            <a:r>
              <a:rPr lang="en-US" sz="2800" dirty="0" smtClean="0"/>
              <a:t> applied.</a:t>
            </a:r>
          </a:p>
          <a:p>
            <a:pPr eaLnBrk="1" hangingPunct="1">
              <a:buFont typeface="Wingdings" panose="05000000000000000000" pitchFamily="2" charset="2"/>
              <a:buNone/>
              <a:defRPr/>
            </a:pPr>
            <a:endParaRPr lang="en-US" sz="900" dirty="0"/>
          </a:p>
          <a:p>
            <a:pPr eaLnBrk="1" hangingPunct="1">
              <a:buFont typeface="Wingdings" panose="05000000000000000000" pitchFamily="2" charset="2"/>
              <a:buNone/>
              <a:defRPr/>
            </a:pPr>
            <a:r>
              <a:rPr lang="en-US" sz="2800" dirty="0" smtClean="0"/>
              <a:t>Whereas N1</a:t>
            </a:r>
            <a:r>
              <a:rPr lang="en-US" sz="2800" baseline="30000" dirty="0" smtClean="0"/>
              <a:t>st</a:t>
            </a:r>
            <a:r>
              <a:rPr lang="en-US" sz="2800" dirty="0" smtClean="0"/>
              <a:t>L tells us that as long as no net force is applied to an object’s mass (inertia), it will continue to do whatever it was already doing.  </a:t>
            </a:r>
          </a:p>
          <a:p>
            <a:pPr eaLnBrk="1" hangingPunct="1">
              <a:buFont typeface="Wingdings" panose="05000000000000000000" pitchFamily="2" charset="2"/>
              <a:buNone/>
              <a:defRPr/>
            </a:pPr>
            <a:endParaRPr lang="en-US" sz="900" dirty="0"/>
          </a:p>
          <a:p>
            <a:pPr eaLnBrk="1" hangingPunct="1">
              <a:buFont typeface="Wingdings" panose="05000000000000000000" pitchFamily="2" charset="2"/>
              <a:buNone/>
              <a:defRPr/>
            </a:pPr>
            <a:r>
              <a:rPr lang="en-US" sz="2800" dirty="0" smtClean="0"/>
              <a:t>Let’s try some…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52400" y="228600"/>
            <a:ext cx="8991600" cy="6629400"/>
          </a:xfrm>
        </p:spPr>
        <p:txBody>
          <a:bodyPr/>
          <a:lstStyle/>
          <a:p>
            <a:pPr eaLnBrk="1" hangingPunct="1">
              <a:buFont typeface="Wingdings" panose="05000000000000000000" pitchFamily="2" charset="2"/>
              <a:buNone/>
              <a:defRPr/>
            </a:pPr>
            <a:r>
              <a:rPr lang="en-US" sz="2800" dirty="0" smtClean="0"/>
              <a:t>Good or Bad uses of “inertia”? </a:t>
            </a:r>
          </a:p>
          <a:p>
            <a:pPr eaLnBrk="1" hangingPunct="1">
              <a:buFont typeface="Wingdings" panose="05000000000000000000" pitchFamily="2" charset="2"/>
              <a:buNone/>
              <a:defRPr/>
            </a:pPr>
            <a:r>
              <a:rPr lang="en-US" sz="2800" dirty="0" smtClean="0"/>
              <a:t>The large inertia of the box made it harder to start sliding across the floor.</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smtClean="0"/>
              <a:t>The large inertia of the box made it slow down and stop. </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smtClean="0"/>
              <a:t>The inertia of the box, released in space, made it move forever.  </a:t>
            </a:r>
            <a:endParaRPr lang="en-US" sz="2800" dirty="0"/>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r>
              <a:rPr lang="en-US" sz="2800" dirty="0" smtClean="0"/>
              <a:t>The small inertia of the bike made it more likely that we could stop it and not be run over by it.  </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0"/>
            <a:ext cx="5867400" cy="838200"/>
          </a:xfrm>
        </p:spPr>
        <p:txBody>
          <a:bodyPr/>
          <a:lstStyle/>
          <a:p>
            <a:pPr eaLnBrk="1" hangingPunct="1">
              <a:defRPr/>
            </a:pPr>
            <a:r>
              <a:rPr lang="en-US" sz="3200" dirty="0" smtClean="0"/>
              <a:t>2 Types of Reference Frames</a:t>
            </a:r>
          </a:p>
        </p:txBody>
      </p:sp>
      <p:sp>
        <p:nvSpPr>
          <p:cNvPr id="2051" name="Rectangle 3"/>
          <p:cNvSpPr>
            <a:spLocks noGrp="1" noChangeArrowheads="1"/>
          </p:cNvSpPr>
          <p:nvPr>
            <p:ph type="subTitle" idx="1"/>
          </p:nvPr>
        </p:nvSpPr>
        <p:spPr>
          <a:xfrm>
            <a:off x="0" y="609600"/>
            <a:ext cx="9144000" cy="6248400"/>
          </a:xfrm>
        </p:spPr>
        <p:txBody>
          <a:bodyPr/>
          <a:lstStyle/>
          <a:p>
            <a:pPr algn="l" eaLnBrk="1" hangingPunct="1">
              <a:defRPr/>
            </a:pPr>
            <a:r>
              <a:rPr lang="en-US" sz="2700" dirty="0" smtClean="0"/>
              <a:t>Recall: a frame of reference is the background by which we judge or measure an object’s motion.</a:t>
            </a:r>
          </a:p>
          <a:p>
            <a:pPr algn="l" eaLnBrk="1" hangingPunct="1">
              <a:buSzPct val="77000"/>
              <a:buFont typeface="Wingdings" pitchFamily="2" charset="2"/>
              <a:buChar char="v"/>
              <a:defRPr/>
            </a:pPr>
            <a:r>
              <a:rPr lang="en-US" sz="2700" dirty="0" smtClean="0"/>
              <a:t> Inertial reference frames are not accelerating</a:t>
            </a:r>
          </a:p>
          <a:p>
            <a:pPr lvl="1" eaLnBrk="1" hangingPunct="1">
              <a:buSzPct val="77000"/>
              <a:defRPr/>
            </a:pPr>
            <a:r>
              <a:rPr lang="en-US" sz="2700" dirty="0" smtClean="0"/>
              <a:t>can be moving, just not </a:t>
            </a:r>
            <a:r>
              <a:rPr lang="en-US" sz="2700" u="sng" dirty="0" smtClean="0"/>
              <a:t>changing</a:t>
            </a:r>
            <a:r>
              <a:rPr lang="en-US" sz="2700" dirty="0" smtClean="0"/>
              <a:t> how they’re moving </a:t>
            </a:r>
          </a:p>
          <a:p>
            <a:pPr algn="l" eaLnBrk="1" hangingPunct="1">
              <a:buSzPct val="77000"/>
              <a:buFont typeface="Wingdings" pitchFamily="2" charset="2"/>
              <a:buChar char="v"/>
              <a:defRPr/>
            </a:pPr>
            <a:r>
              <a:rPr lang="en-US" sz="2700" dirty="0" smtClean="0"/>
              <a:t> </a:t>
            </a:r>
            <a:r>
              <a:rPr lang="en-US" sz="2700" dirty="0" err="1" smtClean="0"/>
              <a:t>Noninertial</a:t>
            </a:r>
            <a:r>
              <a:rPr lang="en-US" sz="2700" dirty="0" smtClean="0"/>
              <a:t> reference frames are accelerating</a:t>
            </a:r>
          </a:p>
          <a:p>
            <a:pPr lvl="1" eaLnBrk="1" hangingPunct="1">
              <a:buSzPct val="77000"/>
              <a:defRPr/>
            </a:pPr>
            <a:r>
              <a:rPr lang="en-US" sz="2700" dirty="0" smtClean="0"/>
              <a:t>Newton’s 1</a:t>
            </a:r>
            <a:r>
              <a:rPr lang="en-US" sz="2700" baseline="30000" dirty="0" smtClean="0"/>
              <a:t>st</a:t>
            </a:r>
            <a:r>
              <a:rPr lang="en-US" sz="2700" dirty="0" smtClean="0"/>
              <a:t> &amp; 2</a:t>
            </a:r>
            <a:r>
              <a:rPr lang="en-US" sz="2700" baseline="30000" dirty="0" smtClean="0"/>
              <a:t>nd</a:t>
            </a:r>
            <a:r>
              <a:rPr lang="en-US" sz="2700" dirty="0" smtClean="0"/>
              <a:t> laws don’t hold true </a:t>
            </a:r>
          </a:p>
          <a:p>
            <a:pPr lvl="1" eaLnBrk="1" hangingPunct="1">
              <a:buSzPct val="77000"/>
              <a:defRPr/>
            </a:pPr>
            <a:r>
              <a:rPr lang="en-US" sz="2700" dirty="0" smtClean="0"/>
              <a:t>Objects can have motion in these that would seem to require a force, but upon closer examination, we see no such force exists!</a:t>
            </a:r>
          </a:p>
          <a:p>
            <a:pPr lvl="2" eaLnBrk="1" hangingPunct="1">
              <a:buSzPct val="77000"/>
              <a:defRPr/>
            </a:pPr>
            <a:r>
              <a:rPr lang="en-US" sz="2700" dirty="0" smtClean="0"/>
              <a:t>feeling pushed forward when driver brakes </a:t>
            </a:r>
          </a:p>
          <a:p>
            <a:pPr lvl="2" eaLnBrk="1" hangingPunct="1">
              <a:buSzPct val="77000"/>
              <a:defRPr/>
            </a:pPr>
            <a:r>
              <a:rPr lang="en-US" sz="2700" dirty="0" smtClean="0"/>
              <a:t>feeling thrown back when driver steps on gas</a:t>
            </a:r>
          </a:p>
          <a:p>
            <a:pPr lvl="2" eaLnBrk="1" hangingPunct="1">
              <a:buSzPct val="77000"/>
              <a:defRPr/>
            </a:pPr>
            <a:r>
              <a:rPr lang="en-US" sz="2700" dirty="0" smtClean="0"/>
              <a:t>feeling thrown into passenger door when driver turns left</a:t>
            </a:r>
          </a:p>
          <a:p>
            <a:pPr lvl="2" eaLnBrk="1" hangingPunct="1">
              <a:buSzPct val="77000"/>
              <a:buFont typeface="Wingdings" panose="05000000000000000000" pitchFamily="2" charset="2"/>
              <a:buNone/>
              <a:defRPr/>
            </a:pPr>
            <a:endParaRPr lang="en-US" sz="2000" dirty="0" smtClean="0"/>
          </a:p>
          <a:p>
            <a:pPr algn="l" eaLnBrk="1" hangingPunct="1">
              <a:buSzPct val="77000"/>
              <a:buFont typeface="Wingdings" pitchFamily="2" charset="2"/>
              <a:buChar char="v"/>
              <a:defRPr/>
            </a:pPr>
            <a:endParaRPr lang="en-US" sz="2800" dirty="0" smtClean="0"/>
          </a:p>
          <a:p>
            <a:pPr lvl="1" eaLnBrk="1" hangingPunct="1">
              <a:buFont typeface="Wingdings" panose="05000000000000000000" pitchFamily="2" charset="2"/>
              <a:buNone/>
              <a:defRPr/>
            </a:pPr>
            <a:endParaRPr lang="en-US" dirty="0" smtClean="0"/>
          </a:p>
          <a:p>
            <a:pPr eaLnBrk="1" hangingPunct="1">
              <a:buFont typeface="Arial" pitchFamily="34"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0" y="0"/>
            <a:ext cx="3886200" cy="609600"/>
          </a:xfrm>
        </p:spPr>
        <p:txBody>
          <a:bodyPr/>
          <a:lstStyle/>
          <a:p>
            <a:pPr eaLnBrk="1" hangingPunct="1">
              <a:defRPr/>
            </a:pPr>
            <a:r>
              <a:rPr lang="en-US" sz="3200" smtClean="0"/>
              <a:t>Mass vs Weight</a:t>
            </a:r>
          </a:p>
        </p:txBody>
      </p:sp>
      <p:sp>
        <p:nvSpPr>
          <p:cNvPr id="13315" name="Rectangle 3"/>
          <p:cNvSpPr>
            <a:spLocks noGrp="1" noChangeArrowheads="1"/>
          </p:cNvSpPr>
          <p:nvPr>
            <p:ph type="body" idx="1"/>
          </p:nvPr>
        </p:nvSpPr>
        <p:spPr>
          <a:xfrm>
            <a:off x="0" y="609600"/>
            <a:ext cx="9144000" cy="6248400"/>
          </a:xfrm>
        </p:spPr>
        <p:txBody>
          <a:bodyPr/>
          <a:lstStyle/>
          <a:p>
            <a:pPr eaLnBrk="1" hangingPunct="1">
              <a:lnSpc>
                <a:spcPct val="90000"/>
              </a:lnSpc>
              <a:defRPr/>
            </a:pPr>
            <a:r>
              <a:rPr lang="en-US" sz="2400" dirty="0" smtClean="0"/>
              <a:t>Mass - m – amount of matter in an object </a:t>
            </a:r>
          </a:p>
          <a:p>
            <a:pPr lvl="1" eaLnBrk="1" hangingPunct="1">
              <a:lnSpc>
                <a:spcPct val="90000"/>
              </a:lnSpc>
              <a:defRPr/>
            </a:pPr>
            <a:r>
              <a:rPr lang="en-US" sz="2400" dirty="0" smtClean="0"/>
              <a:t>what provides the object’s inertia, </a:t>
            </a:r>
          </a:p>
          <a:p>
            <a:pPr lvl="1" eaLnBrk="1" hangingPunct="1">
              <a:lnSpc>
                <a:spcPct val="90000"/>
              </a:lnSpc>
              <a:defRPr/>
            </a:pPr>
            <a:r>
              <a:rPr lang="en-US" sz="2400" dirty="0" smtClean="0"/>
              <a:t>a constant no matter where it is measured</a:t>
            </a:r>
          </a:p>
          <a:p>
            <a:pPr lvl="1" eaLnBrk="1" hangingPunct="1">
              <a:lnSpc>
                <a:spcPct val="90000"/>
              </a:lnSpc>
              <a:defRPr/>
            </a:pPr>
            <a:r>
              <a:rPr lang="en-US" sz="2400" dirty="0" smtClean="0"/>
              <a:t>Units: grams – standard in chemistry – think paperclip</a:t>
            </a:r>
          </a:p>
          <a:p>
            <a:pPr lvl="3" eaLnBrk="1" hangingPunct="1">
              <a:lnSpc>
                <a:spcPct val="90000"/>
              </a:lnSpc>
              <a:buFont typeface="Wingdings" panose="05000000000000000000" pitchFamily="2" charset="2"/>
              <a:buNone/>
              <a:defRPr/>
            </a:pPr>
            <a:r>
              <a:rPr lang="en-US" sz="2400" dirty="0" smtClean="0"/>
              <a:t>   kg – standard in physics – think textbook</a:t>
            </a:r>
          </a:p>
          <a:p>
            <a:pPr eaLnBrk="1" hangingPunct="1">
              <a:lnSpc>
                <a:spcPct val="90000"/>
              </a:lnSpc>
              <a:defRPr/>
            </a:pPr>
            <a:r>
              <a:rPr lang="en-US" sz="2400" dirty="0" smtClean="0"/>
              <a:t>Volume - V – amount of space object takes up</a:t>
            </a:r>
          </a:p>
          <a:p>
            <a:pPr eaLnBrk="1" hangingPunct="1">
              <a:lnSpc>
                <a:spcPct val="90000"/>
              </a:lnSpc>
              <a:buFont typeface="Wingdings" panose="05000000000000000000" pitchFamily="2" charset="2"/>
              <a:buNone/>
              <a:defRPr/>
            </a:pPr>
            <a:r>
              <a:rPr lang="en-US" sz="2400" dirty="0" smtClean="0"/>
              <a:t>	Units: liter, ml, cm</a:t>
            </a:r>
            <a:r>
              <a:rPr lang="en-US" sz="2400" baseline="30000" dirty="0" smtClean="0"/>
              <a:t>3</a:t>
            </a:r>
            <a:r>
              <a:rPr lang="en-US" sz="2400" dirty="0" smtClean="0"/>
              <a:t>, m</a:t>
            </a:r>
            <a:r>
              <a:rPr lang="en-US" sz="2400" baseline="30000" dirty="0" smtClean="0"/>
              <a:t>3</a:t>
            </a:r>
            <a:endParaRPr lang="en-US" sz="2400" dirty="0" smtClean="0"/>
          </a:p>
          <a:p>
            <a:pPr eaLnBrk="1" hangingPunct="1">
              <a:lnSpc>
                <a:spcPct val="90000"/>
              </a:lnSpc>
              <a:defRPr/>
            </a:pPr>
            <a:r>
              <a:rPr lang="en-US" sz="2400" dirty="0" smtClean="0"/>
              <a:t>Recall Density = m/V    it is the mass to volume ratio</a:t>
            </a:r>
          </a:p>
          <a:p>
            <a:pPr eaLnBrk="1" hangingPunct="1">
              <a:lnSpc>
                <a:spcPct val="90000"/>
              </a:lnSpc>
              <a:defRPr/>
            </a:pPr>
            <a:r>
              <a:rPr lang="en-US" sz="2400" dirty="0" smtClean="0"/>
              <a:t>Weight - </a:t>
            </a:r>
            <a:r>
              <a:rPr lang="en-US" sz="2400" dirty="0" err="1" smtClean="0"/>
              <a:t>F</a:t>
            </a:r>
            <a:r>
              <a:rPr lang="en-US" sz="2400" baseline="-25000" dirty="0" err="1" smtClean="0"/>
              <a:t>g</a:t>
            </a:r>
            <a:r>
              <a:rPr lang="en-US" sz="2400" dirty="0" smtClean="0"/>
              <a:t> – the </a:t>
            </a:r>
            <a:r>
              <a:rPr lang="en-US" sz="2400" u="sng" dirty="0" smtClean="0"/>
              <a:t>force</a:t>
            </a:r>
            <a:r>
              <a:rPr lang="en-US" sz="2400" dirty="0" smtClean="0"/>
              <a:t> of gravity on an object</a:t>
            </a:r>
          </a:p>
          <a:p>
            <a:pPr lvl="1" eaLnBrk="1" hangingPunct="1">
              <a:lnSpc>
                <a:spcPct val="90000"/>
              </a:lnSpc>
              <a:defRPr/>
            </a:pPr>
            <a:r>
              <a:rPr lang="en-US" sz="2400" dirty="0" smtClean="0"/>
              <a:t>it’s how much gravity pulls on the mass of the object</a:t>
            </a:r>
          </a:p>
          <a:p>
            <a:pPr lvl="1" eaLnBrk="1" hangingPunct="1">
              <a:lnSpc>
                <a:spcPct val="90000"/>
              </a:lnSpc>
              <a:defRPr/>
            </a:pPr>
            <a:r>
              <a:rPr lang="en-US" sz="2400" dirty="0" smtClean="0"/>
              <a:t>so depending on what the gravity is in your location, your weight will vary</a:t>
            </a:r>
          </a:p>
          <a:p>
            <a:pPr lvl="1" eaLnBrk="1" hangingPunct="1">
              <a:lnSpc>
                <a:spcPct val="90000"/>
              </a:lnSpc>
              <a:defRPr/>
            </a:pPr>
            <a:r>
              <a:rPr lang="en-US" sz="2400" dirty="0" smtClean="0"/>
              <a:t>Units: Newton</a:t>
            </a:r>
          </a:p>
          <a:p>
            <a:pPr eaLnBrk="1" hangingPunct="1">
              <a:lnSpc>
                <a:spcPct val="90000"/>
              </a:lnSpc>
              <a:buFont typeface="Wingdings" panose="05000000000000000000" pitchFamily="2" charset="2"/>
              <a:buNone/>
              <a:defRPr/>
            </a:pPr>
            <a:r>
              <a:rPr lang="en-US" sz="2800" dirty="0" smtClean="0"/>
              <a:t>So while m </a:t>
            </a:r>
            <a:r>
              <a:rPr lang="en-US" sz="2800" dirty="0" smtClean="0">
                <a:cs typeface="Tahoma" charset="0"/>
              </a:rPr>
              <a:t>≠</a:t>
            </a:r>
            <a:r>
              <a:rPr lang="en-US" sz="2800" dirty="0" smtClean="0"/>
              <a:t> </a:t>
            </a:r>
            <a:r>
              <a:rPr lang="en-US" sz="2800" dirty="0" err="1" smtClean="0"/>
              <a:t>F</a:t>
            </a:r>
            <a:r>
              <a:rPr lang="en-US" sz="2800" baseline="-25000" dirty="0" err="1" smtClean="0"/>
              <a:t>g</a:t>
            </a:r>
            <a:endParaRPr lang="en-US" sz="2800" dirty="0" smtClean="0">
              <a:cs typeface="Tahoma" charset="0"/>
            </a:endParaRPr>
          </a:p>
          <a:p>
            <a:pPr lvl="2" eaLnBrk="1" hangingPunct="1">
              <a:lnSpc>
                <a:spcPct val="90000"/>
              </a:lnSpc>
              <a:buFont typeface="Wingdings" panose="05000000000000000000" pitchFamily="2" charset="2"/>
              <a:buNone/>
              <a:defRPr/>
            </a:pPr>
            <a:r>
              <a:rPr lang="en-US" sz="2800" dirty="0" smtClean="0">
                <a:cs typeface="Tahoma" charset="0"/>
              </a:rPr>
              <a:t>  m </a:t>
            </a:r>
            <a:r>
              <a:rPr lang="el-GR" sz="2800" b="1" dirty="0" smtClean="0">
                <a:latin typeface="Courier New" pitchFamily="49" charset="0"/>
                <a:cs typeface="Courier New" pitchFamily="49" charset="0"/>
              </a:rPr>
              <a:t>α</a:t>
            </a:r>
            <a:r>
              <a:rPr lang="en-US" sz="2800" b="1" dirty="0" smtClean="0">
                <a:latin typeface="Courier New" pitchFamily="49" charset="0"/>
                <a:cs typeface="Courier New" pitchFamily="49" charset="0"/>
              </a:rPr>
              <a:t> </a:t>
            </a:r>
            <a:r>
              <a:rPr lang="en-US" sz="2800" dirty="0" err="1" smtClean="0"/>
              <a:t>F</a:t>
            </a:r>
            <a:r>
              <a:rPr lang="en-US" sz="2800" baseline="-25000" dirty="0" err="1" smtClean="0"/>
              <a:t>g</a:t>
            </a:r>
            <a:r>
              <a:rPr lang="en-US" sz="2800" baseline="-25000" dirty="0" smtClean="0"/>
              <a:t> </a:t>
            </a:r>
            <a:r>
              <a:rPr lang="en-US" sz="2800" dirty="0" smtClean="0">
                <a:cs typeface="Tahoma" charset="0"/>
              </a:rPr>
              <a:t> if measured in the same location.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33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0"/>
            <a:ext cx="6553200" cy="685800"/>
          </a:xfrm>
        </p:spPr>
        <p:txBody>
          <a:bodyPr/>
          <a:lstStyle/>
          <a:p>
            <a:pPr eaLnBrk="1" hangingPunct="1">
              <a:defRPr/>
            </a:pPr>
            <a:r>
              <a:rPr lang="en-US" sz="3200" dirty="0" smtClean="0"/>
              <a:t/>
            </a:r>
            <a:br>
              <a:rPr lang="en-US" sz="3200" dirty="0" smtClean="0"/>
            </a:br>
            <a:r>
              <a:rPr lang="en-US" sz="3200" dirty="0" smtClean="0"/>
              <a:t>The Math of Mass </a:t>
            </a:r>
            <a:r>
              <a:rPr lang="en-US" sz="3200" dirty="0" err="1" smtClean="0"/>
              <a:t>vs</a:t>
            </a:r>
            <a:r>
              <a:rPr lang="en-US" sz="3200" dirty="0" smtClean="0"/>
              <a:t> Weight </a:t>
            </a:r>
            <a:br>
              <a:rPr lang="en-US" sz="3200" dirty="0" smtClean="0"/>
            </a:br>
            <a:endParaRPr lang="en-US" sz="3200" dirty="0" smtClean="0"/>
          </a:p>
        </p:txBody>
      </p:sp>
      <p:sp>
        <p:nvSpPr>
          <p:cNvPr id="13315" name="Rectangle 3"/>
          <p:cNvSpPr>
            <a:spLocks noGrp="1" noChangeArrowheads="1"/>
          </p:cNvSpPr>
          <p:nvPr>
            <p:ph type="body" idx="1"/>
          </p:nvPr>
        </p:nvSpPr>
        <p:spPr>
          <a:xfrm>
            <a:off x="0" y="838200"/>
            <a:ext cx="9144000" cy="6019800"/>
          </a:xfrm>
        </p:spPr>
        <p:txBody>
          <a:bodyPr/>
          <a:lstStyle/>
          <a:p>
            <a:pPr eaLnBrk="1" hangingPunct="1">
              <a:lnSpc>
                <a:spcPct val="90000"/>
              </a:lnSpc>
              <a:buFont typeface="Wingdings" panose="05000000000000000000" pitchFamily="2" charset="2"/>
              <a:buNone/>
              <a:defRPr/>
            </a:pPr>
            <a:r>
              <a:rPr lang="en-US" sz="2800" dirty="0" err="1" smtClean="0"/>
              <a:t>eq’n</a:t>
            </a:r>
            <a:r>
              <a:rPr lang="en-US" sz="2800" dirty="0" smtClean="0"/>
              <a:t>:   </a:t>
            </a:r>
            <a:r>
              <a:rPr lang="en-US" sz="2800" dirty="0" err="1" smtClean="0"/>
              <a:t>F</a:t>
            </a:r>
            <a:r>
              <a:rPr lang="en-US" sz="2800" baseline="-25000" dirty="0" err="1" smtClean="0"/>
              <a:t>g</a:t>
            </a:r>
            <a:r>
              <a:rPr lang="en-US" sz="2800" dirty="0" smtClean="0"/>
              <a:t> = mg  	where on Earth, g = 9.8 m/s</a:t>
            </a:r>
            <a:r>
              <a:rPr lang="en-US" sz="2800" baseline="30000" dirty="0" smtClean="0"/>
              <a:t>2</a:t>
            </a:r>
            <a:r>
              <a:rPr lang="en-US" sz="2800" dirty="0" smtClean="0"/>
              <a:t>, down</a:t>
            </a:r>
          </a:p>
          <a:p>
            <a:pPr eaLnBrk="1" hangingPunct="1">
              <a:lnSpc>
                <a:spcPct val="90000"/>
              </a:lnSpc>
              <a:buFont typeface="Wingdings" panose="05000000000000000000" pitchFamily="2" charset="2"/>
              <a:buNone/>
              <a:defRPr/>
            </a:pPr>
            <a:r>
              <a:rPr lang="en-US" sz="2800" dirty="0" smtClean="0"/>
              <a:t>units:  N = kg m/s</a:t>
            </a:r>
            <a:r>
              <a:rPr lang="en-US" sz="2800" baseline="30000" dirty="0" smtClean="0"/>
              <a:t>2  </a:t>
            </a:r>
          </a:p>
          <a:p>
            <a:pPr eaLnBrk="1" hangingPunct="1">
              <a:lnSpc>
                <a:spcPct val="90000"/>
              </a:lnSpc>
              <a:buFont typeface="Wingdings" panose="05000000000000000000" pitchFamily="2" charset="2"/>
              <a:buNone/>
              <a:defRPr/>
            </a:pPr>
            <a:r>
              <a:rPr lang="en-US" sz="2800" baseline="30000" dirty="0" smtClean="0"/>
              <a:t>	</a:t>
            </a:r>
          </a:p>
          <a:p>
            <a:pPr lvl="1" eaLnBrk="1" hangingPunct="1">
              <a:lnSpc>
                <a:spcPct val="90000"/>
              </a:lnSpc>
              <a:buFont typeface="Wingdings" panose="05000000000000000000" pitchFamily="2" charset="2"/>
              <a:buNone/>
              <a:defRPr/>
            </a:pPr>
            <a:r>
              <a:rPr lang="en-US" dirty="0" smtClean="0"/>
              <a:t>So a Newton is a derived unit, just like m/s or m/s</a:t>
            </a:r>
            <a:r>
              <a:rPr lang="en-US" baseline="30000" dirty="0" smtClean="0"/>
              <a:t>2 </a:t>
            </a:r>
            <a:r>
              <a:rPr lang="en-US" dirty="0" smtClean="0"/>
              <a:t>.  derived unit – any unit which is a combination of any of the 7 fundamental units  (see p. 10)</a:t>
            </a:r>
          </a:p>
          <a:p>
            <a:pPr lvl="1" eaLnBrk="1" hangingPunct="1">
              <a:lnSpc>
                <a:spcPct val="90000"/>
              </a:lnSpc>
              <a:buFont typeface="Wingdings" panose="05000000000000000000" pitchFamily="2" charset="2"/>
              <a:buNone/>
              <a:defRPr/>
            </a:pPr>
            <a:r>
              <a:rPr lang="en-US" dirty="0" smtClean="0"/>
              <a:t>but unlike m/s, it was a bit cumbersome to say, so we gave it a nickname, that honored </a:t>
            </a:r>
            <a:r>
              <a:rPr lang="en-US" dirty="0" err="1" smtClean="0"/>
              <a:t>Issac</a:t>
            </a:r>
            <a:r>
              <a:rPr lang="en-US" dirty="0" smtClean="0"/>
              <a:t> Newton.</a:t>
            </a:r>
          </a:p>
          <a:p>
            <a:pPr lvl="1" eaLnBrk="1" hangingPunct="1">
              <a:lnSpc>
                <a:spcPct val="90000"/>
              </a:lnSpc>
              <a:buFont typeface="Wingdings" panose="05000000000000000000" pitchFamily="2" charset="2"/>
              <a:buNone/>
              <a:defRPr/>
            </a:pPr>
            <a:endParaRPr lang="en-US" dirty="0" smtClean="0"/>
          </a:p>
          <a:p>
            <a:pPr lvl="1" eaLnBrk="1" hangingPunct="1">
              <a:lnSpc>
                <a:spcPct val="90000"/>
              </a:lnSpc>
              <a:buFont typeface="Wingdings" panose="05000000000000000000" pitchFamily="2" charset="2"/>
              <a:buNone/>
              <a:defRPr/>
            </a:pPr>
            <a:r>
              <a:rPr lang="en-US" dirty="0" smtClean="0"/>
              <a:t>Note: 1 kg ≠ 9.8 N </a:t>
            </a:r>
          </a:p>
          <a:p>
            <a:pPr lvl="1" eaLnBrk="1" hangingPunct="1">
              <a:lnSpc>
                <a:spcPct val="90000"/>
              </a:lnSpc>
              <a:buFont typeface="Wingdings" panose="05000000000000000000" pitchFamily="2" charset="2"/>
              <a:buNone/>
              <a:defRPr/>
            </a:pPr>
            <a:r>
              <a:rPr lang="en-US" dirty="0" smtClean="0"/>
              <a:t>(since a kg should never be set = to a N)</a:t>
            </a:r>
          </a:p>
          <a:p>
            <a:pPr lvl="1" eaLnBrk="1" hangingPunct="1">
              <a:lnSpc>
                <a:spcPct val="90000"/>
              </a:lnSpc>
              <a:buFont typeface="Wingdings" panose="05000000000000000000" pitchFamily="2" charset="2"/>
              <a:buNone/>
              <a:defRPr/>
            </a:pPr>
            <a:r>
              <a:rPr lang="en-US" dirty="0" smtClean="0"/>
              <a:t>so it is bad form to use this as a conversion factor to get from m to </a:t>
            </a:r>
            <a:r>
              <a:rPr lang="en-US" dirty="0" err="1" smtClean="0"/>
              <a:t>F</a:t>
            </a:r>
            <a:r>
              <a:rPr lang="en-US" baseline="-25000" dirty="0" err="1" smtClean="0"/>
              <a:t>g</a:t>
            </a:r>
            <a:endParaRPr lang="en-US" baseline="30000" dirty="0" smtClean="0"/>
          </a:p>
          <a:p>
            <a:pPr eaLnBrk="1" hangingPunct="1">
              <a:lnSpc>
                <a:spcPct val="90000"/>
              </a:lnSpc>
              <a:defRPr/>
            </a:pPr>
            <a:endParaRPr lang="en-US" sz="2800" dirty="0" smtClean="0">
              <a:cs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0" y="2514600"/>
            <a:ext cx="9144000" cy="4191000"/>
          </a:xfrm>
        </p:spPr>
        <p:txBody>
          <a:bodyPr/>
          <a:lstStyle/>
          <a:p>
            <a:pPr>
              <a:buFont typeface="Wingdings" panose="05000000000000000000" pitchFamily="2" charset="2"/>
              <a:buNone/>
              <a:defRPr/>
            </a:pPr>
            <a:r>
              <a:rPr lang="en-US" sz="2600" dirty="0" smtClean="0"/>
              <a:t>Where   </a:t>
            </a:r>
          </a:p>
          <a:p>
            <a:pPr>
              <a:defRPr/>
            </a:pPr>
            <a:r>
              <a:rPr lang="en-US" sz="2600" dirty="0" smtClean="0"/>
              <a:t>1 slug = 14.6 kg</a:t>
            </a:r>
          </a:p>
          <a:p>
            <a:pPr>
              <a:defRPr/>
            </a:pPr>
            <a:r>
              <a:rPr lang="en-US" sz="2600" dirty="0" smtClean="0"/>
              <a:t>1 atomic mass unit = 1.6605 x 10</a:t>
            </a:r>
            <a:r>
              <a:rPr lang="en-US" sz="2600" baseline="30000" dirty="0" smtClean="0"/>
              <a:t>-27</a:t>
            </a:r>
            <a:r>
              <a:rPr lang="en-US" sz="2600" dirty="0" smtClean="0"/>
              <a:t> kg  from </a:t>
            </a:r>
            <a:r>
              <a:rPr lang="en-US" sz="2600" baseline="30000" dirty="0" smtClean="0"/>
              <a:t>12</a:t>
            </a:r>
            <a:r>
              <a:rPr lang="en-US" sz="2600" dirty="0" smtClean="0"/>
              <a:t>C = 12 u </a:t>
            </a:r>
          </a:p>
          <a:p>
            <a:pPr>
              <a:defRPr/>
            </a:pPr>
            <a:r>
              <a:rPr lang="en-US" sz="2600" dirty="0" smtClean="0"/>
              <a:t>1 lb = 4.45 N = 4.45 x 10</a:t>
            </a:r>
            <a:r>
              <a:rPr lang="en-US" sz="2600" baseline="30000" dirty="0" smtClean="0"/>
              <a:t>5</a:t>
            </a:r>
            <a:r>
              <a:rPr lang="en-US" sz="2600" dirty="0" smtClean="0"/>
              <a:t> dynes</a:t>
            </a:r>
          </a:p>
          <a:p>
            <a:pPr>
              <a:buFont typeface="Wingdings" panose="05000000000000000000" pitchFamily="2" charset="2"/>
              <a:buNone/>
              <a:defRPr/>
            </a:pPr>
            <a:r>
              <a:rPr lang="en-US" sz="2600" dirty="0" smtClean="0"/>
              <a:t>and since F = ma</a:t>
            </a:r>
          </a:p>
          <a:p>
            <a:pPr>
              <a:defRPr/>
            </a:pPr>
            <a:r>
              <a:rPr lang="en-US" sz="2600" dirty="0" smtClean="0"/>
              <a:t>1 N = 1 kg • 1 m/s</a:t>
            </a:r>
            <a:r>
              <a:rPr lang="en-US" sz="2600" baseline="30000" dirty="0" smtClean="0"/>
              <a:t>2</a:t>
            </a:r>
            <a:r>
              <a:rPr lang="en-US" sz="2600" dirty="0" smtClean="0"/>
              <a:t> </a:t>
            </a:r>
          </a:p>
          <a:p>
            <a:pPr>
              <a:defRPr/>
            </a:pPr>
            <a:r>
              <a:rPr lang="en-US" sz="2600" dirty="0" smtClean="0"/>
              <a:t>1 lb = 1/32 slug • 32 ft/s</a:t>
            </a:r>
            <a:r>
              <a:rPr lang="en-US" sz="2600" baseline="30000" dirty="0" smtClean="0"/>
              <a:t>2</a:t>
            </a:r>
            <a:r>
              <a:rPr lang="en-US" sz="2600" dirty="0" smtClean="0"/>
              <a:t> </a:t>
            </a:r>
          </a:p>
          <a:p>
            <a:pPr>
              <a:buFont typeface="Wingdings" panose="05000000000000000000" pitchFamily="2" charset="2"/>
              <a:buNone/>
              <a:defRPr/>
            </a:pPr>
            <a:r>
              <a:rPr lang="en-US" sz="2600" dirty="0" smtClean="0"/>
              <a:t>Also, 1 kg has a weight of 2.20 lb where g = 9.8 m/s</a:t>
            </a:r>
            <a:r>
              <a:rPr lang="en-US" sz="2600" baseline="30000" dirty="0" smtClean="0"/>
              <a:t>2</a:t>
            </a:r>
            <a:r>
              <a:rPr lang="en-US" sz="2600" dirty="0" smtClean="0"/>
              <a:t>    </a:t>
            </a:r>
          </a:p>
          <a:p>
            <a:pPr lvl="1">
              <a:buFont typeface="Wingdings" panose="05000000000000000000" pitchFamily="2" charset="2"/>
              <a:buNone/>
              <a:defRPr/>
            </a:pPr>
            <a:r>
              <a:rPr lang="en-US" sz="2600" dirty="0" smtClean="0"/>
              <a:t>(But  1kg ≠ 2.20 lbs!)</a:t>
            </a:r>
          </a:p>
          <a:p>
            <a:pPr eaLnBrk="1" hangingPunct="1">
              <a:lnSpc>
                <a:spcPct val="90000"/>
              </a:lnSpc>
              <a:buFont typeface="Wingdings" panose="05000000000000000000" pitchFamily="2" charset="2"/>
              <a:buNone/>
              <a:defRPr/>
            </a:pPr>
            <a:endParaRPr lang="en-US" dirty="0" smtClean="0"/>
          </a:p>
        </p:txBody>
      </p:sp>
      <p:graphicFrame>
        <p:nvGraphicFramePr>
          <p:cNvPr id="4" name="Table 3"/>
          <p:cNvGraphicFramePr>
            <a:graphicFrameLocks noGrp="1"/>
          </p:cNvGraphicFramePr>
          <p:nvPr/>
        </p:nvGraphicFramePr>
        <p:xfrm>
          <a:off x="762000" y="533400"/>
          <a:ext cx="7543800" cy="2133600"/>
        </p:xfrm>
        <a:graphic>
          <a:graphicData uri="http://schemas.openxmlformats.org/drawingml/2006/table">
            <a:tbl>
              <a:tblPr firstRow="1" bandRow="1">
                <a:tableStyleId>{5C22544A-7EE6-4342-B048-85BDC9FD1C3A}</a:tableStyleId>
              </a:tblPr>
              <a:tblGrid>
                <a:gridCol w="3300413">
                  <a:extLst>
                    <a:ext uri="{9D8B030D-6E8A-4147-A177-3AD203B41FA5}">
                      <a16:colId xmlns:a16="http://schemas.microsoft.com/office/drawing/2014/main" val="20000"/>
                    </a:ext>
                  </a:extLst>
                </a:gridCol>
                <a:gridCol w="1980248">
                  <a:extLst>
                    <a:ext uri="{9D8B030D-6E8A-4147-A177-3AD203B41FA5}">
                      <a16:colId xmlns:a16="http://schemas.microsoft.com/office/drawing/2014/main" val="20001"/>
                    </a:ext>
                  </a:extLst>
                </a:gridCol>
                <a:gridCol w="2263140">
                  <a:extLst>
                    <a:ext uri="{9D8B030D-6E8A-4147-A177-3AD203B41FA5}">
                      <a16:colId xmlns:a16="http://schemas.microsoft.com/office/drawing/2014/main" val="20002"/>
                    </a:ext>
                  </a:extLst>
                </a:gridCol>
              </a:tblGrid>
              <a:tr h="660525">
                <a:tc>
                  <a:txBody>
                    <a:bodyPr/>
                    <a:lstStyle/>
                    <a:p>
                      <a:r>
                        <a:rPr lang="en-US" sz="1800" b="1" kern="1200" dirty="0" smtClean="0">
                          <a:solidFill>
                            <a:schemeClr val="lt1"/>
                          </a:solidFill>
                          <a:latin typeface="+mn-lt"/>
                          <a:ea typeface="+mn-ea"/>
                          <a:cs typeface="+mn-cs"/>
                        </a:rPr>
                        <a:t>System of Measurement:                          version</a:t>
                      </a:r>
                      <a:endParaRPr lang="en-US" dirty="0"/>
                    </a:p>
                  </a:txBody>
                  <a:tcPr/>
                </a:tc>
                <a:tc>
                  <a:txBody>
                    <a:bodyPr/>
                    <a:lstStyle/>
                    <a:p>
                      <a:r>
                        <a:rPr lang="en-US" sz="1800" b="1" kern="1200" dirty="0" smtClean="0">
                          <a:solidFill>
                            <a:schemeClr val="lt1"/>
                          </a:solidFill>
                          <a:latin typeface="+mn-lt"/>
                          <a:ea typeface="+mn-ea"/>
                          <a:cs typeface="+mn-cs"/>
                        </a:rPr>
                        <a:t>mass</a:t>
                      </a:r>
                      <a:endParaRPr lang="en-US" dirty="0"/>
                    </a:p>
                  </a:txBody>
                  <a:tcPr/>
                </a:tc>
                <a:tc>
                  <a:txBody>
                    <a:bodyPr/>
                    <a:lstStyle/>
                    <a:p>
                      <a:pPr marL="0" marR="0" algn="l">
                        <a:lnSpc>
                          <a:spcPct val="115000"/>
                        </a:lnSpc>
                        <a:spcBef>
                          <a:spcPts val="0"/>
                        </a:spcBef>
                        <a:spcAft>
                          <a:spcPts val="0"/>
                        </a:spcAft>
                      </a:pPr>
                      <a:r>
                        <a:rPr lang="en-US" sz="1800" b="1" dirty="0" smtClean="0">
                          <a:latin typeface="+mn-lt"/>
                          <a:ea typeface="Calibri"/>
                          <a:cs typeface="Times New Roman"/>
                        </a:rPr>
                        <a:t>force </a:t>
                      </a:r>
                    </a:p>
                    <a:p>
                      <a:pPr marL="0" marR="0" algn="l">
                        <a:lnSpc>
                          <a:spcPct val="115000"/>
                        </a:lnSpc>
                        <a:spcBef>
                          <a:spcPts val="0"/>
                        </a:spcBef>
                        <a:spcAft>
                          <a:spcPts val="0"/>
                        </a:spcAft>
                      </a:pPr>
                      <a:r>
                        <a:rPr lang="en-US" sz="1800" b="1" dirty="0" smtClean="0">
                          <a:latin typeface="+mn-lt"/>
                          <a:ea typeface="Calibri"/>
                          <a:cs typeface="Times New Roman"/>
                        </a:rPr>
                        <a:t>    ex: weight</a:t>
                      </a:r>
                      <a:endParaRPr lang="en-US" sz="1800" b="1" dirty="0">
                        <a:latin typeface="+mn-lt"/>
                        <a:ea typeface="Calibri"/>
                        <a:cs typeface="Times New Roman"/>
                      </a:endParaRPr>
                    </a:p>
                  </a:txBody>
                  <a:tcPr marL="114300" marR="114300" marT="0" marB="0"/>
                </a:tc>
                <a:extLst>
                  <a:ext uri="{0D108BD9-81ED-4DB2-BD59-A6C34878D82A}">
                    <a16:rowId xmlns:a16="http://schemas.microsoft.com/office/drawing/2014/main" val="10000"/>
                  </a:ext>
                </a:extLst>
              </a:tr>
              <a:tr h="707705">
                <a:tc>
                  <a:txBody>
                    <a:bodyPr/>
                    <a:lstStyle/>
                    <a:p>
                      <a:r>
                        <a:rPr lang="en-US" dirty="0" smtClean="0"/>
                        <a:t>metric: </a:t>
                      </a:r>
                      <a:r>
                        <a:rPr lang="en-US" dirty="0" err="1" smtClean="0"/>
                        <a:t>mks</a:t>
                      </a:r>
                      <a:r>
                        <a:rPr lang="en-US" dirty="0" smtClean="0"/>
                        <a:t> (SI)</a:t>
                      </a:r>
                      <a:endParaRPr lang="en-US" dirty="0"/>
                    </a:p>
                  </a:txBody>
                  <a:tcPr/>
                </a:tc>
                <a:tc>
                  <a:txBody>
                    <a:bodyPr/>
                    <a:lstStyle/>
                    <a:p>
                      <a:pPr marL="0" marR="0" algn="l">
                        <a:lnSpc>
                          <a:spcPct val="115000"/>
                        </a:lnSpc>
                        <a:spcBef>
                          <a:spcPts val="0"/>
                        </a:spcBef>
                        <a:spcAft>
                          <a:spcPts val="0"/>
                        </a:spcAft>
                      </a:pPr>
                      <a:r>
                        <a:rPr lang="en-US" sz="1800" dirty="0" smtClean="0">
                          <a:latin typeface="+mn-lt"/>
                          <a:ea typeface="Calibri"/>
                          <a:cs typeface="Times New Roman"/>
                        </a:rPr>
                        <a:t>kilogram </a:t>
                      </a:r>
                      <a:r>
                        <a:rPr lang="en-US" sz="1800" dirty="0">
                          <a:latin typeface="+mn-lt"/>
                          <a:ea typeface="Calibri"/>
                          <a:cs typeface="Times New Roman"/>
                        </a:rPr>
                        <a:t>(kg</a:t>
                      </a:r>
                      <a:r>
                        <a:rPr lang="en-US" sz="1800" dirty="0" smtClean="0">
                          <a:latin typeface="+mn-lt"/>
                          <a:ea typeface="Calibri"/>
                          <a:cs typeface="Times New Roman"/>
                        </a:rPr>
                        <a:t>)</a:t>
                      </a:r>
                    </a:p>
                    <a:p>
                      <a:pPr marL="0" marR="0" algn="l">
                        <a:lnSpc>
                          <a:spcPct val="115000"/>
                        </a:lnSpc>
                        <a:spcBef>
                          <a:spcPts val="0"/>
                        </a:spcBef>
                        <a:spcAft>
                          <a:spcPts val="0"/>
                        </a:spcAft>
                      </a:pPr>
                      <a:r>
                        <a:rPr lang="en-US" sz="1800" dirty="0" smtClean="0">
                          <a:latin typeface="+mn-lt"/>
                          <a:ea typeface="Calibri"/>
                          <a:cs typeface="Times New Roman"/>
                        </a:rPr>
                        <a:t>      or </a:t>
                      </a:r>
                      <a:r>
                        <a:rPr lang="en-US" sz="1800" dirty="0" err="1" smtClean="0">
                          <a:latin typeface="+mn-lt"/>
                          <a:ea typeface="Calibri"/>
                          <a:cs typeface="Times New Roman"/>
                        </a:rPr>
                        <a:t>amu</a:t>
                      </a:r>
                      <a:r>
                        <a:rPr lang="en-US" sz="1800" baseline="0" dirty="0" smtClean="0">
                          <a:latin typeface="+mn-lt"/>
                          <a:ea typeface="Calibri"/>
                          <a:cs typeface="Times New Roman"/>
                        </a:rPr>
                        <a:t> (u)</a:t>
                      </a:r>
                      <a:endParaRPr lang="en-US" sz="1800" dirty="0">
                        <a:latin typeface="+mn-lt"/>
                        <a:ea typeface="Calibri"/>
                        <a:cs typeface="Times New Roman"/>
                      </a:endParaRPr>
                    </a:p>
                  </a:txBody>
                  <a:tcPr marL="114300" marR="114300" marT="0" marB="0"/>
                </a:tc>
                <a:tc>
                  <a:txBody>
                    <a:bodyPr/>
                    <a:lstStyle/>
                    <a:p>
                      <a:r>
                        <a:rPr lang="en-US" dirty="0" smtClean="0"/>
                        <a:t>Newton (N)</a:t>
                      </a:r>
                      <a:endParaRPr lang="en-US" dirty="0"/>
                    </a:p>
                  </a:txBody>
                  <a:tcPr/>
                </a:tc>
                <a:extLst>
                  <a:ext uri="{0D108BD9-81ED-4DB2-BD59-A6C34878D82A}">
                    <a16:rowId xmlns:a16="http://schemas.microsoft.com/office/drawing/2014/main" val="10001"/>
                  </a:ext>
                </a:extLst>
              </a:tr>
              <a:tr h="382685">
                <a:tc>
                  <a:txBody>
                    <a:bodyPr/>
                    <a:lstStyle/>
                    <a:p>
                      <a:r>
                        <a:rPr lang="en-US" dirty="0" smtClean="0"/>
                        <a:t>metric:</a:t>
                      </a:r>
                      <a:r>
                        <a:rPr lang="en-US" baseline="0" dirty="0" smtClean="0"/>
                        <a:t> </a:t>
                      </a:r>
                      <a:r>
                        <a:rPr lang="en-US" baseline="0" dirty="0" err="1" smtClean="0"/>
                        <a:t>cgs</a:t>
                      </a:r>
                      <a:endParaRPr lang="en-US" dirty="0"/>
                    </a:p>
                  </a:txBody>
                  <a:tcPr/>
                </a:tc>
                <a:tc>
                  <a:txBody>
                    <a:bodyPr/>
                    <a:lstStyle/>
                    <a:p>
                      <a:r>
                        <a:rPr lang="en-US" dirty="0" smtClean="0"/>
                        <a:t>gram (g)</a:t>
                      </a:r>
                      <a:endParaRPr lang="en-US" dirty="0"/>
                    </a:p>
                  </a:txBody>
                  <a:tcPr/>
                </a:tc>
                <a:tc>
                  <a:txBody>
                    <a:bodyPr/>
                    <a:lstStyle/>
                    <a:p>
                      <a:r>
                        <a:rPr lang="en-US" dirty="0" smtClean="0"/>
                        <a:t>dyne</a:t>
                      </a:r>
                      <a:endParaRPr lang="en-US" dirty="0"/>
                    </a:p>
                  </a:txBody>
                  <a:tcPr/>
                </a:tc>
                <a:extLst>
                  <a:ext uri="{0D108BD9-81ED-4DB2-BD59-A6C34878D82A}">
                    <a16:rowId xmlns:a16="http://schemas.microsoft.com/office/drawing/2014/main" val="10002"/>
                  </a:ext>
                </a:extLst>
              </a:tr>
              <a:tr h="382685">
                <a:tc>
                  <a:txBody>
                    <a:bodyPr/>
                    <a:lstStyle/>
                    <a:p>
                      <a:r>
                        <a:rPr lang="en-US" dirty="0" smtClean="0"/>
                        <a:t>British</a:t>
                      </a:r>
                      <a:r>
                        <a:rPr lang="en-US" baseline="0" dirty="0" smtClean="0"/>
                        <a:t> Engineering</a:t>
                      </a:r>
                      <a:endParaRPr lang="en-US" dirty="0"/>
                    </a:p>
                  </a:txBody>
                  <a:tcPr/>
                </a:tc>
                <a:tc>
                  <a:txBody>
                    <a:bodyPr/>
                    <a:lstStyle/>
                    <a:p>
                      <a:r>
                        <a:rPr lang="en-US" dirty="0" smtClean="0"/>
                        <a:t>slug</a:t>
                      </a:r>
                      <a:endParaRPr lang="en-US" dirty="0"/>
                    </a:p>
                  </a:txBody>
                  <a:tcPr/>
                </a:tc>
                <a:tc>
                  <a:txBody>
                    <a:bodyPr/>
                    <a:lstStyle/>
                    <a:p>
                      <a:r>
                        <a:rPr lang="en-US" dirty="0" smtClean="0"/>
                        <a:t>pound (lb)</a:t>
                      </a:r>
                      <a:endParaRPr lang="en-US" dirty="0"/>
                    </a:p>
                  </a:txBody>
                  <a:tcPr/>
                </a:tc>
                <a:extLst>
                  <a:ext uri="{0D108BD9-81ED-4DB2-BD59-A6C34878D82A}">
                    <a16:rowId xmlns:a16="http://schemas.microsoft.com/office/drawing/2014/main" val="10003"/>
                  </a:ext>
                </a:extLst>
              </a:tr>
            </a:tbl>
          </a:graphicData>
        </a:graphic>
      </p:graphicFrame>
      <p:sp>
        <p:nvSpPr>
          <p:cNvPr id="5" name="Rectangle 2"/>
          <p:cNvSpPr>
            <a:spLocks noGrp="1" noChangeArrowheads="1"/>
          </p:cNvSpPr>
          <p:nvPr>
            <p:ph type="title"/>
          </p:nvPr>
        </p:nvSpPr>
        <p:spPr>
          <a:xfrm>
            <a:off x="1143000" y="0"/>
            <a:ext cx="6477000" cy="457200"/>
          </a:xfrm>
        </p:spPr>
        <p:txBody>
          <a:bodyPr/>
          <a:lstStyle/>
          <a:p>
            <a:pPr eaLnBrk="1" hangingPunct="1">
              <a:defRPr/>
            </a:pPr>
            <a:r>
              <a:rPr lang="en-US" sz="3200" dirty="0" smtClean="0"/>
              <a:t/>
            </a:r>
            <a:br>
              <a:rPr lang="en-US" sz="3200" dirty="0" smtClean="0"/>
            </a:br>
            <a:r>
              <a:rPr lang="en-US" sz="3000" dirty="0" smtClean="0"/>
              <a:t>Table of Units for Mass </a:t>
            </a:r>
            <a:r>
              <a:rPr lang="en-US" sz="3000" dirty="0" err="1" smtClean="0"/>
              <a:t>vs</a:t>
            </a:r>
            <a:r>
              <a:rPr lang="en-US" sz="3000" dirty="0" smtClean="0"/>
              <a:t> Force</a:t>
            </a:r>
            <a:r>
              <a:rPr lang="en-US" sz="3200" dirty="0" smtClean="0"/>
              <a:t/>
            </a:r>
            <a:br>
              <a:rPr lang="en-US" sz="3200" dirty="0" smtClean="0"/>
            </a:b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3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0"/>
            <a:ext cx="7467600" cy="685800"/>
          </a:xfrm>
        </p:spPr>
        <p:txBody>
          <a:bodyPr/>
          <a:lstStyle/>
          <a:p>
            <a:pPr eaLnBrk="1" hangingPunct="1">
              <a:defRPr/>
            </a:pPr>
            <a:r>
              <a:rPr lang="en-US" sz="3200" dirty="0" smtClean="0"/>
              <a:t/>
            </a:r>
            <a:br>
              <a:rPr lang="en-US" sz="3200" dirty="0" smtClean="0"/>
            </a:br>
            <a:r>
              <a:rPr lang="en-US" sz="3200" dirty="0" smtClean="0"/>
              <a:t>Tools to Measure Mass </a:t>
            </a:r>
            <a:r>
              <a:rPr lang="en-US" sz="3200" dirty="0" err="1" smtClean="0"/>
              <a:t>vs</a:t>
            </a:r>
            <a:r>
              <a:rPr lang="en-US" sz="3200" dirty="0" smtClean="0"/>
              <a:t> Weight</a:t>
            </a:r>
            <a:br>
              <a:rPr lang="en-US" sz="3200" dirty="0" smtClean="0"/>
            </a:br>
            <a:endParaRPr lang="en-US" sz="3200" dirty="0" smtClean="0"/>
          </a:p>
        </p:txBody>
      </p:sp>
      <p:sp>
        <p:nvSpPr>
          <p:cNvPr id="13315" name="Rectangle 3"/>
          <p:cNvSpPr>
            <a:spLocks noGrp="1" noChangeArrowheads="1"/>
          </p:cNvSpPr>
          <p:nvPr>
            <p:ph type="body" idx="1"/>
          </p:nvPr>
        </p:nvSpPr>
        <p:spPr>
          <a:xfrm>
            <a:off x="0" y="685800"/>
            <a:ext cx="9144000" cy="6172200"/>
          </a:xfrm>
        </p:spPr>
        <p:txBody>
          <a:bodyPr/>
          <a:lstStyle/>
          <a:p>
            <a:pPr eaLnBrk="1" hangingPunct="1">
              <a:lnSpc>
                <a:spcPct val="90000"/>
              </a:lnSpc>
              <a:defRPr/>
            </a:pPr>
            <a:r>
              <a:rPr lang="en-US" sz="2700" dirty="0" smtClean="0"/>
              <a:t>Spring scales – contain a spring that extends or compresses depending upon how much push or pull is applied – so they’re location ___________ - so they’re good to measure ____</a:t>
            </a:r>
          </a:p>
          <a:p>
            <a:pPr lvl="1" eaLnBrk="1" hangingPunct="1">
              <a:lnSpc>
                <a:spcPct val="90000"/>
              </a:lnSpc>
              <a:buFont typeface="Wingdings" panose="05000000000000000000" pitchFamily="2" charset="2"/>
              <a:buNone/>
              <a:defRPr/>
            </a:pPr>
            <a:r>
              <a:rPr lang="en-US" sz="2700" dirty="0" smtClean="0"/>
              <a:t>Ex: </a:t>
            </a:r>
          </a:p>
          <a:p>
            <a:pPr eaLnBrk="1" hangingPunct="1">
              <a:lnSpc>
                <a:spcPct val="90000"/>
              </a:lnSpc>
              <a:defRPr/>
            </a:pPr>
            <a:r>
              <a:rPr lang="en-US" sz="2700" dirty="0" smtClean="0"/>
              <a:t>Balances – compare the amount of material in one object with the amount in another – so they’re location ___________ - so they’re good to measure _____ </a:t>
            </a:r>
          </a:p>
          <a:p>
            <a:pPr lvl="1" eaLnBrk="1" hangingPunct="1">
              <a:lnSpc>
                <a:spcPct val="90000"/>
              </a:lnSpc>
              <a:buFont typeface="Wingdings" panose="05000000000000000000" pitchFamily="2" charset="2"/>
              <a:buNone/>
              <a:defRPr/>
            </a:pPr>
            <a:r>
              <a:rPr lang="en-US" sz="2700" dirty="0" smtClean="0"/>
              <a:t>Ex: </a:t>
            </a:r>
          </a:p>
          <a:p>
            <a:pPr eaLnBrk="1" hangingPunct="1">
              <a:lnSpc>
                <a:spcPct val="90000"/>
              </a:lnSpc>
              <a:buFont typeface="Wingdings" panose="05000000000000000000" pitchFamily="2" charset="2"/>
              <a:buNone/>
              <a:defRPr/>
            </a:pPr>
            <a:endParaRPr lang="en-US" sz="2700" dirty="0" smtClean="0"/>
          </a:p>
          <a:p>
            <a:pPr eaLnBrk="1" hangingPunct="1">
              <a:lnSpc>
                <a:spcPct val="90000"/>
              </a:lnSpc>
              <a:buFont typeface="Wingdings" panose="05000000000000000000" pitchFamily="2" charset="2"/>
              <a:buNone/>
              <a:defRPr/>
            </a:pPr>
            <a:r>
              <a:rPr lang="en-US" sz="2700" dirty="0" smtClean="0"/>
              <a:t>But whether you’re measuring mass or weight is very confusing to keep straight and often messed up in real life – even by people of science!  </a:t>
            </a:r>
          </a:p>
          <a:p>
            <a:pPr lvl="1" eaLnBrk="1" hangingPunct="1">
              <a:lnSpc>
                <a:spcPct val="90000"/>
              </a:lnSpc>
              <a:buFont typeface="Wingdings" panose="05000000000000000000" pitchFamily="2" charset="2"/>
              <a:buNone/>
              <a:defRPr/>
            </a:pPr>
            <a:r>
              <a:rPr lang="en-US" sz="2700" dirty="0" smtClean="0"/>
              <a:t>Ex: “scale” at </a:t>
            </a:r>
            <a:r>
              <a:rPr lang="en-US" sz="2700" dirty="0" err="1" smtClean="0"/>
              <a:t>dr’s</a:t>
            </a:r>
            <a:r>
              <a:rPr lang="en-US" sz="2700" dirty="0" smtClean="0"/>
              <a:t> office … in lbs</a:t>
            </a:r>
          </a:p>
          <a:p>
            <a:pPr lvl="2" eaLnBrk="1" hangingPunct="1">
              <a:lnSpc>
                <a:spcPct val="90000"/>
              </a:lnSpc>
              <a:buFont typeface="Wingdings" panose="05000000000000000000" pitchFamily="2" charset="2"/>
              <a:buNone/>
              <a:defRPr/>
            </a:pPr>
            <a:r>
              <a:rPr lang="en-US" sz="2700" dirty="0" smtClean="0"/>
              <a:t>  “weigh” your sample of ____ in grams in chemistry </a:t>
            </a:r>
          </a:p>
          <a:p>
            <a:pPr eaLnBrk="1" hangingPunct="1">
              <a:lnSpc>
                <a:spcPct val="90000"/>
              </a:lnSpc>
              <a:defRPr/>
            </a:pPr>
            <a:endParaRPr lang="en-US" sz="2800" dirty="0" smtClean="0">
              <a:cs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371600"/>
          </a:xfrm>
        </p:spPr>
        <p:txBody>
          <a:bodyPr/>
          <a:lstStyle/>
          <a:p>
            <a:pPr eaLnBrk="1" hangingPunct="1">
              <a:defRPr/>
            </a:pPr>
            <a:r>
              <a:rPr lang="en-US" smtClean="0"/>
              <a:t>Newton’s Second Law</a:t>
            </a:r>
          </a:p>
        </p:txBody>
      </p:sp>
      <p:pic>
        <p:nvPicPr>
          <p:cNvPr id="20483" name="Picture 4" descr="j019795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19200"/>
            <a:ext cx="233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5"/>
          <p:cNvSpPr>
            <a:spLocks noChangeArrowheads="1"/>
          </p:cNvSpPr>
          <p:nvPr/>
        </p:nvSpPr>
        <p:spPr bwMode="auto">
          <a:xfrm>
            <a:off x="762000" y="58674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i="1"/>
              <a:t>“ Forces do not cause motion. Forces cause accelerations”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0"/>
            <a:ext cx="4876800" cy="609600"/>
          </a:xfrm>
        </p:spPr>
        <p:txBody>
          <a:bodyPr/>
          <a:lstStyle/>
          <a:p>
            <a:pPr eaLnBrk="1" hangingPunct="1">
              <a:defRPr/>
            </a:pPr>
            <a:r>
              <a:rPr lang="en-US" sz="3600" dirty="0" smtClean="0"/>
              <a:t>Newton’s 2</a:t>
            </a:r>
            <a:r>
              <a:rPr lang="en-US" sz="3600" baseline="30000" dirty="0" smtClean="0"/>
              <a:t>nd</a:t>
            </a:r>
            <a:r>
              <a:rPr lang="en-US" sz="3600" dirty="0" smtClean="0"/>
              <a:t> Law</a:t>
            </a:r>
          </a:p>
        </p:txBody>
      </p:sp>
      <p:sp>
        <p:nvSpPr>
          <p:cNvPr id="2051" name="Rectangle 3"/>
          <p:cNvSpPr>
            <a:spLocks noGrp="1" noChangeArrowheads="1"/>
          </p:cNvSpPr>
          <p:nvPr>
            <p:ph type="subTitle" idx="1"/>
          </p:nvPr>
        </p:nvSpPr>
        <p:spPr>
          <a:xfrm>
            <a:off x="0" y="533400"/>
            <a:ext cx="8991600" cy="6019800"/>
          </a:xfrm>
        </p:spPr>
        <p:txBody>
          <a:bodyPr/>
          <a:lstStyle/>
          <a:p>
            <a:pPr algn="l" eaLnBrk="1" hangingPunct="1">
              <a:lnSpc>
                <a:spcPct val="80000"/>
              </a:lnSpc>
              <a:defRPr/>
            </a:pPr>
            <a:r>
              <a:rPr lang="en-US" sz="2800" dirty="0" smtClean="0"/>
              <a:t>Recall </a:t>
            </a:r>
          </a:p>
          <a:p>
            <a:pPr algn="l" eaLnBrk="1" hangingPunct="1">
              <a:lnSpc>
                <a:spcPct val="80000"/>
              </a:lnSpc>
              <a:buFont typeface="Wingdings" pitchFamily="2" charset="2"/>
              <a:buChar char="n"/>
              <a:defRPr/>
            </a:pPr>
            <a:r>
              <a:rPr lang="en-US" sz="2800" dirty="0" smtClean="0"/>
              <a:t> acceleration is the rate of change of velocity – either speed or direction</a:t>
            </a:r>
          </a:p>
          <a:p>
            <a:pPr algn="l" eaLnBrk="1" hangingPunct="1">
              <a:lnSpc>
                <a:spcPct val="80000"/>
              </a:lnSpc>
              <a:buFont typeface="Wingdings" pitchFamily="2" charset="2"/>
              <a:buChar char="n"/>
              <a:defRPr/>
            </a:pPr>
            <a:r>
              <a:rPr lang="en-US" sz="2800" dirty="0" smtClean="0"/>
              <a:t> net force – </a:t>
            </a:r>
            <a:r>
              <a:rPr lang="el-GR" sz="2800" dirty="0" smtClean="0"/>
              <a:t>Σ</a:t>
            </a:r>
            <a:r>
              <a:rPr lang="en-US" sz="2800" dirty="0" smtClean="0"/>
              <a:t>F – is </a:t>
            </a:r>
            <a:r>
              <a:rPr lang="en-US" sz="2800" dirty="0" smtClean="0">
                <a:cs typeface="Courier New" pitchFamily="49" charset="0"/>
              </a:rPr>
              <a:t>the vector sum of all the forces acting on an object </a:t>
            </a:r>
            <a:r>
              <a:rPr lang="en-US" sz="2400" dirty="0" smtClean="0">
                <a:cs typeface="Courier New" pitchFamily="49" charset="0"/>
              </a:rPr>
              <a:t>(</a:t>
            </a:r>
            <a:r>
              <a:rPr lang="el-GR" sz="2400" dirty="0" smtClean="0"/>
              <a:t>Σ</a:t>
            </a:r>
            <a:r>
              <a:rPr lang="en-US" sz="2400" dirty="0" smtClean="0"/>
              <a:t> is Greek </a:t>
            </a:r>
            <a:r>
              <a:rPr lang="en-US" sz="2400" smtClean="0"/>
              <a:t>letter sigma; </a:t>
            </a:r>
            <a:r>
              <a:rPr lang="en-US" sz="2400" dirty="0" smtClean="0"/>
              <a:t>means “sum of”)</a:t>
            </a:r>
            <a:endParaRPr lang="en-US" sz="2400" dirty="0" smtClean="0">
              <a:cs typeface="Courier New" pitchFamily="49" charset="0"/>
            </a:endParaRPr>
          </a:p>
          <a:p>
            <a:pPr lvl="1" eaLnBrk="1" hangingPunct="1">
              <a:lnSpc>
                <a:spcPct val="80000"/>
              </a:lnSpc>
              <a:defRPr/>
            </a:pPr>
            <a:r>
              <a:rPr lang="en-US" dirty="0" smtClean="0">
                <a:cs typeface="Courier New" pitchFamily="49" charset="0"/>
              </a:rPr>
              <a:t>it is </a:t>
            </a:r>
            <a:r>
              <a:rPr lang="en-US" u="sng" dirty="0" smtClean="0">
                <a:cs typeface="Courier New" pitchFamily="49" charset="0"/>
              </a:rPr>
              <a:t>not</a:t>
            </a:r>
            <a:r>
              <a:rPr lang="en-US" dirty="0" smtClean="0">
                <a:cs typeface="Courier New" pitchFamily="49" charset="0"/>
              </a:rPr>
              <a:t> the name of any one particular force.  </a:t>
            </a:r>
          </a:p>
          <a:p>
            <a:pPr marL="457200" lvl="1" indent="0" eaLnBrk="1" hangingPunct="1">
              <a:lnSpc>
                <a:spcPct val="80000"/>
              </a:lnSpc>
              <a:defRPr/>
            </a:pPr>
            <a:r>
              <a:rPr lang="en-US" dirty="0" smtClean="0">
                <a:cs typeface="Courier New" pitchFamily="49" charset="0"/>
              </a:rPr>
              <a:t> Therefore, y</a:t>
            </a:r>
            <a:r>
              <a:rPr lang="en-US" dirty="0" smtClean="0"/>
              <a:t>ou can’t apply a net force to an object, you can only apply a force that may result in a net force. </a:t>
            </a:r>
            <a:endParaRPr lang="en-US" dirty="0" smtClean="0">
              <a:cs typeface="Courier New" pitchFamily="49" charset="0"/>
            </a:endParaRPr>
          </a:p>
          <a:p>
            <a:pPr marL="457200" lvl="1" indent="0" eaLnBrk="1" hangingPunct="1">
              <a:lnSpc>
                <a:spcPct val="80000"/>
              </a:lnSpc>
              <a:defRPr/>
            </a:pPr>
            <a:r>
              <a:rPr lang="en-US" dirty="0" smtClean="0">
                <a:cs typeface="Courier New" pitchFamily="49" charset="0"/>
              </a:rPr>
              <a:t> If </a:t>
            </a:r>
            <a:r>
              <a:rPr lang="el-GR" dirty="0" smtClean="0"/>
              <a:t>Σ</a:t>
            </a:r>
            <a:r>
              <a:rPr lang="en-US" dirty="0" smtClean="0"/>
              <a:t>F = 0, then the object is in a state of equilibrium</a:t>
            </a:r>
          </a:p>
          <a:p>
            <a:pPr marL="857250" lvl="2" indent="0" eaLnBrk="1" hangingPunct="1">
              <a:lnSpc>
                <a:spcPct val="80000"/>
              </a:lnSpc>
              <a:defRPr/>
            </a:pPr>
            <a:r>
              <a:rPr lang="en-US" dirty="0" smtClean="0">
                <a:cs typeface="Courier New" pitchFamily="49" charset="0"/>
              </a:rPr>
              <a:t> it is not changing its state of motion – not accelerating </a:t>
            </a:r>
          </a:p>
          <a:p>
            <a:pPr marL="857250" lvl="2" indent="0" eaLnBrk="1" hangingPunct="1">
              <a:lnSpc>
                <a:spcPct val="80000"/>
              </a:lnSpc>
              <a:defRPr/>
            </a:pPr>
            <a:r>
              <a:rPr lang="en-US" dirty="0" smtClean="0">
                <a:cs typeface="Courier New" pitchFamily="49" charset="0"/>
              </a:rPr>
              <a:t> the case for Newton’s 1</a:t>
            </a:r>
            <a:r>
              <a:rPr lang="en-US" baseline="30000" dirty="0" smtClean="0">
                <a:cs typeface="Courier New" pitchFamily="49" charset="0"/>
              </a:rPr>
              <a:t>st</a:t>
            </a:r>
            <a:r>
              <a:rPr lang="en-US" dirty="0" smtClean="0">
                <a:cs typeface="Courier New" pitchFamily="49" charset="0"/>
              </a:rPr>
              <a:t> Law…</a:t>
            </a:r>
          </a:p>
          <a:p>
            <a:pPr marL="457200" lvl="1" indent="0" eaLnBrk="1" hangingPunct="1">
              <a:lnSpc>
                <a:spcPct val="80000"/>
              </a:lnSpc>
              <a:defRPr/>
            </a:pPr>
            <a:r>
              <a:rPr lang="en-US" dirty="0" smtClean="0">
                <a:cs typeface="Courier New" pitchFamily="49" charset="0"/>
              </a:rPr>
              <a:t> If </a:t>
            </a:r>
            <a:r>
              <a:rPr lang="el-GR" dirty="0" smtClean="0"/>
              <a:t>Σ</a:t>
            </a:r>
            <a:r>
              <a:rPr lang="en-US" dirty="0" smtClean="0"/>
              <a:t>F ≠</a:t>
            </a:r>
            <a:r>
              <a:rPr lang="en-US" dirty="0" smtClean="0">
                <a:cs typeface="Courier New" pitchFamily="49" charset="0"/>
              </a:rPr>
              <a:t> 0, then we say there is a net force acting on an object, and so it will accelerate.</a:t>
            </a:r>
            <a:endParaRPr lang="en-US" dirty="0" smtClean="0"/>
          </a:p>
          <a:p>
            <a:pPr algn="l" eaLnBrk="1" hangingPunct="1">
              <a:lnSpc>
                <a:spcPct val="80000"/>
              </a:lnSpc>
              <a:defRPr/>
            </a:pPr>
            <a:endParaRPr lang="en-US" sz="2400" dirty="0" smtClean="0"/>
          </a:p>
          <a:p>
            <a:pPr algn="l" eaLnBrk="1" hangingPunct="1">
              <a:lnSpc>
                <a:spcPct val="80000"/>
              </a:lnSpc>
              <a:defRPr/>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0"/>
            <a:ext cx="7696200" cy="914400"/>
          </a:xfrm>
        </p:spPr>
        <p:txBody>
          <a:bodyPr/>
          <a:lstStyle/>
          <a:p>
            <a:pPr eaLnBrk="1" hangingPunct="1">
              <a:defRPr/>
            </a:pPr>
            <a:r>
              <a:rPr lang="en-US" sz="3600" dirty="0" smtClean="0"/>
              <a:t>Aristotle’s 2 Types of Motion </a:t>
            </a:r>
          </a:p>
        </p:txBody>
      </p:sp>
      <p:sp>
        <p:nvSpPr>
          <p:cNvPr id="2051" name="Rectangle 3"/>
          <p:cNvSpPr>
            <a:spLocks noGrp="1" noChangeArrowheads="1"/>
          </p:cNvSpPr>
          <p:nvPr>
            <p:ph type="subTitle" idx="1"/>
          </p:nvPr>
        </p:nvSpPr>
        <p:spPr>
          <a:xfrm>
            <a:off x="0" y="1143000"/>
            <a:ext cx="9144000" cy="5486400"/>
          </a:xfrm>
        </p:spPr>
        <p:txBody>
          <a:bodyPr/>
          <a:lstStyle/>
          <a:p>
            <a:pPr marL="514350" indent="-514350" algn="l" eaLnBrk="1" hangingPunct="1">
              <a:lnSpc>
                <a:spcPct val="90000"/>
              </a:lnSpc>
              <a:defRPr/>
            </a:pPr>
            <a:r>
              <a:rPr lang="en-US" sz="2800" dirty="0" smtClean="0"/>
              <a:t>Natural – things that just naturally moved the way they do</a:t>
            </a:r>
          </a:p>
          <a:p>
            <a:pPr lvl="1" eaLnBrk="1" hangingPunct="1">
              <a:lnSpc>
                <a:spcPct val="90000"/>
              </a:lnSpc>
              <a:defRPr/>
            </a:pPr>
            <a:r>
              <a:rPr lang="en-US" dirty="0" smtClean="0"/>
              <a:t> heavy objects fall – the heavier, the faster</a:t>
            </a:r>
          </a:p>
          <a:p>
            <a:pPr lvl="1" eaLnBrk="1" hangingPunct="1">
              <a:lnSpc>
                <a:spcPct val="90000"/>
              </a:lnSpc>
              <a:defRPr/>
            </a:pPr>
            <a:r>
              <a:rPr lang="en-US" dirty="0" smtClean="0"/>
              <a:t> light materials rise</a:t>
            </a:r>
          </a:p>
          <a:p>
            <a:pPr lvl="1" eaLnBrk="1" hangingPunct="1">
              <a:lnSpc>
                <a:spcPct val="90000"/>
              </a:lnSpc>
              <a:defRPr/>
            </a:pPr>
            <a:r>
              <a:rPr lang="en-US" dirty="0" smtClean="0"/>
              <a:t> heavenly bodies circle</a:t>
            </a:r>
          </a:p>
          <a:p>
            <a:pPr lvl="1" eaLnBrk="1" hangingPunct="1">
              <a:lnSpc>
                <a:spcPct val="90000"/>
              </a:lnSpc>
              <a:defRPr/>
            </a:pPr>
            <a:r>
              <a:rPr lang="en-US" dirty="0" smtClean="0"/>
              <a:t> and, most commonly, objects come to or stay at rest, their “natural” state, including Earth – it wasn’t moving.</a:t>
            </a:r>
          </a:p>
          <a:p>
            <a:pPr algn="l" eaLnBrk="1" hangingPunct="1">
              <a:lnSpc>
                <a:spcPct val="90000"/>
              </a:lnSpc>
              <a:defRPr/>
            </a:pPr>
            <a:r>
              <a:rPr lang="en-US" sz="2800" dirty="0" smtClean="0"/>
              <a:t>Violent – any motion that required a force to make it occur</a:t>
            </a:r>
          </a:p>
          <a:p>
            <a:pPr lvl="1" eaLnBrk="1" hangingPunct="1">
              <a:lnSpc>
                <a:spcPct val="90000"/>
              </a:lnSpc>
              <a:defRPr/>
            </a:pPr>
            <a:r>
              <a:rPr lang="en-US" dirty="0" smtClean="0"/>
              <a:t> most notable, any object that keeps moving, would require a force to make it so</a:t>
            </a:r>
          </a:p>
          <a:p>
            <a:pPr algn="l" eaLnBrk="1" hangingPunct="1">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90800" y="0"/>
            <a:ext cx="3581400" cy="533400"/>
          </a:xfrm>
        </p:spPr>
        <p:txBody>
          <a:bodyPr/>
          <a:lstStyle/>
          <a:p>
            <a:pPr eaLnBrk="1" hangingPunct="1">
              <a:defRPr/>
            </a:pPr>
            <a:r>
              <a:rPr lang="en-US" sz="3200" dirty="0" smtClean="0"/>
              <a:t>Newton’s 2</a:t>
            </a:r>
            <a:r>
              <a:rPr lang="en-US" sz="3200" baseline="30000" dirty="0" smtClean="0"/>
              <a:t>nd</a:t>
            </a:r>
            <a:r>
              <a:rPr lang="en-US" sz="3200" dirty="0" smtClean="0"/>
              <a:t> Law</a:t>
            </a:r>
          </a:p>
        </p:txBody>
      </p:sp>
      <p:sp>
        <p:nvSpPr>
          <p:cNvPr id="2051" name="Rectangle 3"/>
          <p:cNvSpPr>
            <a:spLocks noGrp="1" noChangeArrowheads="1"/>
          </p:cNvSpPr>
          <p:nvPr>
            <p:ph type="subTitle" idx="1"/>
          </p:nvPr>
        </p:nvSpPr>
        <p:spPr>
          <a:xfrm>
            <a:off x="0" y="609600"/>
            <a:ext cx="9144000" cy="6248400"/>
          </a:xfrm>
        </p:spPr>
        <p:txBody>
          <a:bodyPr/>
          <a:lstStyle/>
          <a:p>
            <a:pPr algn="l" eaLnBrk="1" hangingPunct="1">
              <a:lnSpc>
                <a:spcPct val="80000"/>
              </a:lnSpc>
              <a:defRPr/>
            </a:pPr>
            <a:r>
              <a:rPr lang="en-US" sz="2800" dirty="0" smtClean="0"/>
              <a:t>Newton’s 2</a:t>
            </a:r>
            <a:r>
              <a:rPr lang="en-US" sz="2800" baseline="30000" dirty="0" smtClean="0"/>
              <a:t>nd</a:t>
            </a:r>
            <a:r>
              <a:rPr lang="en-US" sz="2800" dirty="0" smtClean="0"/>
              <a:t> Law (official): The acceleration of an object is directly proportional to the net force acting on it, and is inversely proportional to its mass.  The direction of the acceleration is in the direction of the net force acting on the object.  </a:t>
            </a:r>
          </a:p>
          <a:p>
            <a:pPr algn="l" eaLnBrk="1" hangingPunct="1">
              <a:lnSpc>
                <a:spcPct val="80000"/>
              </a:lnSpc>
              <a:defRPr/>
            </a:pPr>
            <a:endParaRPr lang="en-US" sz="2800" dirty="0" smtClean="0"/>
          </a:p>
          <a:p>
            <a:pPr algn="l" eaLnBrk="1" hangingPunct="1">
              <a:lnSpc>
                <a:spcPct val="80000"/>
              </a:lnSpc>
              <a:defRPr/>
            </a:pPr>
            <a:r>
              <a:rPr lang="en-US" sz="2800" dirty="0" smtClean="0"/>
              <a:t>Put simply: a net force causes a mass to accelerate! </a:t>
            </a:r>
          </a:p>
          <a:p>
            <a:pPr marL="457200" lvl="1" indent="0" eaLnBrk="1" hangingPunct="1">
              <a:lnSpc>
                <a:spcPct val="80000"/>
              </a:lnSpc>
              <a:defRPr/>
            </a:pPr>
            <a:r>
              <a:rPr lang="en-US" dirty="0" smtClean="0"/>
              <a:t>	to change its state of motion </a:t>
            </a:r>
          </a:p>
          <a:p>
            <a:pPr marL="457200" lvl="1" indent="0" eaLnBrk="1" hangingPunct="1">
              <a:lnSpc>
                <a:spcPct val="80000"/>
              </a:lnSpc>
              <a:defRPr/>
            </a:pPr>
            <a:r>
              <a:rPr lang="en-US" dirty="0" smtClean="0"/>
              <a:t>	to do something different than it’s already doing</a:t>
            </a:r>
          </a:p>
          <a:p>
            <a:pPr marL="457200" lvl="1" indent="0" eaLnBrk="1" hangingPunct="1">
              <a:lnSpc>
                <a:spcPct val="80000"/>
              </a:lnSpc>
              <a:buFont typeface="Wingdings" panose="05000000000000000000" pitchFamily="2" charset="2"/>
              <a:buNone/>
              <a:defRPr/>
            </a:pPr>
            <a:endParaRPr lang="en-US" dirty="0" smtClean="0"/>
          </a:p>
          <a:p>
            <a:pPr algn="l" eaLnBrk="1" hangingPunct="1">
              <a:lnSpc>
                <a:spcPct val="80000"/>
              </a:lnSpc>
              <a:buFont typeface="Wingdings" pitchFamily="2" charset="2"/>
              <a:buChar char="n"/>
              <a:defRPr/>
            </a:pPr>
            <a:r>
              <a:rPr lang="en-US" sz="2800" dirty="0" smtClean="0"/>
              <a:t> A constant (consistent amount of) net force causes a constant acceleration</a:t>
            </a:r>
          </a:p>
          <a:p>
            <a:pPr algn="l" eaLnBrk="1" hangingPunct="1">
              <a:lnSpc>
                <a:spcPct val="80000"/>
              </a:lnSpc>
              <a:buFont typeface="Wingdings" pitchFamily="2" charset="2"/>
              <a:buChar char="n"/>
              <a:defRPr/>
            </a:pPr>
            <a:r>
              <a:rPr lang="en-US" sz="2800" dirty="0" smtClean="0"/>
              <a:t> </a:t>
            </a:r>
            <a:r>
              <a:rPr lang="en-US" sz="2800" u="sng" dirty="0" smtClean="0"/>
              <a:t>Any</a:t>
            </a:r>
            <a:r>
              <a:rPr lang="en-US" sz="2800" dirty="0" smtClean="0"/>
              <a:t> size net force, no matter how small, causes </a:t>
            </a:r>
            <a:r>
              <a:rPr lang="en-US" sz="2800" u="sng" dirty="0" smtClean="0"/>
              <a:t>any</a:t>
            </a:r>
            <a:r>
              <a:rPr lang="en-US" sz="2800" dirty="0" smtClean="0"/>
              <a:t> size mass, no matter how big, to accelerate.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a:xfrm>
            <a:off x="152400" y="228600"/>
            <a:ext cx="8839200" cy="6477000"/>
          </a:xfrm>
        </p:spPr>
        <p:txBody>
          <a:bodyPr/>
          <a:lstStyle/>
          <a:p>
            <a:pPr marL="457200" lvl="1" indent="0" eaLnBrk="1" hangingPunct="1">
              <a:lnSpc>
                <a:spcPct val="90000"/>
              </a:lnSpc>
              <a:buFont typeface="Wingdings" panose="05000000000000000000" pitchFamily="2" charset="2"/>
              <a:buNone/>
              <a:defRPr/>
            </a:pPr>
            <a:r>
              <a:rPr lang="en-US" sz="2400" dirty="0" smtClean="0"/>
              <a:t>The Math of Newton’s 2</a:t>
            </a:r>
            <a:r>
              <a:rPr lang="en-US" sz="2400" baseline="30000" dirty="0" smtClean="0"/>
              <a:t>nd</a:t>
            </a:r>
            <a:r>
              <a:rPr lang="en-US" sz="2400" dirty="0" smtClean="0"/>
              <a:t> Law…</a:t>
            </a:r>
          </a:p>
          <a:p>
            <a:pPr marL="457200" lvl="1" indent="0" eaLnBrk="1" hangingPunct="1">
              <a:lnSpc>
                <a:spcPct val="90000"/>
              </a:lnSpc>
              <a:defRPr/>
            </a:pPr>
            <a:r>
              <a:rPr lang="en-US" sz="2400" dirty="0" smtClean="0"/>
              <a:t> a </a:t>
            </a:r>
            <a:r>
              <a:rPr lang="el-GR" sz="2400" b="1" dirty="0" smtClean="0">
                <a:latin typeface="Courier New" pitchFamily="49" charset="0"/>
                <a:cs typeface="Courier New" pitchFamily="49" charset="0"/>
              </a:rPr>
              <a:t>α</a:t>
            </a:r>
            <a:r>
              <a:rPr lang="en-US" sz="2400" b="1" dirty="0" smtClean="0">
                <a:latin typeface="Courier New" pitchFamily="49" charset="0"/>
                <a:cs typeface="Courier New" pitchFamily="49" charset="0"/>
              </a:rPr>
              <a:t> </a:t>
            </a:r>
            <a:r>
              <a:rPr lang="el-GR" sz="2400" dirty="0" smtClean="0"/>
              <a:t>Σ</a:t>
            </a:r>
            <a:r>
              <a:rPr lang="en-US" sz="2400" dirty="0" smtClean="0"/>
              <a:t>F </a:t>
            </a:r>
            <a:r>
              <a:rPr lang="en-US" sz="2400" dirty="0" smtClean="0">
                <a:cs typeface="Courier New" pitchFamily="49" charset="0"/>
              </a:rPr>
              <a:t>(direct)   so, for the same mass,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as </a:t>
            </a:r>
            <a:r>
              <a:rPr lang="el-GR" sz="2400" dirty="0" smtClean="0"/>
              <a:t>Σ</a:t>
            </a:r>
            <a:r>
              <a:rPr lang="en-US" sz="2400" dirty="0" smtClean="0"/>
              <a:t>F </a:t>
            </a:r>
            <a:r>
              <a:rPr lang="en-US" sz="2400" dirty="0" smtClean="0">
                <a:cs typeface="Courier New" pitchFamily="49" charset="0"/>
              </a:rPr>
              <a:t>changes, the a changes by the same multiple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Ex:  If </a:t>
            </a:r>
            <a:r>
              <a:rPr lang="el-GR" sz="2400" dirty="0" smtClean="0"/>
              <a:t>Σ</a:t>
            </a:r>
            <a:r>
              <a:rPr lang="en-US" sz="2400" dirty="0" smtClean="0"/>
              <a:t>F</a:t>
            </a:r>
            <a:r>
              <a:rPr lang="en-US" sz="2400" dirty="0" smtClean="0">
                <a:cs typeface="Courier New" pitchFamily="49" charset="0"/>
              </a:rPr>
              <a:t> = 3 N causes a = 8 m/s</a:t>
            </a:r>
            <a:r>
              <a:rPr lang="en-US" sz="2400" baseline="30000" dirty="0" smtClean="0">
                <a:cs typeface="Courier New" pitchFamily="49" charset="0"/>
              </a:rPr>
              <a:t>2</a:t>
            </a:r>
            <a:r>
              <a:rPr lang="en-US" sz="2400" dirty="0" smtClean="0">
                <a:cs typeface="Courier New" pitchFamily="49" charset="0"/>
              </a:rPr>
              <a:t>,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then if </a:t>
            </a:r>
            <a:r>
              <a:rPr lang="el-GR" sz="2400" dirty="0" smtClean="0"/>
              <a:t>Σ</a:t>
            </a:r>
            <a:r>
              <a:rPr lang="en-US" sz="2400" dirty="0" smtClean="0"/>
              <a:t>F</a:t>
            </a:r>
            <a:r>
              <a:rPr lang="en-US" sz="2400" baseline="-25000" dirty="0" smtClean="0">
                <a:cs typeface="Courier New" pitchFamily="49" charset="0"/>
              </a:rPr>
              <a:t> </a:t>
            </a:r>
            <a:r>
              <a:rPr lang="en-US" sz="2400" dirty="0" smtClean="0">
                <a:cs typeface="Courier New" pitchFamily="49" charset="0"/>
              </a:rPr>
              <a:t>= 9 N on the same m, the a = _____</a:t>
            </a:r>
          </a:p>
          <a:p>
            <a:pPr marL="457200" lvl="1" indent="0" eaLnBrk="1" hangingPunct="1">
              <a:lnSpc>
                <a:spcPct val="90000"/>
              </a:lnSpc>
              <a:defRPr/>
            </a:pPr>
            <a:r>
              <a:rPr lang="en-US" sz="2400" dirty="0" smtClean="0"/>
              <a:t> a </a:t>
            </a:r>
            <a:r>
              <a:rPr lang="el-GR" sz="2400" b="1" dirty="0" smtClean="0">
                <a:latin typeface="Courier New" pitchFamily="49" charset="0"/>
                <a:cs typeface="Courier New" pitchFamily="49" charset="0"/>
              </a:rPr>
              <a:t>α</a:t>
            </a:r>
            <a:r>
              <a:rPr lang="en-US" sz="2400" dirty="0" smtClean="0">
                <a:latin typeface="Courier New" pitchFamily="49" charset="0"/>
                <a:cs typeface="Courier New" pitchFamily="49" charset="0"/>
              </a:rPr>
              <a:t> </a:t>
            </a:r>
            <a:r>
              <a:rPr lang="en-US" sz="2400" dirty="0" smtClean="0">
                <a:cs typeface="Courier New" pitchFamily="49" charset="0"/>
              </a:rPr>
              <a:t>1/m   (inverse)   so, for the same </a:t>
            </a:r>
            <a:r>
              <a:rPr lang="el-GR" sz="2400" dirty="0" smtClean="0"/>
              <a:t>Σ</a:t>
            </a:r>
            <a:r>
              <a:rPr lang="en-US" sz="2400" dirty="0" smtClean="0"/>
              <a:t>F</a:t>
            </a:r>
            <a:r>
              <a:rPr lang="en-US" sz="2400" dirty="0" smtClean="0">
                <a:cs typeface="Courier New" pitchFamily="49" charset="0"/>
              </a:rPr>
              <a:t>,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as m changes, the a changes by the inverse multiple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Ex:  If m = 10 kg has an a = 4 m/s</a:t>
            </a:r>
            <a:r>
              <a:rPr lang="en-US" sz="2400" baseline="30000" dirty="0" smtClean="0">
                <a:cs typeface="Courier New" pitchFamily="49" charset="0"/>
              </a:rPr>
              <a:t>2</a:t>
            </a:r>
            <a:r>
              <a:rPr lang="en-US" sz="2400" dirty="0" smtClean="0">
                <a:cs typeface="Courier New" pitchFamily="49" charset="0"/>
              </a:rPr>
              <a:t>,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then if m</a:t>
            </a:r>
            <a:r>
              <a:rPr lang="en-US" sz="2400" baseline="-25000" dirty="0" smtClean="0">
                <a:cs typeface="Courier New" pitchFamily="49" charset="0"/>
              </a:rPr>
              <a:t> </a:t>
            </a:r>
            <a:r>
              <a:rPr lang="en-US" sz="2400" dirty="0" smtClean="0">
                <a:cs typeface="Courier New" pitchFamily="49" charset="0"/>
              </a:rPr>
              <a:t>= 5 kg with same </a:t>
            </a:r>
            <a:r>
              <a:rPr lang="el-GR" sz="2400" dirty="0" smtClean="0"/>
              <a:t>Σ</a:t>
            </a:r>
            <a:r>
              <a:rPr lang="en-US" sz="2400" dirty="0" smtClean="0"/>
              <a:t>F</a:t>
            </a:r>
            <a:r>
              <a:rPr lang="en-US" sz="2400" dirty="0" smtClean="0">
                <a:cs typeface="Courier New" pitchFamily="49" charset="0"/>
              </a:rPr>
              <a:t>, the a = _____</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But we can combine these 2 proportions to get</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a:t>
            </a:r>
            <a:r>
              <a:rPr lang="en-US" sz="2400" dirty="0" smtClean="0"/>
              <a:t>a </a:t>
            </a:r>
            <a:r>
              <a:rPr lang="el-GR" sz="2400" b="1" dirty="0" smtClean="0">
                <a:latin typeface="Courier New" pitchFamily="49" charset="0"/>
                <a:cs typeface="Courier New" pitchFamily="49" charset="0"/>
              </a:rPr>
              <a:t>α</a:t>
            </a:r>
            <a:r>
              <a:rPr lang="en-US" sz="2400" dirty="0" smtClean="0">
                <a:latin typeface="Courier New" pitchFamily="49" charset="0"/>
                <a:cs typeface="Courier New" pitchFamily="49" charset="0"/>
              </a:rPr>
              <a:t> </a:t>
            </a:r>
            <a:r>
              <a:rPr lang="el-GR" sz="2400" dirty="0" smtClean="0"/>
              <a:t>Σ</a:t>
            </a:r>
            <a:r>
              <a:rPr lang="en-US" sz="2400" dirty="0" smtClean="0"/>
              <a:t>F </a:t>
            </a:r>
            <a:r>
              <a:rPr lang="en-US" sz="2400" dirty="0" smtClean="0">
                <a:cs typeface="Courier New" pitchFamily="49" charset="0"/>
              </a:rPr>
              <a:t>/ m</a:t>
            </a:r>
            <a:r>
              <a:rPr lang="en-US" sz="2400" baseline="-25000" dirty="0" smtClean="0">
                <a:cs typeface="Courier New" pitchFamily="49" charset="0"/>
              </a:rPr>
              <a:t> </a:t>
            </a:r>
            <a:r>
              <a:rPr lang="en-US" sz="2400" dirty="0" smtClean="0">
                <a:cs typeface="Courier New" pitchFamily="49" charset="0"/>
              </a:rPr>
              <a:t>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where the constant to make the proportion an equation has a value of 1, so</a:t>
            </a:r>
          </a:p>
          <a:p>
            <a:pPr marL="457200" lvl="1" indent="0" eaLnBrk="1" hangingPunct="1">
              <a:lnSpc>
                <a:spcPct val="90000"/>
              </a:lnSpc>
              <a:buFont typeface="Wingdings" panose="05000000000000000000" pitchFamily="2" charset="2"/>
              <a:buNone/>
              <a:defRPr/>
            </a:pPr>
            <a:r>
              <a:rPr lang="en-US" sz="2400" baseline="-25000" dirty="0" smtClean="0">
                <a:cs typeface="Courier New" pitchFamily="49" charset="0"/>
              </a:rPr>
              <a:t> 			</a:t>
            </a:r>
            <a:r>
              <a:rPr lang="en-US" sz="2400" dirty="0" smtClean="0"/>
              <a:t>a = (1) </a:t>
            </a:r>
            <a:r>
              <a:rPr lang="el-GR" sz="2400" dirty="0" smtClean="0"/>
              <a:t>Σ</a:t>
            </a:r>
            <a:r>
              <a:rPr lang="en-US" sz="2400" dirty="0" smtClean="0"/>
              <a:t>F </a:t>
            </a:r>
            <a:r>
              <a:rPr lang="en-US" sz="2400" dirty="0" smtClean="0">
                <a:cs typeface="Courier New" pitchFamily="49" charset="0"/>
              </a:rPr>
              <a:t>/ m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		or just </a:t>
            </a:r>
            <a:r>
              <a:rPr lang="en-US" sz="2400" dirty="0" smtClean="0"/>
              <a:t>a = </a:t>
            </a:r>
            <a:r>
              <a:rPr lang="el-GR" sz="2400" dirty="0" smtClean="0"/>
              <a:t>Σ</a:t>
            </a:r>
            <a:r>
              <a:rPr lang="en-US" sz="2400" dirty="0" smtClean="0"/>
              <a:t>F </a:t>
            </a:r>
            <a:r>
              <a:rPr lang="en-US" sz="2400" dirty="0" smtClean="0">
                <a:cs typeface="Courier New" pitchFamily="49" charset="0"/>
              </a:rPr>
              <a:t>/ m </a:t>
            </a:r>
          </a:p>
          <a:p>
            <a:pPr marL="457200" lvl="1" indent="0" eaLnBrk="1" hangingPunct="1">
              <a:lnSpc>
                <a:spcPct val="90000"/>
              </a:lnSpc>
              <a:buFont typeface="Wingdings" panose="05000000000000000000" pitchFamily="2" charset="2"/>
              <a:buNone/>
              <a:defRPr/>
            </a:pPr>
            <a:r>
              <a:rPr lang="en-US" sz="2400" dirty="0" smtClean="0">
                <a:cs typeface="Courier New" pitchFamily="49" charset="0"/>
              </a:rPr>
              <a:t>or more commonly, </a:t>
            </a:r>
            <a:r>
              <a:rPr lang="el-GR" sz="2400" dirty="0" smtClean="0"/>
              <a:t>Σ</a:t>
            </a:r>
            <a:r>
              <a:rPr lang="en-US" sz="2400" dirty="0" smtClean="0"/>
              <a:t>F </a:t>
            </a:r>
            <a:r>
              <a:rPr lang="en-US" sz="2400" dirty="0" smtClean="0">
                <a:cs typeface="Courier New" pitchFamily="49" charset="0"/>
              </a:rPr>
              <a:t>= ma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89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8915">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89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1"/>
          </p:nvPr>
        </p:nvSpPr>
        <p:spPr>
          <a:xfrm>
            <a:off x="0" y="0"/>
            <a:ext cx="9144000" cy="6858000"/>
          </a:xfrm>
        </p:spPr>
        <p:txBody>
          <a:bodyPr/>
          <a:lstStyle/>
          <a:p>
            <a:pPr marL="457200" lvl="1" indent="0" eaLnBrk="1" hangingPunct="1">
              <a:buFont typeface="Wingdings" panose="05000000000000000000" pitchFamily="2" charset="2"/>
              <a:buNone/>
              <a:defRPr/>
            </a:pPr>
            <a:r>
              <a:rPr lang="en-US" sz="2400" dirty="0" smtClean="0"/>
              <a:t>Units of the </a:t>
            </a:r>
            <a:r>
              <a:rPr lang="el-GR" sz="2400" dirty="0" smtClean="0"/>
              <a:t>Σ</a:t>
            </a:r>
            <a:r>
              <a:rPr lang="en-US" sz="2400" dirty="0" smtClean="0"/>
              <a:t>F = ma equation:</a:t>
            </a:r>
          </a:p>
          <a:p>
            <a:pPr marL="457200" lvl="1" indent="0" eaLnBrk="1" hangingPunct="1">
              <a:buFont typeface="Wingdings" panose="05000000000000000000" pitchFamily="2" charset="2"/>
              <a:buNone/>
              <a:defRPr/>
            </a:pPr>
            <a:r>
              <a:rPr lang="en-US" sz="2400" dirty="0" smtClean="0"/>
              <a:t>	   1 Newton = 1 kg•1 m/s</a:t>
            </a:r>
            <a:r>
              <a:rPr lang="en-US" sz="2400" baseline="30000" dirty="0" smtClean="0"/>
              <a:t>2</a:t>
            </a:r>
          </a:p>
          <a:p>
            <a:pPr marL="857250" lvl="2" indent="0" eaLnBrk="1" hangingPunct="1">
              <a:buFont typeface="Wingdings" panose="05000000000000000000" pitchFamily="2" charset="2"/>
              <a:buNone/>
              <a:defRPr/>
            </a:pPr>
            <a:r>
              <a:rPr lang="en-US" dirty="0" smtClean="0"/>
              <a:t>so then if       a =</a:t>
            </a:r>
            <a:r>
              <a:rPr lang="el-GR" dirty="0" smtClean="0"/>
              <a:t> Σ</a:t>
            </a:r>
            <a:r>
              <a:rPr lang="en-US" dirty="0" smtClean="0"/>
              <a:t>F</a:t>
            </a:r>
            <a:r>
              <a:rPr lang="en-US" baseline="-25000" dirty="0" smtClean="0">
                <a:cs typeface="Courier New" pitchFamily="49" charset="0"/>
              </a:rPr>
              <a:t> </a:t>
            </a:r>
            <a:r>
              <a:rPr lang="en-US" dirty="0" smtClean="0">
                <a:cs typeface="Courier New" pitchFamily="49" charset="0"/>
              </a:rPr>
              <a:t>/ m </a:t>
            </a:r>
          </a:p>
          <a:p>
            <a:pPr marL="857250" lvl="2" indent="0" eaLnBrk="1" hangingPunct="1">
              <a:buFont typeface="Wingdings" panose="05000000000000000000" pitchFamily="2" charset="2"/>
              <a:buNone/>
              <a:defRPr/>
            </a:pPr>
            <a:r>
              <a:rPr lang="en-US" dirty="0" smtClean="0">
                <a:cs typeface="Courier New" pitchFamily="49" charset="0"/>
              </a:rPr>
              <a:t>the units are:    = N / kg </a:t>
            </a:r>
          </a:p>
          <a:p>
            <a:pPr marL="457200" lvl="1" indent="0" eaLnBrk="1" hangingPunct="1">
              <a:buFont typeface="Wingdings" panose="05000000000000000000" pitchFamily="2" charset="2"/>
              <a:buNone/>
              <a:defRPr/>
            </a:pPr>
            <a:r>
              <a:rPr lang="en-US" sz="2400" dirty="0" smtClean="0">
                <a:cs typeface="Courier New" pitchFamily="49" charset="0"/>
              </a:rPr>
              <a:t>		             = </a:t>
            </a:r>
            <a:r>
              <a:rPr lang="en-US" sz="2400" u="sng" dirty="0" err="1" smtClean="0">
                <a:cs typeface="Courier New" pitchFamily="49" charset="0"/>
              </a:rPr>
              <a:t>kg•</a:t>
            </a:r>
            <a:r>
              <a:rPr lang="en-US" sz="2400" u="sng" dirty="0" err="1" smtClean="0"/>
              <a:t>m</a:t>
            </a:r>
            <a:r>
              <a:rPr lang="en-US" sz="2400" u="sng" dirty="0" smtClean="0"/>
              <a:t>/s</a:t>
            </a:r>
            <a:r>
              <a:rPr lang="en-US" sz="2400" u="sng" baseline="30000" dirty="0" smtClean="0"/>
              <a:t>2</a:t>
            </a:r>
            <a:endParaRPr lang="en-US" sz="2400" dirty="0" smtClean="0"/>
          </a:p>
          <a:p>
            <a:pPr marL="457200" lvl="1" indent="0" eaLnBrk="1" hangingPunct="1">
              <a:buFont typeface="Wingdings" panose="05000000000000000000" pitchFamily="2" charset="2"/>
              <a:buNone/>
              <a:defRPr/>
            </a:pPr>
            <a:r>
              <a:rPr lang="en-US" sz="2400" baseline="30000" dirty="0" smtClean="0"/>
              <a:t>                                                 </a:t>
            </a:r>
            <a:r>
              <a:rPr lang="en-US" sz="2400" dirty="0" smtClean="0"/>
              <a:t>kg</a:t>
            </a:r>
            <a:r>
              <a:rPr lang="en-US" sz="2400" u="sng" dirty="0" smtClean="0"/>
              <a:t> </a:t>
            </a:r>
            <a:r>
              <a:rPr lang="en-US" sz="2400" u="sng" baseline="30000" dirty="0" smtClean="0"/>
              <a:t> </a:t>
            </a:r>
          </a:p>
          <a:p>
            <a:pPr marL="457200" lvl="1" indent="0" eaLnBrk="1" hangingPunct="1">
              <a:buFont typeface="Wingdings" panose="05000000000000000000" pitchFamily="2" charset="2"/>
              <a:buNone/>
              <a:defRPr/>
            </a:pPr>
            <a:r>
              <a:rPr lang="en-US" sz="2400" dirty="0" smtClean="0"/>
              <a:t>		             = m/s</a:t>
            </a:r>
            <a:r>
              <a:rPr lang="en-US" sz="2400" baseline="30000" dirty="0" smtClean="0"/>
              <a:t>2</a:t>
            </a:r>
            <a:r>
              <a:rPr lang="en-US" sz="2400" dirty="0" smtClean="0"/>
              <a:t> , which makes sense for a</a:t>
            </a:r>
          </a:p>
          <a:p>
            <a:pPr marL="457200" lvl="1" indent="0" eaLnBrk="1" hangingPunct="1">
              <a:buFont typeface="Wingdings" panose="05000000000000000000" pitchFamily="2" charset="2"/>
              <a:buNone/>
              <a:defRPr/>
            </a:pPr>
            <a:r>
              <a:rPr lang="en-US" sz="2400" dirty="0" smtClean="0"/>
              <a:t>	or if             m = </a:t>
            </a:r>
            <a:r>
              <a:rPr lang="el-GR" sz="2400" dirty="0" smtClean="0"/>
              <a:t>Σ</a:t>
            </a:r>
            <a:r>
              <a:rPr lang="en-US" sz="2400" dirty="0" smtClean="0"/>
              <a:t>F </a:t>
            </a:r>
            <a:r>
              <a:rPr lang="en-US" sz="2400" dirty="0" smtClean="0">
                <a:cs typeface="Courier New" pitchFamily="49" charset="0"/>
              </a:rPr>
              <a:t>/ a</a:t>
            </a:r>
          </a:p>
          <a:p>
            <a:pPr marL="857250" lvl="2" indent="0" eaLnBrk="1" hangingPunct="1">
              <a:buFont typeface="Wingdings" panose="05000000000000000000" pitchFamily="2" charset="2"/>
              <a:buNone/>
              <a:defRPr/>
            </a:pPr>
            <a:r>
              <a:rPr lang="en-US" dirty="0" smtClean="0">
                <a:cs typeface="Courier New" pitchFamily="49" charset="0"/>
              </a:rPr>
              <a:t>the units are:    = N / </a:t>
            </a:r>
            <a:r>
              <a:rPr lang="en-US" dirty="0" smtClean="0"/>
              <a:t>m/s</a:t>
            </a:r>
            <a:r>
              <a:rPr lang="en-US" baseline="30000" dirty="0" smtClean="0"/>
              <a:t>2</a:t>
            </a:r>
          </a:p>
          <a:p>
            <a:pPr marL="457200" lvl="1" indent="0" eaLnBrk="1" hangingPunct="1">
              <a:buFont typeface="Wingdings" panose="05000000000000000000" pitchFamily="2" charset="2"/>
              <a:buNone/>
              <a:defRPr/>
            </a:pPr>
            <a:r>
              <a:rPr lang="en-US" sz="2400" baseline="30000" dirty="0" smtClean="0"/>
              <a:t>		</a:t>
            </a:r>
            <a:r>
              <a:rPr lang="en-US" sz="2400" dirty="0" smtClean="0"/>
              <a:t>             = </a:t>
            </a:r>
            <a:r>
              <a:rPr lang="en-US" sz="2400" u="sng" dirty="0" err="1" smtClean="0"/>
              <a:t>kg•m</a:t>
            </a:r>
            <a:r>
              <a:rPr lang="en-US" sz="2400" u="sng" dirty="0" smtClean="0"/>
              <a:t>/s</a:t>
            </a:r>
            <a:r>
              <a:rPr lang="en-US" sz="2400" u="sng" baseline="30000" dirty="0" smtClean="0"/>
              <a:t>2</a:t>
            </a:r>
          </a:p>
          <a:p>
            <a:pPr marL="457200" lvl="1" indent="0" eaLnBrk="1" hangingPunct="1">
              <a:buFont typeface="Wingdings" panose="05000000000000000000" pitchFamily="2" charset="2"/>
              <a:buNone/>
              <a:defRPr/>
            </a:pPr>
            <a:r>
              <a:rPr lang="en-US" sz="2400" baseline="30000" dirty="0" smtClean="0"/>
              <a:t>			</a:t>
            </a:r>
            <a:r>
              <a:rPr lang="en-US" sz="2400" dirty="0" smtClean="0"/>
              <a:t>        m/s</a:t>
            </a:r>
            <a:r>
              <a:rPr lang="en-US" sz="2400" baseline="30000" dirty="0" smtClean="0"/>
              <a:t>2</a:t>
            </a:r>
          </a:p>
          <a:p>
            <a:pPr marL="457200" lvl="1" indent="0" eaLnBrk="1" hangingPunct="1">
              <a:buFont typeface="Wingdings" panose="05000000000000000000" pitchFamily="2" charset="2"/>
              <a:buNone/>
              <a:defRPr/>
            </a:pPr>
            <a:r>
              <a:rPr lang="en-US" sz="2400" dirty="0" smtClean="0">
                <a:cs typeface="Courier New" pitchFamily="49" charset="0"/>
              </a:rPr>
              <a:t>			    = kg </a:t>
            </a:r>
            <a:r>
              <a:rPr lang="en-US" sz="2400" dirty="0" smtClean="0"/>
              <a:t>, which makes sense for m</a:t>
            </a:r>
          </a:p>
          <a:p>
            <a:pPr marL="457200" lvl="1" indent="0" eaLnBrk="1" hangingPunct="1">
              <a:buFont typeface="Wingdings" panose="05000000000000000000" pitchFamily="2" charset="2"/>
              <a:buNone/>
              <a:defRPr/>
            </a:pPr>
            <a:r>
              <a:rPr lang="en-US" sz="2400" dirty="0" smtClean="0"/>
              <a:t>All of this applies to </a:t>
            </a:r>
            <a:r>
              <a:rPr lang="en-US" sz="2400" dirty="0" err="1" smtClean="0"/>
              <a:t>F</a:t>
            </a:r>
            <a:r>
              <a:rPr lang="en-US" sz="2400" baseline="-25000" dirty="0" err="1" smtClean="0"/>
              <a:t>g</a:t>
            </a:r>
            <a:r>
              <a:rPr lang="en-US" sz="2400" baseline="-25000" dirty="0" smtClean="0"/>
              <a:t> </a:t>
            </a:r>
            <a:r>
              <a:rPr lang="en-US" sz="2400" dirty="0" smtClean="0"/>
              <a:t>= mg too!  See it ?!?!?  </a:t>
            </a:r>
          </a:p>
          <a:p>
            <a:pPr marL="457200" lvl="1" indent="0" eaLnBrk="1" hangingPunct="1">
              <a:buFont typeface="Wingdings" panose="05000000000000000000" pitchFamily="2" charset="2"/>
              <a:buNone/>
              <a:defRPr/>
            </a:pPr>
            <a:r>
              <a:rPr lang="el-GR" sz="2400" dirty="0" smtClean="0"/>
              <a:t>Σ</a:t>
            </a:r>
            <a:r>
              <a:rPr lang="en-US" sz="2400" dirty="0" smtClean="0"/>
              <a:t>F = ma  is a more generic form, good for any force, whereas </a:t>
            </a:r>
            <a:r>
              <a:rPr lang="en-US" sz="2400" dirty="0" err="1" smtClean="0"/>
              <a:t>F</a:t>
            </a:r>
            <a:r>
              <a:rPr lang="en-US" sz="2400" baseline="-25000" dirty="0" err="1" smtClean="0"/>
              <a:t>g</a:t>
            </a:r>
            <a:r>
              <a:rPr lang="en-US" sz="2400" baseline="-25000" dirty="0" smtClean="0"/>
              <a:t>  </a:t>
            </a:r>
            <a:r>
              <a:rPr lang="en-US" sz="2400" dirty="0" smtClean="0"/>
              <a:t>= mg is only appropriate to determine the force of weight using the acceleration due to gravity.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93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993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9938">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9938">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9938">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9938">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993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88"/>
          </a:xfrm>
          <a:prstGeom prst="rect">
            <a:avLst/>
          </a:prstGeom>
        </p:spPr>
        <p:txBody>
          <a:bodyPr>
            <a:spAutoFit/>
          </a:bodyPr>
          <a:lstStyle/>
          <a:p>
            <a:pPr algn="ctr">
              <a:defRPr/>
            </a:pPr>
            <a:r>
              <a:rPr lang="en-US" sz="2700" dirty="0">
                <a:latin typeface="Tahoma" charset="0"/>
              </a:rPr>
              <a:t>In regards to the Skateboard lab, recall: 1) kg ≠ Newton</a:t>
            </a:r>
          </a:p>
          <a:p>
            <a:pPr algn="ctr">
              <a:defRPr/>
            </a:pPr>
            <a:r>
              <a:rPr lang="en-US" sz="2700" dirty="0">
                <a:latin typeface="Tahoma" charset="0"/>
              </a:rPr>
              <a:t>2) Any size net force, no matter how small, will make any size mass, no matter how big, accelerate. </a:t>
            </a:r>
          </a:p>
          <a:p>
            <a:pPr marL="457200" indent="-457200">
              <a:buFont typeface="Arial" pitchFamily="34" charset="0"/>
              <a:buChar char="•"/>
              <a:defRPr/>
            </a:pPr>
            <a:r>
              <a:rPr lang="en-US" sz="2700" dirty="0">
                <a:latin typeface="Tahoma" charset="0"/>
              </a:rPr>
              <a:t>A force can be applied to a skateboarder and cause no motion, if the skateboarder’s inertia is greater than the other forces acting on it.  ______</a:t>
            </a:r>
          </a:p>
          <a:p>
            <a:pPr marL="457200" indent="-457200">
              <a:buFont typeface="Arial" pitchFamily="34" charset="0"/>
              <a:buChar char="•"/>
              <a:defRPr/>
            </a:pPr>
            <a:r>
              <a:rPr lang="en-US" sz="2700" dirty="0">
                <a:latin typeface="Tahoma" charset="0"/>
              </a:rPr>
              <a:t>If the mass, or inertia, of an object is at rest, then it wants to remain at rest, so a force applied to it may not be enough to overcome its inertia.  _______</a:t>
            </a:r>
          </a:p>
          <a:p>
            <a:pPr marL="457200" indent="-457200">
              <a:buFont typeface="Arial" pitchFamily="34" charset="0"/>
              <a:buChar char="•"/>
              <a:defRPr/>
            </a:pPr>
            <a:r>
              <a:rPr lang="en-US" sz="2700" dirty="0">
                <a:latin typeface="Tahoma" charset="0"/>
              </a:rPr>
              <a:t>There is a way that a force can be applied to an object and no motion occurs with that specific force if the inertia is big enough to resist the force.  ______</a:t>
            </a:r>
          </a:p>
          <a:p>
            <a:pPr marL="457200" indent="-457200">
              <a:buFont typeface="Arial" pitchFamily="34" charset="0"/>
              <a:buChar char="•"/>
              <a:defRPr/>
            </a:pPr>
            <a:r>
              <a:rPr lang="en-US" sz="2700" dirty="0">
                <a:latin typeface="Tahoma" charset="0"/>
              </a:rPr>
              <a:t>When an object has a greater mass, it has a greater inertia, which means a greater force is needed to move the object.  So if the force is not great enough to overcome the inertia, the object will stay at rest.  _____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752600" y="0"/>
            <a:ext cx="5410200" cy="533400"/>
          </a:xfrm>
        </p:spPr>
        <p:txBody>
          <a:bodyPr/>
          <a:lstStyle/>
          <a:p>
            <a:pPr>
              <a:defRPr/>
            </a:pPr>
            <a:r>
              <a:rPr lang="en-US" sz="3200" dirty="0" smtClean="0"/>
              <a:t>Newton’s 3rd Law of Motion </a:t>
            </a:r>
          </a:p>
        </p:txBody>
      </p:sp>
      <p:sp>
        <p:nvSpPr>
          <p:cNvPr id="2051" name="Rectangle 3"/>
          <p:cNvSpPr>
            <a:spLocks noGrp="1" noChangeArrowheads="1"/>
          </p:cNvSpPr>
          <p:nvPr>
            <p:ph type="subTitle" sz="quarter" idx="1"/>
          </p:nvPr>
        </p:nvSpPr>
        <p:spPr>
          <a:xfrm>
            <a:off x="0" y="457200"/>
            <a:ext cx="9144000" cy="6400800"/>
          </a:xfrm>
        </p:spPr>
        <p:txBody>
          <a:bodyPr/>
          <a:lstStyle/>
          <a:p>
            <a:pPr algn="l">
              <a:defRPr/>
            </a:pPr>
            <a:r>
              <a:rPr lang="en-US" sz="2700" dirty="0" smtClean="0"/>
              <a:t>The 3</a:t>
            </a:r>
            <a:r>
              <a:rPr lang="en-US" sz="2700" baseline="30000" dirty="0" smtClean="0"/>
              <a:t>rd</a:t>
            </a:r>
            <a:r>
              <a:rPr lang="en-US" sz="2700" dirty="0" smtClean="0"/>
              <a:t> law focuses on 2 interacting objects – different than either the 1</a:t>
            </a:r>
            <a:r>
              <a:rPr lang="en-US" sz="2700" baseline="30000" dirty="0" smtClean="0"/>
              <a:t>st</a:t>
            </a:r>
            <a:r>
              <a:rPr lang="en-US" sz="2700" dirty="0" smtClean="0"/>
              <a:t> or 2nd law, which focus on one object.</a:t>
            </a:r>
          </a:p>
          <a:p>
            <a:pPr algn="l">
              <a:defRPr/>
            </a:pPr>
            <a:endParaRPr lang="en-US" sz="2700" dirty="0" smtClean="0"/>
          </a:p>
          <a:p>
            <a:pPr algn="l">
              <a:defRPr/>
            </a:pPr>
            <a:r>
              <a:rPr lang="en-US" sz="2700" dirty="0" smtClean="0"/>
              <a:t>The new info we get about forces from the 3rd law is that they arise in pairs – always, no exceptions.  There is no such thing as a singular force. </a:t>
            </a:r>
          </a:p>
          <a:p>
            <a:pPr algn="l">
              <a:defRPr/>
            </a:pPr>
            <a:endParaRPr lang="en-US" sz="2700" dirty="0" smtClean="0"/>
          </a:p>
          <a:p>
            <a:pPr algn="l">
              <a:defRPr/>
            </a:pPr>
            <a:r>
              <a:rPr lang="en-US" sz="2700" dirty="0" smtClean="0"/>
              <a:t>Action / Reaction (A/R) Forces – terms used to refer to the pairs of forces described in the 3rd law – they’re always:</a:t>
            </a:r>
          </a:p>
          <a:p>
            <a:pPr lvl="1">
              <a:defRPr/>
            </a:pPr>
            <a:r>
              <a:rPr lang="en-US" sz="2700" dirty="0" smtClean="0"/>
              <a:t> equal in magnitude</a:t>
            </a:r>
          </a:p>
          <a:p>
            <a:pPr lvl="1">
              <a:defRPr/>
            </a:pPr>
            <a:r>
              <a:rPr lang="en-US" sz="2700" dirty="0" smtClean="0"/>
              <a:t> opposite in direction</a:t>
            </a:r>
          </a:p>
          <a:p>
            <a:pPr lvl="1">
              <a:defRPr/>
            </a:pPr>
            <a:r>
              <a:rPr lang="en-US" sz="2700" dirty="0" smtClean="0"/>
              <a:t> occur simultaneously</a:t>
            </a:r>
          </a:p>
          <a:p>
            <a:pPr lvl="1">
              <a:defRPr/>
            </a:pPr>
            <a:r>
              <a:rPr lang="en-US" sz="2700" dirty="0" smtClean="0"/>
              <a:t> act on 2 different objects  - the </a:t>
            </a:r>
            <a:r>
              <a:rPr lang="en-US" sz="2700" u="sng" dirty="0" smtClean="0"/>
              <a:t>interacting</a:t>
            </a:r>
            <a:r>
              <a:rPr lang="en-US" sz="2700" dirty="0" smtClean="0"/>
              <a:t> objects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sz="quarter" idx="1"/>
          </p:nvPr>
        </p:nvSpPr>
        <p:spPr>
          <a:xfrm>
            <a:off x="0" y="0"/>
            <a:ext cx="9144000" cy="6858000"/>
          </a:xfrm>
        </p:spPr>
        <p:txBody>
          <a:bodyPr/>
          <a:lstStyle/>
          <a:p>
            <a:pPr algn="l" eaLnBrk="1" hangingPunct="1">
              <a:defRPr/>
            </a:pPr>
            <a:r>
              <a:rPr lang="en-US" sz="2800" dirty="0" smtClean="0"/>
              <a:t>How to ID the A/R forces in an interaction:</a:t>
            </a:r>
          </a:p>
          <a:p>
            <a:pPr marL="457200" lvl="1" indent="0" eaLnBrk="1" hangingPunct="1">
              <a:defRPr/>
            </a:pPr>
            <a:r>
              <a:rPr lang="en-US" dirty="0" smtClean="0"/>
              <a:t> 1</a:t>
            </a:r>
            <a:r>
              <a:rPr lang="en-US" baseline="30000" dirty="0" smtClean="0"/>
              <a:t>st</a:t>
            </a:r>
            <a:r>
              <a:rPr lang="en-US" dirty="0" smtClean="0"/>
              <a:t> ID the 2 objects that are interacting as A &amp; B</a:t>
            </a:r>
          </a:p>
          <a:p>
            <a:pPr marL="457200" lvl="1" indent="0" eaLnBrk="1" hangingPunct="1">
              <a:buFont typeface="Wingdings" panose="05000000000000000000" pitchFamily="2" charset="2"/>
              <a:buNone/>
              <a:defRPr/>
            </a:pPr>
            <a:r>
              <a:rPr lang="en-US" dirty="0" smtClean="0"/>
              <a:t>	where A is thought of as the instigator force</a:t>
            </a:r>
          </a:p>
          <a:p>
            <a:pPr marL="457200" lvl="1" indent="0" eaLnBrk="1" hangingPunct="1">
              <a:defRPr/>
            </a:pPr>
            <a:r>
              <a:rPr lang="en-US" dirty="0" smtClean="0"/>
              <a:t> 2</a:t>
            </a:r>
            <a:r>
              <a:rPr lang="en-US" baseline="30000" dirty="0" smtClean="0"/>
              <a:t>nd</a:t>
            </a:r>
            <a:r>
              <a:rPr lang="en-US" dirty="0" smtClean="0"/>
              <a:t> state the action as: “A exerts force on B” </a:t>
            </a:r>
          </a:p>
          <a:p>
            <a:pPr marL="457200" lvl="1" indent="0" eaLnBrk="1" hangingPunct="1">
              <a:buFont typeface="Wingdings" panose="05000000000000000000" pitchFamily="2" charset="2"/>
              <a:buNone/>
              <a:defRPr/>
            </a:pPr>
            <a:r>
              <a:rPr lang="en-US" dirty="0" smtClean="0"/>
              <a:t> then state the reaction as “B exerts force on A”</a:t>
            </a:r>
          </a:p>
          <a:p>
            <a:pPr marL="457200" lvl="1" indent="0" eaLnBrk="1" hangingPunct="1">
              <a:buFont typeface="Wingdings" panose="05000000000000000000" pitchFamily="2" charset="2"/>
              <a:buNone/>
              <a:defRPr/>
            </a:pPr>
            <a:endParaRPr lang="en-US" sz="1000" dirty="0" smtClean="0"/>
          </a:p>
          <a:p>
            <a:pPr marL="457200" lvl="1" indent="0" eaLnBrk="1" hangingPunct="1">
              <a:buFont typeface="Wingdings" panose="05000000000000000000" pitchFamily="2" charset="2"/>
              <a:buNone/>
              <a:defRPr/>
            </a:pPr>
            <a:r>
              <a:rPr lang="en-US" dirty="0" smtClean="0"/>
              <a:t>Since A/R forces are equal &amp; opposite to each other, do they cancel each other out?  </a:t>
            </a:r>
          </a:p>
          <a:p>
            <a:pPr marL="457200" lvl="1" indent="0" eaLnBrk="1" hangingPunct="1">
              <a:buFont typeface="Wingdings" panose="05000000000000000000" pitchFamily="2" charset="2"/>
              <a:buNone/>
              <a:defRPr/>
            </a:pPr>
            <a:r>
              <a:rPr lang="en-US" smtClean="0"/>
              <a:t>NO!!</a:t>
            </a:r>
          </a:p>
          <a:p>
            <a:pPr marL="457200" lvl="1" indent="0" eaLnBrk="1" hangingPunct="1">
              <a:buFont typeface="Wingdings" panose="05000000000000000000" pitchFamily="2" charset="2"/>
              <a:buNone/>
              <a:defRPr/>
            </a:pPr>
            <a:r>
              <a:rPr lang="en-US" smtClean="0"/>
              <a:t>Because </a:t>
            </a:r>
            <a:r>
              <a:rPr lang="en-US" dirty="0" smtClean="0"/>
              <a:t>they act on 2 different objects.   </a:t>
            </a:r>
          </a:p>
          <a:p>
            <a:pPr marL="457200" lvl="1" indent="0" eaLnBrk="1" hangingPunct="1">
              <a:buFont typeface="Wingdings" panose="05000000000000000000" pitchFamily="2" charset="2"/>
              <a:buNone/>
              <a:defRPr/>
            </a:pPr>
            <a:r>
              <a:rPr lang="en-US" dirty="0" smtClean="0"/>
              <a:t>See how “on A” &amp; “on B” (from above) indicates 2 different objects!  Only forces acting on the same object can cancel each other’s effect on the object, </a:t>
            </a:r>
          </a:p>
          <a:p>
            <a:pPr marL="457200" lvl="1" indent="0" eaLnBrk="1" hangingPunct="1">
              <a:buFont typeface="Wingdings" panose="05000000000000000000" pitchFamily="2" charset="2"/>
              <a:buNone/>
              <a:defRPr/>
            </a:pPr>
            <a:r>
              <a:rPr lang="en-US" dirty="0" smtClean="0"/>
              <a:t>so </a:t>
            </a:r>
            <a:r>
              <a:rPr lang="en-US" u="sng" dirty="0" smtClean="0"/>
              <a:t>A/R forces never cancel each other out!!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74">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8674">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674">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867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sz="quarter" idx="1"/>
          </p:nvPr>
        </p:nvSpPr>
        <p:spPr>
          <a:xfrm>
            <a:off x="0" y="152400"/>
            <a:ext cx="9144000" cy="6705600"/>
          </a:xfrm>
        </p:spPr>
        <p:txBody>
          <a:bodyPr/>
          <a:lstStyle/>
          <a:p>
            <a:pPr algn="l" eaLnBrk="1" hangingPunct="1">
              <a:lnSpc>
                <a:spcPct val="90000"/>
              </a:lnSpc>
              <a:defRPr/>
            </a:pPr>
            <a:r>
              <a:rPr lang="en-US" sz="2800" dirty="0" smtClean="0"/>
              <a:t>How do inanimate objects exert a force? </a:t>
            </a:r>
          </a:p>
          <a:p>
            <a:pPr algn="l" eaLnBrk="1" hangingPunct="1">
              <a:lnSpc>
                <a:spcPct val="90000"/>
              </a:lnSpc>
              <a:defRPr/>
            </a:pPr>
            <a:r>
              <a:rPr lang="en-US" sz="2800" dirty="0" smtClean="0"/>
              <a:t>And how is the amount of force varied??</a:t>
            </a:r>
          </a:p>
          <a:p>
            <a:pPr algn="l" eaLnBrk="1" hangingPunct="1">
              <a:lnSpc>
                <a:spcPct val="90000"/>
              </a:lnSpc>
              <a:defRPr/>
            </a:pPr>
            <a:r>
              <a:rPr lang="en-US" sz="2800" dirty="0" smtClean="0"/>
              <a:t>	</a:t>
            </a:r>
          </a:p>
          <a:p>
            <a:pPr algn="l" eaLnBrk="1" hangingPunct="1">
              <a:lnSpc>
                <a:spcPct val="90000"/>
              </a:lnSpc>
              <a:defRPr/>
            </a:pPr>
            <a:endParaRPr lang="en-US" sz="2800" dirty="0" smtClean="0"/>
          </a:p>
          <a:p>
            <a:pPr algn="l" eaLnBrk="1" hangingPunct="1">
              <a:lnSpc>
                <a:spcPct val="90000"/>
              </a:lnSpc>
              <a:defRPr/>
            </a:pPr>
            <a:endParaRPr lang="en-US" sz="2800" dirty="0" smtClean="0"/>
          </a:p>
          <a:p>
            <a:pPr algn="l" eaLnBrk="1" hangingPunct="1">
              <a:lnSpc>
                <a:spcPct val="90000"/>
              </a:lnSpc>
              <a:defRPr/>
            </a:pPr>
            <a:endParaRPr lang="en-US" sz="2800" dirty="0" smtClean="0"/>
          </a:p>
          <a:p>
            <a:pPr algn="l" eaLnBrk="1" hangingPunct="1">
              <a:lnSpc>
                <a:spcPct val="90000"/>
              </a:lnSpc>
              <a:defRPr/>
            </a:pPr>
            <a:endParaRPr lang="en-US" sz="2800" dirty="0" smtClean="0"/>
          </a:p>
          <a:p>
            <a:pPr algn="l" eaLnBrk="1" hangingPunct="1">
              <a:lnSpc>
                <a:spcPct val="90000"/>
              </a:lnSpc>
              <a:defRPr/>
            </a:pPr>
            <a:r>
              <a:rPr lang="en-US" sz="2800" dirty="0" smtClean="0"/>
              <a:t>All materials have a degree of elasticity – a “springiness” – that allows them to stretch, if pulled upon; or compress, it pushed upon. </a:t>
            </a:r>
          </a:p>
          <a:p>
            <a:pPr algn="l" eaLnBrk="1" hangingPunct="1">
              <a:lnSpc>
                <a:spcPct val="90000"/>
              </a:lnSpc>
              <a:defRPr/>
            </a:pPr>
            <a:r>
              <a:rPr lang="en-US" sz="2700" dirty="0" smtClean="0"/>
              <a:t>But when a material’s internal, atomic/molecular  structure is out of its normal position, there are forces within that structure that resist the change, by pulling or pushing back.  And the more the standard structure is affected, the greater the forces grow to resist the change.  </a:t>
            </a:r>
          </a:p>
        </p:txBody>
      </p:sp>
      <p:pic>
        <p:nvPicPr>
          <p:cNvPr id="2969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3206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28600" y="0"/>
            <a:ext cx="8686800" cy="762000"/>
          </a:xfrm>
        </p:spPr>
        <p:txBody>
          <a:bodyPr/>
          <a:lstStyle/>
          <a:p>
            <a:pPr>
              <a:defRPr/>
            </a:pPr>
            <a:r>
              <a:rPr lang="en-US" sz="3200" dirty="0" smtClean="0"/>
              <a:t>Common Forces in N2L Problems </a:t>
            </a:r>
          </a:p>
        </p:txBody>
      </p:sp>
      <p:sp>
        <p:nvSpPr>
          <p:cNvPr id="2051" name="Rectangle 3"/>
          <p:cNvSpPr>
            <a:spLocks noGrp="1" noChangeArrowheads="1"/>
          </p:cNvSpPr>
          <p:nvPr>
            <p:ph type="subTitle" sz="quarter" idx="1"/>
          </p:nvPr>
        </p:nvSpPr>
        <p:spPr>
          <a:xfrm>
            <a:off x="0" y="685800"/>
            <a:ext cx="9144000" cy="6172200"/>
          </a:xfrm>
        </p:spPr>
        <p:txBody>
          <a:bodyPr/>
          <a:lstStyle/>
          <a:p>
            <a:pPr algn="l" eaLnBrk="1" hangingPunct="1">
              <a:lnSpc>
                <a:spcPct val="90000"/>
              </a:lnSpc>
              <a:buFont typeface="Wingdings" pitchFamily="2" charset="2"/>
              <a:buChar char="Ø"/>
              <a:defRPr/>
            </a:pPr>
            <a:r>
              <a:rPr lang="en-US" sz="2800" dirty="0" smtClean="0"/>
              <a:t> Weight - </a:t>
            </a:r>
            <a:r>
              <a:rPr lang="en-US" sz="2800" dirty="0" err="1" smtClean="0"/>
              <a:t>F</a:t>
            </a:r>
            <a:r>
              <a:rPr lang="en-US" sz="2800" baseline="-25000" dirty="0" err="1" smtClean="0"/>
              <a:t>g</a:t>
            </a:r>
            <a:r>
              <a:rPr lang="en-US" sz="2800" dirty="0" smtClean="0"/>
              <a:t> (or F</a:t>
            </a:r>
            <a:r>
              <a:rPr lang="en-US" sz="2800" baseline="-25000" dirty="0" smtClean="0"/>
              <a:t>G</a:t>
            </a:r>
            <a:r>
              <a:rPr lang="en-US" sz="2800" dirty="0" smtClean="0"/>
              <a:t>) – the force of gravity acting on the mass of an object</a:t>
            </a:r>
          </a:p>
          <a:p>
            <a:pPr algn="l" eaLnBrk="1" hangingPunct="1">
              <a:lnSpc>
                <a:spcPct val="90000"/>
              </a:lnSpc>
              <a:defRPr/>
            </a:pPr>
            <a:r>
              <a:rPr lang="en-US" sz="2800" dirty="0" smtClean="0">
                <a:sym typeface="Symbol" pitchFamily="18" charset="2"/>
              </a:rPr>
              <a:t>			Recall </a:t>
            </a:r>
            <a:r>
              <a:rPr lang="en-US" sz="2800" dirty="0" err="1" smtClean="0"/>
              <a:t>F</a:t>
            </a:r>
            <a:r>
              <a:rPr lang="en-US" sz="2800" baseline="-25000" dirty="0" err="1" smtClean="0"/>
              <a:t>g</a:t>
            </a:r>
            <a:r>
              <a:rPr lang="en-US" sz="2800" dirty="0" smtClean="0">
                <a:sym typeface="Symbol" pitchFamily="18" charset="2"/>
              </a:rPr>
              <a:t>= mg</a:t>
            </a:r>
          </a:p>
          <a:p>
            <a:pPr algn="l" eaLnBrk="1" hangingPunct="1">
              <a:lnSpc>
                <a:spcPct val="90000"/>
              </a:lnSpc>
              <a:defRPr/>
            </a:pP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buFont typeface="Wingdings" pitchFamily="2" charset="2"/>
              <a:buChar char="Ø"/>
              <a:defRPr/>
            </a:pPr>
            <a:endParaRPr lang="en-US" sz="2800" dirty="0" smtClean="0">
              <a:sym typeface="Symbol" pitchFamily="18" charset="2"/>
            </a:endParaRPr>
          </a:p>
          <a:p>
            <a:pPr algn="l" eaLnBrk="1" hangingPunct="1">
              <a:lnSpc>
                <a:spcPct val="90000"/>
              </a:lnSpc>
              <a:buFont typeface="Wingdings" pitchFamily="2" charset="2"/>
              <a:buChar char="Ø"/>
              <a:defRPr/>
            </a:pPr>
            <a:r>
              <a:rPr lang="en-US" sz="2800" dirty="0" smtClean="0">
                <a:sym typeface="Symbol" pitchFamily="18" charset="2"/>
              </a:rPr>
              <a:t> Applied Force - </a:t>
            </a:r>
            <a:r>
              <a:rPr lang="en-US" sz="2800" dirty="0" err="1" smtClean="0"/>
              <a:t>F</a:t>
            </a:r>
            <a:r>
              <a:rPr lang="en-US" sz="2800" baseline="-25000" dirty="0" err="1" smtClean="0"/>
              <a:t>a</a:t>
            </a:r>
            <a:r>
              <a:rPr lang="en-US" sz="2800" dirty="0" smtClean="0"/>
              <a:t> (or F</a:t>
            </a:r>
            <a:r>
              <a:rPr lang="en-US" sz="2800" baseline="-25000" dirty="0" smtClean="0"/>
              <a:t>P</a:t>
            </a:r>
            <a:r>
              <a:rPr lang="en-US" sz="2800" dirty="0" smtClean="0"/>
              <a:t>) – the push or pull applied to an object, usually by a person or other living thing  </a:t>
            </a: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defRPr/>
            </a:pPr>
            <a:r>
              <a:rPr lang="en-US" sz="2800" dirty="0" smtClean="0">
                <a:sym typeface="Symbol" pitchFamily="18" charset="2"/>
              </a:rPr>
              <a:t>					</a:t>
            </a:r>
            <a:endParaRPr lang="en-US" sz="2400" dirty="0" smtClean="0"/>
          </a:p>
        </p:txBody>
      </p:sp>
      <p:pic>
        <p:nvPicPr>
          <p:cNvPr id="7" name="Picture 4" descr="04_14"/>
          <p:cNvPicPr>
            <a:picLocks noChangeAspect="1" noChangeArrowheads="1"/>
          </p:cNvPicPr>
          <p:nvPr/>
        </p:nvPicPr>
        <p:blipFill>
          <a:blip r:embed="rId3">
            <a:extLst>
              <a:ext uri="{28A0092B-C50C-407E-A947-70E740481C1C}">
                <a14:useLocalDpi xmlns:a14="http://schemas.microsoft.com/office/drawing/2010/main" val="0"/>
              </a:ext>
            </a:extLst>
          </a:blip>
          <a:srcRect r="59375" b="45976"/>
          <a:stretch>
            <a:fillRect/>
          </a:stretch>
        </p:blipFill>
        <p:spPr bwMode="auto">
          <a:xfrm>
            <a:off x="762000" y="2286000"/>
            <a:ext cx="25908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04_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86000"/>
            <a:ext cx="33210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sz="quarter" idx="1"/>
          </p:nvPr>
        </p:nvSpPr>
        <p:spPr>
          <a:xfrm>
            <a:off x="0" y="304800"/>
            <a:ext cx="9144000" cy="6553200"/>
          </a:xfrm>
        </p:spPr>
        <p:txBody>
          <a:bodyPr/>
          <a:lstStyle/>
          <a:p>
            <a:pPr algn="l" eaLnBrk="1" hangingPunct="1">
              <a:lnSpc>
                <a:spcPct val="90000"/>
              </a:lnSpc>
              <a:buFont typeface="Wingdings" pitchFamily="2" charset="2"/>
              <a:buChar char="Ø"/>
              <a:defRPr/>
            </a:pPr>
            <a:r>
              <a:rPr lang="en-US" sz="2800" dirty="0" smtClean="0"/>
              <a:t> Normal Force - F</a:t>
            </a:r>
            <a:r>
              <a:rPr lang="en-US" sz="2800" baseline="-25000" dirty="0" smtClean="0"/>
              <a:t>N</a:t>
            </a:r>
            <a:r>
              <a:rPr lang="en-US" sz="2800" dirty="0" smtClean="0"/>
              <a:t> – the force of support an object gets from the surface on which it rests – it always act perpendicular (normal) </a:t>
            </a:r>
            <a:r>
              <a:rPr lang="en-US" sz="2800" dirty="0" smtClean="0">
                <a:sym typeface="Symbol" pitchFamily="18" charset="2"/>
              </a:rPr>
              <a:t>to the surface, so </a:t>
            </a:r>
          </a:p>
          <a:p>
            <a:pPr algn="l" eaLnBrk="1" hangingPunct="1">
              <a:lnSpc>
                <a:spcPct val="90000"/>
              </a:lnSpc>
              <a:defRPr/>
            </a:pPr>
            <a:endParaRPr lang="en-US" sz="2800" dirty="0" smtClean="0">
              <a:sym typeface="Symbol" pitchFamily="18" charset="2"/>
            </a:endParaRPr>
          </a:p>
          <a:p>
            <a:pPr algn="l" eaLnBrk="1" hangingPunct="1">
              <a:lnSpc>
                <a:spcPct val="90000"/>
              </a:lnSpc>
              <a:defRPr/>
            </a:pPr>
            <a:r>
              <a:rPr lang="en-US" sz="2800" dirty="0" smtClean="0">
                <a:sym typeface="Symbol" pitchFamily="18" charset="2"/>
              </a:rPr>
              <a:t>					</a:t>
            </a:r>
            <a:r>
              <a:rPr lang="en-US" sz="2400" dirty="0" smtClean="0">
                <a:sym typeface="Symbol" pitchFamily="18" charset="2"/>
              </a:rPr>
              <a:t>vertical </a:t>
            </a:r>
          </a:p>
          <a:p>
            <a:pPr algn="l" eaLnBrk="1" hangingPunct="1">
              <a:lnSpc>
                <a:spcPct val="90000"/>
              </a:lnSpc>
              <a:defRPr/>
            </a:pPr>
            <a:r>
              <a:rPr lang="en-US" sz="2400" dirty="0" smtClean="0">
                <a:sym typeface="Symbol" pitchFamily="18" charset="2"/>
              </a:rPr>
              <a:t>					surface</a:t>
            </a:r>
            <a:endParaRPr lang="en-US" sz="2400" dirty="0" smtClean="0"/>
          </a:p>
          <a:p>
            <a:pPr algn="l" eaLnBrk="1" hangingPunct="1">
              <a:lnSpc>
                <a:spcPct val="90000"/>
              </a:lnSpc>
              <a:defRPr/>
            </a:pPr>
            <a:endParaRPr lang="en-US" sz="2400" dirty="0" smtClean="0"/>
          </a:p>
          <a:p>
            <a:pPr algn="l" eaLnBrk="1" hangingPunct="1">
              <a:lnSpc>
                <a:spcPct val="90000"/>
              </a:lnSpc>
              <a:defRPr/>
            </a:pPr>
            <a:endParaRPr lang="en-US" sz="2400" dirty="0" smtClean="0"/>
          </a:p>
          <a:p>
            <a:pPr algn="l" eaLnBrk="1" hangingPunct="1">
              <a:lnSpc>
                <a:spcPct val="90000"/>
              </a:lnSpc>
              <a:defRPr/>
            </a:pPr>
            <a:endParaRPr lang="en-US" sz="2400" dirty="0" smtClean="0"/>
          </a:p>
          <a:p>
            <a:pPr algn="l" eaLnBrk="1" hangingPunct="1">
              <a:lnSpc>
                <a:spcPct val="90000"/>
              </a:lnSpc>
              <a:defRPr/>
            </a:pPr>
            <a:r>
              <a:rPr lang="en-US" sz="2400" dirty="0" smtClean="0"/>
              <a:t>Horizontal surface</a:t>
            </a:r>
          </a:p>
          <a:p>
            <a:pPr algn="l" eaLnBrk="1" hangingPunct="1">
              <a:lnSpc>
                <a:spcPct val="90000"/>
              </a:lnSpc>
              <a:defRPr/>
            </a:pPr>
            <a:endParaRPr lang="en-US" sz="2400" dirty="0" smtClean="0"/>
          </a:p>
          <a:p>
            <a:pPr algn="l" eaLnBrk="1" hangingPunct="1">
              <a:lnSpc>
                <a:spcPct val="90000"/>
              </a:lnSpc>
              <a:defRPr/>
            </a:pPr>
            <a:r>
              <a:rPr lang="en-US" sz="2400" dirty="0" smtClean="0"/>
              <a:t>		</a:t>
            </a:r>
          </a:p>
          <a:p>
            <a:pPr algn="l" eaLnBrk="1" hangingPunct="1">
              <a:lnSpc>
                <a:spcPct val="90000"/>
              </a:lnSpc>
              <a:defRPr/>
            </a:pPr>
            <a:r>
              <a:rPr lang="en-US" sz="2400" dirty="0" smtClean="0"/>
              <a:t>	     inclined </a:t>
            </a:r>
          </a:p>
          <a:p>
            <a:pPr algn="l" eaLnBrk="1" hangingPunct="1">
              <a:lnSpc>
                <a:spcPct val="90000"/>
              </a:lnSpc>
              <a:defRPr/>
            </a:pPr>
            <a:r>
              <a:rPr lang="en-US" sz="2400" dirty="0" smtClean="0"/>
              <a:t>	     surface</a:t>
            </a:r>
          </a:p>
          <a:p>
            <a:pPr algn="l" eaLnBrk="1" hangingPunct="1">
              <a:lnSpc>
                <a:spcPct val="90000"/>
              </a:lnSpc>
              <a:defRPr/>
            </a:pPr>
            <a:endParaRPr lang="en-US" sz="2400" dirty="0" smtClean="0"/>
          </a:p>
        </p:txBody>
      </p:sp>
      <p:pic>
        <p:nvPicPr>
          <p:cNvPr id="4" name="Picture 4" descr="04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2790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4_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495800"/>
            <a:ext cx="31242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04_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00200"/>
            <a:ext cx="2532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04800"/>
            <a:ext cx="9144000" cy="6553200"/>
          </a:xfrm>
        </p:spPr>
        <p:txBody>
          <a:bodyPr/>
          <a:lstStyle/>
          <a:p>
            <a:pPr>
              <a:buFont typeface="Wingdings" panose="05000000000000000000" pitchFamily="2" charset="2"/>
              <a:buChar char="Ø"/>
              <a:defRPr/>
            </a:pPr>
            <a:r>
              <a:rPr lang="en-US" sz="2800" dirty="0" smtClean="0"/>
              <a:t>Tension - F</a:t>
            </a:r>
            <a:r>
              <a:rPr lang="en-US" sz="2800" baseline="-25000" dirty="0" smtClean="0"/>
              <a:t>T</a:t>
            </a:r>
            <a:r>
              <a:rPr lang="en-US" sz="2800" dirty="0" smtClean="0"/>
              <a:t> – another supporting force applied to an object through a long, stringy thing like</a:t>
            </a:r>
          </a:p>
          <a:p>
            <a:pPr lvl="1">
              <a:buFont typeface="Wingdings" panose="05000000000000000000" pitchFamily="2" charset="2"/>
              <a:buNone/>
              <a:defRPr/>
            </a:pPr>
            <a:r>
              <a:rPr lang="en-US" dirty="0" smtClean="0"/>
              <a:t>cord, string, cable, chain, even an arm…</a:t>
            </a:r>
          </a:p>
          <a:p>
            <a:pPr lvl="1">
              <a:buFont typeface="Wingdings" panose="05000000000000000000" pitchFamily="2" charset="2"/>
              <a:buNone/>
              <a:defRPr/>
            </a:pPr>
            <a:r>
              <a:rPr lang="en-US" dirty="0" smtClean="0"/>
              <a:t>	</a:t>
            </a:r>
          </a:p>
          <a:p>
            <a:pPr>
              <a:defRPr/>
            </a:pPr>
            <a:endParaRPr lang="en-US" dirty="0"/>
          </a:p>
        </p:txBody>
      </p:sp>
      <p:pic>
        <p:nvPicPr>
          <p:cNvPr id="6" name="Picture 4" descr="Figure 4-23a"/>
          <p:cNvPicPr>
            <a:picLocks noChangeAspect="1" noChangeArrowheads="1"/>
          </p:cNvPicPr>
          <p:nvPr/>
        </p:nvPicPr>
        <p:blipFill>
          <a:blip r:embed="rId2">
            <a:extLst>
              <a:ext uri="{28A0092B-C50C-407E-A947-70E740481C1C}">
                <a14:useLocalDpi xmlns:a14="http://schemas.microsoft.com/office/drawing/2010/main" val="0"/>
              </a:ext>
            </a:extLst>
          </a:blip>
          <a:srcRect r="32301" b="46124"/>
          <a:stretch>
            <a:fillRect/>
          </a:stretch>
        </p:blipFill>
        <p:spPr bwMode="auto">
          <a:xfrm>
            <a:off x="685800" y="2057400"/>
            <a:ext cx="25908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Figure 4-23bc"/>
          <p:cNvPicPr>
            <a:picLocks noChangeAspect="1" noChangeArrowheads="1"/>
          </p:cNvPicPr>
          <p:nvPr/>
        </p:nvPicPr>
        <p:blipFill>
          <a:blip r:embed="rId3">
            <a:extLst>
              <a:ext uri="{28A0092B-C50C-407E-A947-70E740481C1C}">
                <a14:useLocalDpi xmlns:a14="http://schemas.microsoft.com/office/drawing/2010/main" val="0"/>
              </a:ext>
            </a:extLst>
          </a:blip>
          <a:srcRect b="44124"/>
          <a:stretch>
            <a:fillRect/>
          </a:stretch>
        </p:blipFill>
        <p:spPr bwMode="auto">
          <a:xfrm>
            <a:off x="2590800" y="1905000"/>
            <a:ext cx="3124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04_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57400"/>
            <a:ext cx="24526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074" name="Ink 6"/>
              <p14:cNvContentPartPr>
                <a14:cpLocks xmlns:a14="http://schemas.microsoft.com/office/drawing/2010/main" noRot="1" noChangeAspect="1" noEditPoints="1" noChangeArrowheads="1" noChangeShapeType="1"/>
              </p14:cNvContentPartPr>
              <p14:nvPr/>
            </p14:nvContentPartPr>
            <p14:xfrm>
              <a:off x="1963738" y="339725"/>
              <a:ext cx="242887" cy="44450"/>
            </p14:xfrm>
          </p:contentPart>
        </mc:Choice>
        <mc:Fallback xmlns="">
          <p:pic>
            <p:nvPicPr>
              <p:cNvPr id="3074" name="Ink 6"/>
              <p:cNvPicPr>
                <a:picLocks noRot="1" noChangeAspect="1" noEditPoints="1" noChangeArrowheads="1" noChangeShapeType="1"/>
              </p:cNvPicPr>
              <p:nvPr/>
            </p:nvPicPr>
            <p:blipFill>
              <a:blip r:embed="rId6"/>
              <a:stretch>
                <a:fillRect/>
              </a:stretch>
            </p:blipFill>
            <p:spPr>
              <a:xfrm>
                <a:off x="1954382" y="330329"/>
                <a:ext cx="261598" cy="6324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00200" y="0"/>
            <a:ext cx="5535613" cy="609600"/>
          </a:xfrm>
        </p:spPr>
        <p:txBody>
          <a:bodyPr/>
          <a:lstStyle/>
          <a:p>
            <a:pPr eaLnBrk="1" hangingPunct="1">
              <a:defRPr/>
            </a:pPr>
            <a:r>
              <a:rPr lang="en-US" sz="3600" dirty="0" smtClean="0"/>
              <a:t>But now we know better!</a:t>
            </a:r>
          </a:p>
        </p:txBody>
      </p:sp>
      <p:sp>
        <p:nvSpPr>
          <p:cNvPr id="28675" name="Rectangle 3"/>
          <p:cNvSpPr>
            <a:spLocks noGrp="1" noChangeArrowheads="1"/>
          </p:cNvSpPr>
          <p:nvPr>
            <p:ph type="body" idx="1"/>
          </p:nvPr>
        </p:nvSpPr>
        <p:spPr>
          <a:xfrm>
            <a:off x="0" y="685800"/>
            <a:ext cx="9144000" cy="2514600"/>
          </a:xfrm>
        </p:spPr>
        <p:txBody>
          <a:bodyPr/>
          <a:lstStyle/>
          <a:p>
            <a:pPr eaLnBrk="1" hangingPunct="1">
              <a:lnSpc>
                <a:spcPct val="90000"/>
              </a:lnSpc>
              <a:buFont typeface="Wingdings" panose="05000000000000000000" pitchFamily="2" charset="2"/>
              <a:buNone/>
              <a:defRPr/>
            </a:pPr>
            <a:r>
              <a:rPr lang="en-US" dirty="0" err="1" smtClean="0"/>
              <a:t>Nicolaus</a:t>
            </a:r>
            <a:r>
              <a:rPr lang="en-US" dirty="0" smtClean="0"/>
              <a:t> Copernicus worked through the early 1500’s to try to explain that it was actually the Earth that moved around the sun, but fear of persecution by The Church, meant he kept this a secret </a:t>
            </a:r>
          </a:p>
          <a:p>
            <a:pPr eaLnBrk="1" hangingPunct="1">
              <a:lnSpc>
                <a:spcPct val="90000"/>
              </a:lnSpc>
              <a:buFont typeface="Wingdings" panose="05000000000000000000" pitchFamily="2" charset="2"/>
              <a:buNone/>
              <a:defRPr/>
            </a:pPr>
            <a:endParaRPr lang="en-US" dirty="0" smtClean="0"/>
          </a:p>
        </p:txBody>
      </p:sp>
      <p:pic>
        <p:nvPicPr>
          <p:cNvPr id="28678" name="Picture 6" descr="Nicolaus-Coperni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92463"/>
            <a:ext cx="46942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317314_com_copernicus5nndb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2743200"/>
            <a:ext cx="2667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Figure 4-32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61276"/>
          <a:stretch>
            <a:fillRect/>
          </a:stretch>
        </p:blipFill>
        <p:spPr>
          <a:xfrm>
            <a:off x="1852613" y="1371600"/>
            <a:ext cx="5146675" cy="4191000"/>
          </a:xfrm>
          <a:noFill/>
          <a:extLst>
            <a:ext uri="{909E8E84-426E-40DD-AFC4-6F175D3DCCD1}">
              <a14:hiddenFill xmlns:a14="http://schemas.microsoft.com/office/drawing/2010/main">
                <a:solidFill>
                  <a:srgbClr val="FFFFFF"/>
                </a:solidFill>
              </a14:hiddenFill>
            </a:ext>
          </a:extLst>
        </p:spPr>
      </p:pic>
      <p:pic>
        <p:nvPicPr>
          <p:cNvPr id="104453" name="Picture 5" descr="Figure 4-32b"/>
          <p:cNvPicPr>
            <a:picLocks noChangeAspect="1" noChangeArrowheads="1"/>
          </p:cNvPicPr>
          <p:nvPr/>
        </p:nvPicPr>
        <p:blipFill>
          <a:blip r:embed="rId3">
            <a:extLst>
              <a:ext uri="{28A0092B-C50C-407E-A947-70E740481C1C}">
                <a14:useLocalDpi xmlns:a14="http://schemas.microsoft.com/office/drawing/2010/main" val="0"/>
              </a:ext>
            </a:extLst>
          </a:blip>
          <a:srcRect r="49651" b="46785"/>
          <a:stretch>
            <a:fillRect/>
          </a:stretch>
        </p:blipFill>
        <p:spPr bwMode="auto">
          <a:xfrm>
            <a:off x="304800" y="762000"/>
            <a:ext cx="14478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descr="Figure 4-32c"/>
          <p:cNvPicPr>
            <a:picLocks noChangeAspect="1" noChangeArrowheads="1"/>
          </p:cNvPicPr>
          <p:nvPr/>
        </p:nvPicPr>
        <p:blipFill>
          <a:blip r:embed="rId4">
            <a:extLst>
              <a:ext uri="{28A0092B-C50C-407E-A947-70E740481C1C}">
                <a14:useLocalDpi xmlns:a14="http://schemas.microsoft.com/office/drawing/2010/main" val="0"/>
              </a:ext>
            </a:extLst>
          </a:blip>
          <a:srcRect l="44756" r="19814" b="68958"/>
          <a:stretch>
            <a:fillRect/>
          </a:stretch>
        </p:blipFill>
        <p:spPr bwMode="auto">
          <a:xfrm>
            <a:off x="7239000" y="2971800"/>
            <a:ext cx="144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9"/>
          <p:cNvSpPr txBox="1">
            <a:spLocks noChangeArrowheads="1"/>
          </p:cNvSpPr>
          <p:nvPr/>
        </p:nvSpPr>
        <p:spPr bwMode="auto">
          <a:xfrm>
            <a:off x="5791200" y="6324600"/>
            <a:ext cx="335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200"/>
              <a:t>Copyright </a:t>
            </a:r>
            <a:r>
              <a:rPr lang="en-US" altLang="en-US" sz="1200">
                <a:cs typeface="Arial" panose="020B0604020202020204" pitchFamily="34" charset="0"/>
              </a:rPr>
              <a:t>© 2005 Pearson Prentice Hall, Inc.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4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sz="quarter" idx="1"/>
          </p:nvPr>
        </p:nvSpPr>
        <p:spPr>
          <a:xfrm>
            <a:off x="0" y="304800"/>
            <a:ext cx="9144000" cy="6553200"/>
          </a:xfrm>
        </p:spPr>
        <p:txBody>
          <a:bodyPr/>
          <a:lstStyle/>
          <a:p>
            <a:pPr algn="l" eaLnBrk="1" hangingPunct="1">
              <a:lnSpc>
                <a:spcPct val="90000"/>
              </a:lnSpc>
              <a:buFont typeface="Wingdings" pitchFamily="2" charset="2"/>
              <a:buChar char="Ø"/>
              <a:defRPr/>
            </a:pPr>
            <a:r>
              <a:rPr lang="en-US" sz="2800" dirty="0" smtClean="0"/>
              <a:t> Force of Friction – F</a:t>
            </a:r>
            <a:r>
              <a:rPr lang="en-US" sz="2800" baseline="-25000" dirty="0" smtClean="0"/>
              <a:t>f</a:t>
            </a:r>
            <a:r>
              <a:rPr lang="en-US" sz="2800" dirty="0" smtClean="0"/>
              <a:t> </a:t>
            </a:r>
          </a:p>
          <a:p>
            <a:pPr algn="l" eaLnBrk="1" hangingPunct="1">
              <a:lnSpc>
                <a:spcPct val="90000"/>
              </a:lnSpc>
              <a:buFont typeface="Arial" pitchFamily="34" charset="0"/>
              <a:buChar char="•"/>
              <a:defRPr/>
            </a:pPr>
            <a:r>
              <a:rPr lang="en-US" sz="2800" dirty="0" smtClean="0"/>
              <a:t> acts between any 2 touching substances</a:t>
            </a:r>
          </a:p>
          <a:p>
            <a:pPr algn="l" eaLnBrk="1" hangingPunct="1">
              <a:lnSpc>
                <a:spcPct val="90000"/>
              </a:lnSpc>
              <a:buFont typeface="Arial" pitchFamily="34" charset="0"/>
              <a:buChar char="•"/>
              <a:defRPr/>
            </a:pPr>
            <a:r>
              <a:rPr lang="en-US" sz="2800" dirty="0" smtClean="0"/>
              <a:t> parallel to the surfaces in contact</a:t>
            </a:r>
          </a:p>
          <a:p>
            <a:pPr algn="l" eaLnBrk="1" hangingPunct="1">
              <a:lnSpc>
                <a:spcPct val="90000"/>
              </a:lnSpc>
              <a:buFont typeface="Arial" pitchFamily="34" charset="0"/>
              <a:buChar char="•"/>
              <a:defRPr/>
            </a:pPr>
            <a:r>
              <a:rPr lang="en-US" sz="2800" dirty="0" smtClean="0"/>
              <a:t> opposite the direction of (attempted) motion</a:t>
            </a:r>
            <a:endParaRPr lang="en-US" sz="2800" dirty="0" smtClean="0">
              <a:sym typeface="Symbol" pitchFamily="18" charset="2"/>
            </a:endParaRPr>
          </a:p>
          <a:p>
            <a:pPr algn="l" eaLnBrk="1" hangingPunct="1">
              <a:lnSpc>
                <a:spcPct val="90000"/>
              </a:lnSpc>
              <a:defRPr/>
            </a:pPr>
            <a:endParaRPr lang="en-US" sz="2800" dirty="0" smtClean="0">
              <a:sym typeface="Symbol" pitchFamily="18" charset="2"/>
            </a:endParaRPr>
          </a:p>
          <a:p>
            <a:pPr algn="l" eaLnBrk="1" hangingPunct="1">
              <a:lnSpc>
                <a:spcPct val="90000"/>
              </a:lnSpc>
              <a:defRPr/>
            </a:pPr>
            <a:r>
              <a:rPr lang="en-US" sz="2800" dirty="0" smtClean="0">
                <a:sym typeface="Symbol" pitchFamily="18" charset="2"/>
              </a:rPr>
              <a:t>					     </a:t>
            </a:r>
            <a:r>
              <a:rPr lang="en-US" sz="2400" dirty="0" smtClean="0">
                <a:sym typeface="Symbol" pitchFamily="18" charset="2"/>
              </a:rPr>
              <a:t>vertical </a:t>
            </a:r>
          </a:p>
          <a:p>
            <a:pPr algn="l" eaLnBrk="1" hangingPunct="1">
              <a:lnSpc>
                <a:spcPct val="90000"/>
              </a:lnSpc>
              <a:defRPr/>
            </a:pPr>
            <a:r>
              <a:rPr lang="en-US" sz="2400" dirty="0" smtClean="0">
                <a:sym typeface="Symbol" pitchFamily="18" charset="2"/>
              </a:rPr>
              <a:t>					      surface</a:t>
            </a:r>
            <a:endParaRPr lang="en-US" sz="2400" dirty="0" smtClean="0"/>
          </a:p>
          <a:p>
            <a:pPr algn="l" eaLnBrk="1" hangingPunct="1">
              <a:lnSpc>
                <a:spcPct val="90000"/>
              </a:lnSpc>
              <a:defRPr/>
            </a:pPr>
            <a:endParaRPr lang="en-US" sz="2400" dirty="0" smtClean="0"/>
          </a:p>
          <a:p>
            <a:pPr algn="l" eaLnBrk="1" hangingPunct="1">
              <a:lnSpc>
                <a:spcPct val="90000"/>
              </a:lnSpc>
              <a:defRPr/>
            </a:pPr>
            <a:endParaRPr lang="en-US" sz="2400" dirty="0" smtClean="0"/>
          </a:p>
          <a:p>
            <a:pPr algn="l" eaLnBrk="1" hangingPunct="1">
              <a:lnSpc>
                <a:spcPct val="90000"/>
              </a:lnSpc>
              <a:defRPr/>
            </a:pPr>
            <a:r>
              <a:rPr lang="en-US" sz="2400" dirty="0" smtClean="0"/>
              <a:t>  horizontal surface</a:t>
            </a:r>
          </a:p>
          <a:p>
            <a:pPr algn="l" eaLnBrk="1" hangingPunct="1">
              <a:lnSpc>
                <a:spcPct val="90000"/>
              </a:lnSpc>
              <a:defRPr/>
            </a:pPr>
            <a:endParaRPr lang="en-US" sz="2400" dirty="0" smtClean="0"/>
          </a:p>
          <a:p>
            <a:pPr algn="l" eaLnBrk="1" hangingPunct="1">
              <a:lnSpc>
                <a:spcPct val="90000"/>
              </a:lnSpc>
              <a:defRPr/>
            </a:pPr>
            <a:r>
              <a:rPr lang="en-US" sz="2400" dirty="0" smtClean="0"/>
              <a:t>		</a:t>
            </a:r>
          </a:p>
          <a:p>
            <a:pPr algn="l" eaLnBrk="1" hangingPunct="1">
              <a:lnSpc>
                <a:spcPct val="90000"/>
              </a:lnSpc>
              <a:defRPr/>
            </a:pPr>
            <a:r>
              <a:rPr lang="en-US" sz="2400" dirty="0" smtClean="0"/>
              <a:t>		inclined </a:t>
            </a:r>
          </a:p>
          <a:p>
            <a:pPr algn="l" eaLnBrk="1" hangingPunct="1">
              <a:lnSpc>
                <a:spcPct val="90000"/>
              </a:lnSpc>
              <a:defRPr/>
            </a:pPr>
            <a:r>
              <a:rPr lang="en-US" sz="2400" dirty="0" smtClean="0"/>
              <a:t>		surface</a:t>
            </a:r>
          </a:p>
          <a:p>
            <a:pPr algn="l" eaLnBrk="1" hangingPunct="1">
              <a:lnSpc>
                <a:spcPct val="90000"/>
              </a:lnSpc>
              <a:defRPr/>
            </a:pPr>
            <a:endParaRPr lang="en-US" sz="2400" dirty="0" smtClean="0"/>
          </a:p>
        </p:txBody>
      </p:sp>
      <p:pic>
        <p:nvPicPr>
          <p:cNvPr id="4" name="Picture 4" descr="04_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2790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4_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95800"/>
            <a:ext cx="31242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04_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133600"/>
            <a:ext cx="2532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1">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0"/>
            <a:ext cx="8686800" cy="584200"/>
          </a:xfrm>
          <a:prstGeom prst="rect">
            <a:avLst/>
          </a:prstGeom>
          <a:noFill/>
          <a:ln w="9525">
            <a:noFill/>
            <a:miter lim="800000"/>
            <a:headEnd/>
            <a:tailEnd/>
          </a:ln>
        </p:spPr>
        <p:txBody>
          <a:bodyPr>
            <a:spAutoFit/>
          </a:bodyPr>
          <a:lstStyle/>
          <a:p>
            <a:pPr algn="ctr">
              <a:spcBef>
                <a:spcPct val="50000"/>
              </a:spcBef>
              <a:defRPr/>
            </a:pPr>
            <a:r>
              <a:rPr lang="en-US" sz="3200" dirty="0">
                <a:effectLst>
                  <a:outerShdw blurRad="38100" dist="38100" dir="2700000" algn="tl">
                    <a:srgbClr val="000000">
                      <a:alpha val="43137"/>
                    </a:srgbClr>
                  </a:outerShdw>
                </a:effectLst>
                <a:latin typeface="Tahoma" charset="0"/>
              </a:rPr>
              <a:t>The Cause of Friction??</a:t>
            </a:r>
          </a:p>
        </p:txBody>
      </p:sp>
      <p:pic>
        <p:nvPicPr>
          <p:cNvPr id="20483" name="Picture 3" descr="04_26"/>
          <p:cNvPicPr>
            <a:picLocks noChangeAspect="1" noChangeArrowheads="1"/>
          </p:cNvPicPr>
          <p:nvPr/>
        </p:nvPicPr>
        <p:blipFill>
          <a:blip r:embed="rId2">
            <a:extLst>
              <a:ext uri="{28A0092B-C50C-407E-A947-70E740481C1C}">
                <a14:useLocalDpi xmlns:a14="http://schemas.microsoft.com/office/drawing/2010/main" val="0"/>
              </a:ext>
            </a:extLst>
          </a:blip>
          <a:srcRect r="18962"/>
          <a:stretch>
            <a:fillRect/>
          </a:stretch>
        </p:blipFill>
        <p:spPr bwMode="auto">
          <a:xfrm>
            <a:off x="6248400" y="1066800"/>
            <a:ext cx="26670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0" y="762000"/>
            <a:ext cx="6324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800"/>
              <a:t>On a rough surface, the cause of friction is obvious – a surface gets caught on the other’s protrusions or irregularities.  </a:t>
            </a:r>
          </a:p>
          <a:p>
            <a:pPr>
              <a:spcBef>
                <a:spcPct val="50000"/>
              </a:spcBef>
              <a:buClrTx/>
              <a:buSzTx/>
              <a:buFontTx/>
              <a:buNone/>
            </a:pPr>
            <a:r>
              <a:rPr lang="en-US" altLang="en-US" sz="2800"/>
              <a:t>But even very smooth surfaces can have a great deal of friction between them, depending on how the atoms in one surface react to being so close to the atoms in the other.  If these atoms from different surfaces actually try to connect, then the surfaces will seem stuck, and can be considered “rough”, at least at the submicroscopic level.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19050"/>
            <a:ext cx="3810000" cy="533400"/>
          </a:xfrm>
        </p:spPr>
        <p:txBody>
          <a:bodyPr>
            <a:normAutofit fontScale="90000"/>
          </a:bodyPr>
          <a:lstStyle/>
          <a:p>
            <a:pPr eaLnBrk="1" fontAlgn="auto" hangingPunct="1">
              <a:spcAft>
                <a:spcPts val="0"/>
              </a:spcAft>
              <a:defRPr/>
            </a:pPr>
            <a:r>
              <a:rPr lang="en-US" sz="3200" dirty="0" smtClean="0">
                <a:solidFill>
                  <a:schemeClr val="tx1">
                    <a:lumMod val="95000"/>
                  </a:schemeClr>
                </a:solidFill>
              </a:rPr>
              <a:t>4 Types of Friction</a:t>
            </a:r>
            <a:endParaRPr lang="en-US" sz="3200" baseline="-25000" dirty="0" smtClean="0">
              <a:solidFill>
                <a:schemeClr val="tx1">
                  <a:lumMod val="95000"/>
                </a:schemeClr>
              </a:solidFill>
              <a:cs typeface="Tahoma" charset="0"/>
            </a:endParaRPr>
          </a:p>
        </p:txBody>
      </p:sp>
      <p:sp>
        <p:nvSpPr>
          <p:cNvPr id="13315" name="Rectangle 3"/>
          <p:cNvSpPr>
            <a:spLocks noGrp="1" noChangeArrowheads="1"/>
          </p:cNvSpPr>
          <p:nvPr>
            <p:ph idx="1"/>
          </p:nvPr>
        </p:nvSpPr>
        <p:spPr>
          <a:xfrm>
            <a:off x="7938" y="468313"/>
            <a:ext cx="9136062" cy="6389687"/>
          </a:xfrm>
        </p:spPr>
        <p:txBody>
          <a:bodyPr/>
          <a:lstStyle/>
          <a:p>
            <a:pPr eaLnBrk="1" fontAlgn="auto" hangingPunct="1">
              <a:spcBef>
                <a:spcPts val="0"/>
              </a:spcBef>
              <a:spcAft>
                <a:spcPts val="0"/>
              </a:spcAft>
              <a:defRPr/>
            </a:pPr>
            <a:r>
              <a:rPr lang="en-US" sz="2800" dirty="0" smtClean="0"/>
              <a:t>Static - </a:t>
            </a:r>
            <a:r>
              <a:rPr lang="en-US" sz="2800" dirty="0" err="1" smtClean="0"/>
              <a:t>F</a:t>
            </a:r>
            <a:r>
              <a:rPr lang="en-US" sz="2800" baseline="-25000" dirty="0" err="1" smtClean="0"/>
              <a:t>fs</a:t>
            </a:r>
            <a:r>
              <a:rPr lang="en-US" sz="2800" dirty="0" smtClean="0"/>
              <a:t> – opposes the start of motion</a:t>
            </a:r>
          </a:p>
          <a:p>
            <a:pPr lvl="2" eaLnBrk="1" fontAlgn="auto" hangingPunct="1">
              <a:spcBef>
                <a:spcPts val="0"/>
              </a:spcBef>
              <a:spcAft>
                <a:spcPts val="0"/>
              </a:spcAft>
              <a:buFont typeface="Wingdings"/>
              <a:buNone/>
              <a:defRPr/>
            </a:pPr>
            <a:r>
              <a:rPr lang="en-US" sz="2800" dirty="0" smtClean="0"/>
              <a:t> has a range of 0 &lt; </a:t>
            </a:r>
            <a:r>
              <a:rPr lang="en-US" sz="2800" dirty="0" err="1" smtClean="0"/>
              <a:t>F</a:t>
            </a:r>
            <a:r>
              <a:rPr lang="en-US" sz="2800" baseline="-25000" dirty="0" err="1" smtClean="0"/>
              <a:t>fs</a:t>
            </a:r>
            <a:r>
              <a:rPr lang="en-US" sz="2800" dirty="0" smtClean="0"/>
              <a:t> &lt; max, once motion begins</a:t>
            </a:r>
          </a:p>
          <a:p>
            <a:pPr eaLnBrk="1" fontAlgn="auto" hangingPunct="1">
              <a:spcBef>
                <a:spcPts val="0"/>
              </a:spcBef>
              <a:spcAft>
                <a:spcPts val="0"/>
              </a:spcAft>
              <a:defRPr/>
            </a:pPr>
            <a:r>
              <a:rPr lang="en-US" sz="2800" dirty="0" smtClean="0"/>
              <a:t>Sliding (kinetic) - </a:t>
            </a:r>
            <a:r>
              <a:rPr lang="en-US" sz="2800" dirty="0" err="1" smtClean="0"/>
              <a:t>F</a:t>
            </a:r>
            <a:r>
              <a:rPr lang="en-US" sz="2800" baseline="-25000" dirty="0" err="1" smtClean="0"/>
              <a:t>fk</a:t>
            </a:r>
            <a:r>
              <a:rPr lang="en-US" sz="2800" dirty="0" smtClean="0"/>
              <a:t> – opposes actual motion</a:t>
            </a:r>
          </a:p>
          <a:p>
            <a:pPr lvl="2" eaLnBrk="1" fontAlgn="auto" hangingPunct="1">
              <a:spcBef>
                <a:spcPts val="0"/>
              </a:spcBef>
              <a:spcAft>
                <a:spcPts val="0"/>
              </a:spcAft>
              <a:buFont typeface="Wingdings" panose="05000000000000000000" pitchFamily="2" charset="2"/>
              <a:buNone/>
              <a:defRPr/>
            </a:pPr>
            <a:r>
              <a:rPr lang="en-US" sz="2800" dirty="0" smtClean="0"/>
              <a:t> has a constant value for any 2 given surfaces</a:t>
            </a:r>
          </a:p>
          <a:p>
            <a:pPr eaLnBrk="1" fontAlgn="auto" hangingPunct="1">
              <a:spcBef>
                <a:spcPts val="0"/>
              </a:spcBef>
              <a:spcAft>
                <a:spcPts val="0"/>
              </a:spcAft>
              <a:defRPr/>
            </a:pPr>
            <a:endParaRPr lang="en-US" sz="2800" dirty="0" smtClean="0"/>
          </a:p>
          <a:p>
            <a:pPr eaLnBrk="1" fontAlgn="auto" hangingPunct="1">
              <a:spcAft>
                <a:spcPts val="0"/>
              </a:spcAft>
              <a:defRPr/>
            </a:pPr>
            <a:endParaRPr lang="en-US" sz="2800" dirty="0" smtClean="0"/>
          </a:p>
          <a:p>
            <a:pPr eaLnBrk="1" fontAlgn="auto" hangingPunct="1">
              <a:spcAft>
                <a:spcPts val="0"/>
              </a:spcAft>
              <a:defRPr/>
            </a:pPr>
            <a:endParaRPr lang="en-US" sz="2800" dirty="0" smtClean="0"/>
          </a:p>
          <a:p>
            <a:pPr eaLnBrk="1" fontAlgn="auto" hangingPunct="1">
              <a:spcAft>
                <a:spcPts val="0"/>
              </a:spcAft>
              <a:buFont typeface="Wingdings" panose="05000000000000000000" pitchFamily="2" charset="2"/>
              <a:buNone/>
              <a:defRPr/>
            </a:pPr>
            <a:endParaRPr lang="en-US" sz="2800" dirty="0" smtClean="0"/>
          </a:p>
          <a:p>
            <a:pPr eaLnBrk="1" fontAlgn="auto" hangingPunct="1">
              <a:spcAft>
                <a:spcPts val="0"/>
              </a:spcAft>
              <a:defRPr/>
            </a:pPr>
            <a:endParaRPr lang="en-US" sz="2800" dirty="0" smtClean="0"/>
          </a:p>
          <a:p>
            <a:pPr eaLnBrk="1" fontAlgn="auto" hangingPunct="1">
              <a:spcAft>
                <a:spcPts val="0"/>
              </a:spcAft>
              <a:defRPr/>
            </a:pPr>
            <a:endParaRPr lang="en-US" sz="2800" dirty="0" smtClean="0"/>
          </a:p>
          <a:p>
            <a:pPr eaLnBrk="1" fontAlgn="auto" hangingPunct="1">
              <a:spcAft>
                <a:spcPts val="0"/>
              </a:spcAft>
              <a:defRPr/>
            </a:pPr>
            <a:endParaRPr lang="en-US" sz="2800" dirty="0" smtClean="0"/>
          </a:p>
          <a:p>
            <a:pPr eaLnBrk="1" fontAlgn="auto" hangingPunct="1">
              <a:spcAft>
                <a:spcPts val="0"/>
              </a:spcAft>
              <a:defRPr/>
            </a:pPr>
            <a:r>
              <a:rPr lang="en-US" sz="2800" dirty="0" smtClean="0"/>
              <a:t>Rolling – like with a ball or a car tire – more in </a:t>
            </a:r>
            <a:r>
              <a:rPr lang="en-US" sz="2800" dirty="0" err="1" smtClean="0"/>
              <a:t>Ch</a:t>
            </a:r>
            <a:r>
              <a:rPr lang="en-US" sz="2800" dirty="0" smtClean="0"/>
              <a:t> 8</a:t>
            </a:r>
          </a:p>
          <a:p>
            <a:pPr eaLnBrk="1" fontAlgn="auto" hangingPunct="1">
              <a:spcAft>
                <a:spcPts val="0"/>
              </a:spcAft>
              <a:defRPr/>
            </a:pPr>
            <a:r>
              <a:rPr lang="en-US" sz="2800" dirty="0" smtClean="0"/>
              <a:t>Fluid – when a gas or liquid is one of the substances</a:t>
            </a:r>
          </a:p>
          <a:p>
            <a:pPr eaLnBrk="1" hangingPunct="1">
              <a:buFont typeface="Wingdings" panose="05000000000000000000" pitchFamily="2" charset="2"/>
              <a:buNone/>
              <a:defRPr/>
            </a:pPr>
            <a:endParaRPr lang="en-US" sz="2800" dirty="0" smtClean="0">
              <a:cs typeface="Tahoma" charset="0"/>
            </a:endParaRPr>
          </a:p>
        </p:txBody>
      </p:sp>
      <p:pic>
        <p:nvPicPr>
          <p:cNvPr id="4" name="Picture 4" descr="04_28"/>
          <p:cNvPicPr>
            <a:picLocks noChangeAspect="1" noChangeArrowheads="1"/>
          </p:cNvPicPr>
          <p:nvPr/>
        </p:nvPicPr>
        <p:blipFill>
          <a:blip r:embed="rId2">
            <a:extLst>
              <a:ext uri="{28A0092B-C50C-407E-A947-70E740481C1C}">
                <a14:useLocalDpi xmlns:a14="http://schemas.microsoft.com/office/drawing/2010/main" val="0"/>
              </a:ext>
            </a:extLst>
          </a:blip>
          <a:srcRect t="5409"/>
          <a:stretch>
            <a:fillRect/>
          </a:stretch>
        </p:blipFill>
        <p:spPr bwMode="auto">
          <a:xfrm>
            <a:off x="381000" y="2286000"/>
            <a:ext cx="39624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365625" y="2514600"/>
            <a:ext cx="4648200" cy="3505200"/>
          </a:xfrm>
          <a:prstGeom prst="rect">
            <a:avLst/>
          </a:prstGeom>
          <a:noFill/>
          <a:ln w="9525">
            <a:noFill/>
            <a:miter lim="800000"/>
            <a:headEnd/>
            <a:tailEnd/>
          </a:ln>
          <a:effectLst/>
        </p:spPr>
        <p:txBody>
          <a:bodyPr anchor="ctr"/>
          <a:lstStyle/>
          <a:p>
            <a:pPr>
              <a:defRPr/>
            </a:pPr>
            <a:r>
              <a:rPr lang="en-US" sz="2800" dirty="0">
                <a:effectLst>
                  <a:outerShdw blurRad="38100" dist="38100" dir="2700000" algn="tl">
                    <a:srgbClr val="000000">
                      <a:alpha val="43137"/>
                    </a:srgbClr>
                  </a:outerShdw>
                </a:effectLst>
                <a:latin typeface="Tahoma" charset="0"/>
              </a:rPr>
              <a:t>   Graph of F</a:t>
            </a:r>
            <a:r>
              <a:rPr lang="en-US" sz="2800" baseline="-25000" dirty="0">
                <a:effectLst>
                  <a:outerShdw blurRad="38100" dist="38100" dir="2700000" algn="tl">
                    <a:srgbClr val="000000">
                      <a:alpha val="43137"/>
                    </a:srgbClr>
                  </a:outerShdw>
                </a:effectLst>
                <a:latin typeface="Tahoma" charset="0"/>
              </a:rPr>
              <a:t>f </a:t>
            </a:r>
            <a:r>
              <a:rPr lang="en-US" sz="2800" dirty="0">
                <a:effectLst>
                  <a:outerShdw blurRad="38100" dist="38100" dir="2700000" algn="tl">
                    <a:srgbClr val="000000">
                      <a:alpha val="43137"/>
                    </a:srgbClr>
                  </a:outerShdw>
                </a:effectLst>
                <a:latin typeface="Tahoma" charset="0"/>
              </a:rPr>
              <a:t> vs F</a:t>
            </a:r>
            <a:r>
              <a:rPr lang="en-US" sz="2800" baseline="-25000" dirty="0">
                <a:effectLst>
                  <a:outerShdw blurRad="38100" dist="38100" dir="2700000" algn="tl">
                    <a:srgbClr val="000000">
                      <a:alpha val="43137"/>
                    </a:srgbClr>
                  </a:outerShdw>
                </a:effectLst>
                <a:latin typeface="Tahoma" charset="0"/>
              </a:rPr>
              <a:t>A</a:t>
            </a:r>
            <a:r>
              <a:rPr lang="en-US" sz="2800" dirty="0">
                <a:effectLst>
                  <a:outerShdw blurRad="38100" dist="38100" dir="2700000" algn="tl">
                    <a:srgbClr val="000000">
                      <a:alpha val="43137"/>
                    </a:srgbClr>
                  </a:outerShdw>
                </a:effectLst>
                <a:latin typeface="Tahoma" charset="0"/>
              </a:rPr>
              <a:t>  </a:t>
            </a:r>
            <a:r>
              <a:rPr lang="en-US" dirty="0">
                <a:effectLst>
                  <a:outerShdw blurRad="38100" dist="38100" dir="2700000" algn="tl">
                    <a:srgbClr val="000000">
                      <a:alpha val="43137"/>
                    </a:srgbClr>
                  </a:outerShdw>
                </a:effectLst>
                <a:latin typeface="Tahoma" charset="0"/>
              </a:rPr>
              <a:t>(p 91)  </a:t>
            </a:r>
          </a:p>
          <a:p>
            <a:pPr>
              <a:defRPr/>
            </a:pPr>
            <a:r>
              <a:rPr lang="en-US" sz="2800" dirty="0" err="1">
                <a:effectLst>
                  <a:outerShdw blurRad="38100" dist="38100" dir="2700000" algn="tl">
                    <a:srgbClr val="000000">
                      <a:alpha val="43137"/>
                    </a:srgbClr>
                  </a:outerShdw>
                </a:effectLst>
                <a:latin typeface="Tahoma" charset="0"/>
              </a:rPr>
              <a:t>F</a:t>
            </a:r>
            <a:r>
              <a:rPr lang="en-US" sz="2800" baseline="-25000" dirty="0" err="1">
                <a:effectLst>
                  <a:outerShdw blurRad="38100" dist="38100" dir="2700000" algn="tl">
                    <a:srgbClr val="000000">
                      <a:alpha val="43137"/>
                    </a:srgbClr>
                  </a:outerShdw>
                </a:effectLst>
                <a:latin typeface="Tahoma" charset="0"/>
              </a:rPr>
              <a:t>fs</a:t>
            </a:r>
            <a:r>
              <a:rPr lang="en-US" sz="2800" baseline="-25000" dirty="0">
                <a:effectLst>
                  <a:outerShdw blurRad="38100" dist="38100" dir="2700000" algn="tl">
                    <a:srgbClr val="000000">
                      <a:alpha val="43137"/>
                    </a:srgbClr>
                  </a:outerShdw>
                </a:effectLst>
                <a:latin typeface="Tahoma" charset="0"/>
              </a:rPr>
              <a:t> </a:t>
            </a:r>
            <a:r>
              <a:rPr lang="en-US" sz="2800" dirty="0">
                <a:effectLst>
                  <a:outerShdw blurRad="38100" dist="38100" dir="2700000" algn="tl">
                    <a:srgbClr val="000000">
                      <a:alpha val="43137"/>
                    </a:srgbClr>
                  </a:outerShdw>
                </a:effectLst>
                <a:latin typeface="Tahoma" charset="0"/>
              </a:rPr>
              <a:t>increases as the applied force increases, until it reaches its maximum. Then the object starts to move, and </a:t>
            </a:r>
            <a:r>
              <a:rPr lang="en-US" sz="2800" dirty="0" err="1">
                <a:effectLst>
                  <a:outerShdw blurRad="38100" dist="38100" dir="2700000" algn="tl">
                    <a:srgbClr val="000000">
                      <a:alpha val="43137"/>
                    </a:srgbClr>
                  </a:outerShdw>
                </a:effectLst>
                <a:latin typeface="Tahoma" charset="0"/>
              </a:rPr>
              <a:t>F</a:t>
            </a:r>
            <a:r>
              <a:rPr lang="en-US" sz="2800" baseline="-25000" dirty="0" err="1">
                <a:effectLst>
                  <a:outerShdw blurRad="38100" dist="38100" dir="2700000" algn="tl">
                    <a:srgbClr val="000000">
                      <a:alpha val="43137"/>
                    </a:srgbClr>
                  </a:outerShdw>
                </a:effectLst>
                <a:latin typeface="Tahoma" charset="0"/>
              </a:rPr>
              <a:t>fk</a:t>
            </a:r>
            <a:r>
              <a:rPr lang="en-US" sz="2800" baseline="-25000" dirty="0">
                <a:effectLst>
                  <a:outerShdw blurRad="38100" dist="38100" dir="2700000" algn="tl">
                    <a:srgbClr val="000000">
                      <a:alpha val="43137"/>
                    </a:srgbClr>
                  </a:outerShdw>
                </a:effectLst>
                <a:latin typeface="Tahoma" charset="0"/>
              </a:rPr>
              <a:t> </a:t>
            </a:r>
            <a:r>
              <a:rPr lang="en-US" sz="2800" dirty="0">
                <a:effectLst>
                  <a:outerShdw blurRad="38100" dist="38100" dir="2700000" algn="tl">
                    <a:srgbClr val="000000">
                      <a:alpha val="43137"/>
                    </a:srgbClr>
                  </a:outerShdw>
                </a:effectLst>
                <a:latin typeface="Tahoma" charset="0"/>
              </a:rPr>
              <a:t>takes over – notice its less than </a:t>
            </a:r>
            <a:r>
              <a:rPr lang="en-US" sz="2800" dirty="0" err="1">
                <a:effectLst>
                  <a:outerShdw blurRad="38100" dist="38100" dir="2700000" algn="tl">
                    <a:srgbClr val="000000">
                      <a:alpha val="43137"/>
                    </a:srgbClr>
                  </a:outerShdw>
                </a:effectLst>
                <a:latin typeface="Tahoma" charset="0"/>
              </a:rPr>
              <a:t>F</a:t>
            </a:r>
            <a:r>
              <a:rPr lang="en-US" sz="2800" baseline="-25000" dirty="0" err="1">
                <a:effectLst>
                  <a:outerShdw blurRad="38100" dist="38100" dir="2700000" algn="tl">
                    <a:srgbClr val="000000">
                      <a:alpha val="43137"/>
                    </a:srgbClr>
                  </a:outerShdw>
                </a:effectLst>
                <a:latin typeface="Tahoma" charset="0"/>
              </a:rPr>
              <a:t>fs</a:t>
            </a:r>
            <a:r>
              <a:rPr lang="en-US" sz="2800" dirty="0">
                <a:effectLst>
                  <a:outerShdw blurRad="38100" dist="38100" dir="2700000" algn="tl">
                    <a:srgbClr val="000000">
                      <a:alpha val="43137"/>
                    </a:srgbClr>
                  </a:outerShdw>
                </a:effectLst>
                <a:latin typeface="Tahoma" charset="0"/>
              </a:rPr>
              <a:t>.</a:t>
            </a:r>
          </a:p>
          <a:p>
            <a:pPr>
              <a:defRPr/>
            </a:pPr>
            <a:endParaRPr lang="en-US" sz="2000" b="1" kern="0" dirty="0">
              <a:solidFill>
                <a:schemeClr val="tx2"/>
              </a:solidFill>
              <a:effectLst>
                <a:outerShdw blurRad="38100" dist="38100" dir="2700000" algn="tl">
                  <a:srgbClr val="000000"/>
                </a:outerShdw>
              </a:effectLst>
              <a:latin typeface="+mj-lt"/>
              <a:ea typeface="+mj-ea"/>
              <a:cs typeface="+mj-cs"/>
            </a:endParaRPr>
          </a:p>
          <a:p>
            <a:pPr>
              <a:defRPr/>
            </a:pPr>
            <a:endParaRPr lang="en-US" sz="2000" b="1"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0"/>
            <a:ext cx="5181600" cy="609600"/>
          </a:xfrm>
        </p:spPr>
        <p:txBody>
          <a:bodyPr>
            <a:normAutofit/>
          </a:bodyPr>
          <a:lstStyle/>
          <a:p>
            <a:pPr eaLnBrk="1" fontAlgn="auto" hangingPunct="1">
              <a:spcAft>
                <a:spcPts val="0"/>
              </a:spcAft>
              <a:defRPr/>
            </a:pPr>
            <a:r>
              <a:rPr lang="en-US" sz="3200" dirty="0" smtClean="0">
                <a:solidFill>
                  <a:schemeClr val="tx1">
                    <a:lumMod val="95000"/>
                  </a:schemeClr>
                </a:solidFill>
              </a:rPr>
              <a:t>Determining Friction</a:t>
            </a:r>
            <a:endParaRPr lang="en-US" sz="3200" baseline="-25000" dirty="0" smtClean="0">
              <a:solidFill>
                <a:schemeClr val="tx1">
                  <a:lumMod val="95000"/>
                </a:schemeClr>
              </a:solidFill>
              <a:cs typeface="Tahoma" charset="0"/>
            </a:endParaRPr>
          </a:p>
        </p:txBody>
      </p:sp>
      <p:sp>
        <p:nvSpPr>
          <p:cNvPr id="13315" name="Rectangle 3"/>
          <p:cNvSpPr>
            <a:spLocks noGrp="1" noChangeArrowheads="1"/>
          </p:cNvSpPr>
          <p:nvPr>
            <p:ph idx="1"/>
          </p:nvPr>
        </p:nvSpPr>
        <p:spPr>
          <a:xfrm>
            <a:off x="0" y="685800"/>
            <a:ext cx="9144000" cy="6172200"/>
          </a:xfrm>
        </p:spPr>
        <p:txBody>
          <a:bodyPr/>
          <a:lstStyle/>
          <a:p>
            <a:pPr eaLnBrk="1" hangingPunct="1">
              <a:buFont typeface="Wingdings" panose="05000000000000000000" pitchFamily="2" charset="2"/>
              <a:buNone/>
              <a:defRPr/>
            </a:pPr>
            <a:r>
              <a:rPr lang="en-US" sz="2700" dirty="0" smtClean="0">
                <a:solidFill>
                  <a:schemeClr val="tx1">
                    <a:lumMod val="95000"/>
                  </a:schemeClr>
                </a:solidFill>
              </a:rPr>
              <a:t>the </a:t>
            </a:r>
            <a:r>
              <a:rPr lang="en-US" sz="2700" dirty="0" err="1" smtClean="0">
                <a:solidFill>
                  <a:schemeClr val="tx1">
                    <a:lumMod val="95000"/>
                  </a:schemeClr>
                </a:solidFill>
              </a:rPr>
              <a:t>eq’ns</a:t>
            </a:r>
            <a:r>
              <a:rPr lang="en-US" sz="2700" dirty="0" smtClean="0">
                <a:solidFill>
                  <a:schemeClr val="tx1">
                    <a:lumMod val="95000"/>
                  </a:schemeClr>
                </a:solidFill>
              </a:rPr>
              <a:t>:  </a:t>
            </a:r>
            <a:r>
              <a:rPr lang="en-US" sz="2700" dirty="0" err="1" smtClean="0">
                <a:solidFill>
                  <a:schemeClr val="tx1">
                    <a:lumMod val="95000"/>
                  </a:schemeClr>
                </a:solidFill>
              </a:rPr>
              <a:t>F</a:t>
            </a:r>
            <a:r>
              <a:rPr lang="en-US" sz="2700" baseline="-25000" dirty="0" err="1" smtClean="0">
                <a:solidFill>
                  <a:schemeClr val="tx1">
                    <a:lumMod val="95000"/>
                  </a:schemeClr>
                </a:solidFill>
              </a:rPr>
              <a:t>fk</a:t>
            </a:r>
            <a:r>
              <a:rPr lang="en-US" sz="2700" dirty="0" smtClean="0">
                <a:solidFill>
                  <a:schemeClr val="tx1">
                    <a:lumMod val="95000"/>
                  </a:schemeClr>
                </a:solidFill>
              </a:rPr>
              <a:t> = </a:t>
            </a:r>
            <a:r>
              <a:rPr lang="el-GR" sz="2700" dirty="0" smtClean="0">
                <a:solidFill>
                  <a:schemeClr val="tx1">
                    <a:lumMod val="95000"/>
                  </a:schemeClr>
                </a:solidFill>
                <a:cs typeface="Tahoma" charset="0"/>
              </a:rPr>
              <a:t>μ</a:t>
            </a:r>
            <a:r>
              <a:rPr lang="en-US" sz="2700" baseline="-25000" dirty="0" err="1" smtClean="0">
                <a:solidFill>
                  <a:schemeClr val="tx1">
                    <a:lumMod val="95000"/>
                  </a:schemeClr>
                </a:solidFill>
                <a:cs typeface="Tahoma" charset="0"/>
              </a:rPr>
              <a:t>k</a:t>
            </a:r>
            <a:r>
              <a:rPr lang="en-US" sz="2700" dirty="0" err="1" smtClean="0">
                <a:solidFill>
                  <a:schemeClr val="tx1">
                    <a:lumMod val="95000"/>
                  </a:schemeClr>
                </a:solidFill>
                <a:cs typeface="Tahoma" charset="0"/>
              </a:rPr>
              <a:t>F</a:t>
            </a:r>
            <a:r>
              <a:rPr lang="en-US" sz="2700" baseline="-25000" dirty="0" err="1" smtClean="0">
                <a:solidFill>
                  <a:schemeClr val="tx1">
                    <a:lumMod val="95000"/>
                  </a:schemeClr>
                </a:solidFill>
                <a:cs typeface="Tahoma" charset="0"/>
              </a:rPr>
              <a:t>N</a:t>
            </a:r>
            <a:r>
              <a:rPr lang="en-US" sz="2700" baseline="-25000" dirty="0" smtClean="0">
                <a:solidFill>
                  <a:schemeClr val="tx1">
                    <a:lumMod val="95000"/>
                  </a:schemeClr>
                </a:solidFill>
                <a:cs typeface="Tahoma" charset="0"/>
              </a:rPr>
              <a:t>     </a:t>
            </a:r>
            <a:r>
              <a:rPr lang="en-US" sz="2700" dirty="0" smtClean="0">
                <a:solidFill>
                  <a:schemeClr val="tx1">
                    <a:lumMod val="95000"/>
                  </a:schemeClr>
                </a:solidFill>
                <a:cs typeface="Tahoma" charset="0"/>
              </a:rPr>
              <a:t>or</a:t>
            </a:r>
            <a:r>
              <a:rPr lang="en-US" sz="2700" baseline="-25000" dirty="0" smtClean="0">
                <a:solidFill>
                  <a:schemeClr val="tx1">
                    <a:lumMod val="95000"/>
                  </a:schemeClr>
                </a:solidFill>
                <a:cs typeface="Tahoma" charset="0"/>
              </a:rPr>
              <a:t>     </a:t>
            </a:r>
            <a:r>
              <a:rPr lang="en-US" sz="2700" dirty="0" err="1" smtClean="0">
                <a:solidFill>
                  <a:schemeClr val="tx1">
                    <a:lumMod val="95000"/>
                  </a:schemeClr>
                </a:solidFill>
              </a:rPr>
              <a:t>F</a:t>
            </a:r>
            <a:r>
              <a:rPr lang="en-US" sz="2700" baseline="-25000" dirty="0" err="1" smtClean="0">
                <a:solidFill>
                  <a:schemeClr val="tx1">
                    <a:lumMod val="95000"/>
                  </a:schemeClr>
                </a:solidFill>
              </a:rPr>
              <a:t>fs</a:t>
            </a:r>
            <a:r>
              <a:rPr lang="en-US" sz="2700" dirty="0" smtClean="0">
                <a:solidFill>
                  <a:schemeClr val="tx1">
                    <a:lumMod val="95000"/>
                  </a:schemeClr>
                </a:solidFill>
              </a:rPr>
              <a:t> ≤ </a:t>
            </a:r>
            <a:r>
              <a:rPr lang="el-GR" sz="2700" dirty="0" smtClean="0">
                <a:solidFill>
                  <a:schemeClr val="tx1">
                    <a:lumMod val="95000"/>
                  </a:schemeClr>
                </a:solidFill>
                <a:cs typeface="Tahoma" charset="0"/>
              </a:rPr>
              <a:t>μ</a:t>
            </a:r>
            <a:r>
              <a:rPr lang="en-US" sz="2700" baseline="-25000" dirty="0" err="1" smtClean="0">
                <a:solidFill>
                  <a:schemeClr val="tx1">
                    <a:lumMod val="95000"/>
                  </a:schemeClr>
                </a:solidFill>
                <a:cs typeface="Tahoma" charset="0"/>
              </a:rPr>
              <a:t>s</a:t>
            </a:r>
            <a:r>
              <a:rPr lang="en-US" sz="2700" dirty="0" err="1" smtClean="0">
                <a:solidFill>
                  <a:schemeClr val="tx1">
                    <a:lumMod val="95000"/>
                  </a:schemeClr>
                </a:solidFill>
                <a:cs typeface="Tahoma" charset="0"/>
              </a:rPr>
              <a:t>F</a:t>
            </a:r>
            <a:r>
              <a:rPr lang="en-US" sz="2700" baseline="-25000" dirty="0" err="1" smtClean="0">
                <a:solidFill>
                  <a:schemeClr val="tx1">
                    <a:lumMod val="95000"/>
                  </a:schemeClr>
                </a:solidFill>
                <a:cs typeface="Tahoma" charset="0"/>
              </a:rPr>
              <a:t>N</a:t>
            </a:r>
            <a:endParaRPr lang="en-US" sz="2700" dirty="0" smtClean="0">
              <a:cs typeface="Tahoma" charset="0"/>
            </a:endParaRPr>
          </a:p>
          <a:p>
            <a:pPr lvl="1" eaLnBrk="1" hangingPunct="1">
              <a:buFont typeface="Wingdings" panose="05000000000000000000" pitchFamily="2" charset="2"/>
              <a:buNone/>
              <a:defRPr/>
            </a:pPr>
            <a:r>
              <a:rPr lang="en-US" sz="2700" dirty="0" smtClean="0">
                <a:cs typeface="Tahoma" charset="0"/>
              </a:rPr>
              <a:t>Note: these are </a:t>
            </a:r>
            <a:r>
              <a:rPr lang="en-US" sz="2700" u="sng" dirty="0" smtClean="0">
                <a:cs typeface="Tahoma" charset="0"/>
              </a:rPr>
              <a:t>magnitude only</a:t>
            </a:r>
            <a:r>
              <a:rPr lang="en-US" sz="2700" dirty="0" smtClean="0">
                <a:cs typeface="Tahoma" charset="0"/>
              </a:rPr>
              <a:t> equations – they only determine the size of </a:t>
            </a:r>
            <a:r>
              <a:rPr lang="en-US" sz="2700" dirty="0" smtClean="0"/>
              <a:t>F</a:t>
            </a:r>
            <a:r>
              <a:rPr lang="en-US" sz="2700" baseline="-25000" dirty="0" smtClean="0"/>
              <a:t>f</a:t>
            </a:r>
            <a:r>
              <a:rPr lang="en-US" sz="2700" dirty="0" smtClean="0">
                <a:cs typeface="Tahoma" charset="0"/>
              </a:rPr>
              <a:t>.  Its direction is always </a:t>
            </a:r>
            <a:r>
              <a:rPr lang="en-US" sz="2700" dirty="0" err="1" smtClean="0">
                <a:cs typeface="Tahoma" charset="0"/>
              </a:rPr>
              <a:t>oppo</a:t>
            </a:r>
            <a:r>
              <a:rPr lang="en-US" sz="2700" dirty="0" smtClean="0">
                <a:cs typeface="Tahoma" charset="0"/>
              </a:rPr>
              <a:t> motion, but no +/- signs belong in this equation. </a:t>
            </a:r>
          </a:p>
          <a:p>
            <a:pPr eaLnBrk="1" hangingPunct="1">
              <a:buFont typeface="Wingdings" panose="05000000000000000000" pitchFamily="2" charset="2"/>
              <a:buNone/>
              <a:defRPr/>
            </a:pPr>
            <a:r>
              <a:rPr lang="en-US" sz="2700" dirty="0" smtClean="0">
                <a:cs typeface="Tahoma" charset="0"/>
              </a:rPr>
              <a:t>So the amount of friction depends on 2 things:</a:t>
            </a:r>
            <a:r>
              <a:rPr lang="en-US" sz="2700" baseline="-25000" dirty="0" smtClean="0">
                <a:cs typeface="Tahoma" charset="0"/>
              </a:rPr>
              <a:t> </a:t>
            </a:r>
            <a:endParaRPr lang="en-US" sz="2700" dirty="0" smtClean="0">
              <a:cs typeface="Tahoma" charset="0"/>
            </a:endParaRPr>
          </a:p>
          <a:p>
            <a:pPr marL="571500" indent="-514350" eaLnBrk="1" hangingPunct="1">
              <a:defRPr/>
            </a:pPr>
            <a:r>
              <a:rPr lang="en-US" sz="2700" dirty="0" smtClean="0">
                <a:cs typeface="Tahoma" charset="0"/>
              </a:rPr>
              <a:t>the nature of the 2 surfaces in contact </a:t>
            </a:r>
          </a:p>
          <a:p>
            <a:pPr marL="971550" lvl="1" indent="-514350" eaLnBrk="1" hangingPunct="1">
              <a:buFont typeface="Wingdings" panose="05000000000000000000" pitchFamily="2" charset="2"/>
              <a:buNone/>
              <a:defRPr/>
            </a:pPr>
            <a:r>
              <a:rPr lang="en-US" sz="2700" dirty="0" smtClean="0">
                <a:cs typeface="Tahoma" charset="0"/>
              </a:rPr>
              <a:t> are they rough relative to each other?</a:t>
            </a:r>
          </a:p>
          <a:p>
            <a:pPr marL="971550" lvl="1" indent="-514350" eaLnBrk="1" hangingPunct="1">
              <a:buFont typeface="Wingdings" panose="05000000000000000000" pitchFamily="2" charset="2"/>
              <a:buNone/>
              <a:defRPr/>
            </a:pPr>
            <a:r>
              <a:rPr lang="en-US" sz="2700" dirty="0">
                <a:cs typeface="Tahoma" charset="0"/>
              </a:rPr>
              <a:t>	</a:t>
            </a:r>
            <a:r>
              <a:rPr lang="en-US" sz="2700" dirty="0" smtClean="0">
                <a:cs typeface="Tahoma" charset="0"/>
              </a:rPr>
              <a:t>either physically or at the atomic level?</a:t>
            </a:r>
          </a:p>
          <a:p>
            <a:pPr marL="971550" lvl="1" indent="-514350" eaLnBrk="1" hangingPunct="1">
              <a:defRPr/>
            </a:pPr>
            <a:r>
              <a:rPr lang="en-US" sz="2700" dirty="0" smtClean="0">
                <a:cs typeface="Tahoma" charset="0"/>
              </a:rPr>
              <a:t>called coefficient of friction – </a:t>
            </a:r>
            <a:r>
              <a:rPr lang="el-GR" sz="2700" dirty="0" smtClean="0">
                <a:cs typeface="Tahoma" charset="0"/>
              </a:rPr>
              <a:t>μ</a:t>
            </a:r>
            <a:r>
              <a:rPr lang="en-US" sz="2700" dirty="0" smtClean="0">
                <a:cs typeface="Tahoma" charset="0"/>
              </a:rPr>
              <a:t> (Greek letter mu)</a:t>
            </a:r>
          </a:p>
          <a:p>
            <a:pPr marL="971550" lvl="1" indent="-514350" eaLnBrk="1" hangingPunct="1">
              <a:defRPr/>
            </a:pPr>
            <a:r>
              <a:rPr lang="en-US" sz="2700" dirty="0" smtClean="0">
                <a:cs typeface="Tahoma" charset="0"/>
              </a:rPr>
              <a:t>it has no units: </a:t>
            </a:r>
            <a:r>
              <a:rPr lang="el-GR" sz="2700" dirty="0" smtClean="0">
                <a:cs typeface="Tahoma" charset="0"/>
              </a:rPr>
              <a:t>μ</a:t>
            </a:r>
            <a:r>
              <a:rPr lang="en-US" sz="2700" dirty="0" smtClean="0">
                <a:cs typeface="Tahoma" charset="0"/>
              </a:rPr>
              <a:t> = </a:t>
            </a:r>
            <a:r>
              <a:rPr lang="en-US" sz="2700" dirty="0" smtClean="0"/>
              <a:t>F</a:t>
            </a:r>
            <a:r>
              <a:rPr lang="en-US" sz="2700" baseline="-25000" dirty="0" smtClean="0"/>
              <a:t>f </a:t>
            </a:r>
            <a:r>
              <a:rPr lang="en-US" sz="2700" dirty="0" smtClean="0"/>
              <a:t>/</a:t>
            </a:r>
            <a:r>
              <a:rPr lang="en-US" sz="2700" baseline="-25000" dirty="0" smtClean="0"/>
              <a:t> </a:t>
            </a:r>
            <a:r>
              <a:rPr lang="en-US" sz="2700" dirty="0" smtClean="0">
                <a:cs typeface="Tahoma" charset="0"/>
              </a:rPr>
              <a:t>F</a:t>
            </a:r>
            <a:r>
              <a:rPr lang="en-US" sz="2700" baseline="-25000" dirty="0" smtClean="0">
                <a:cs typeface="Tahoma" charset="0"/>
              </a:rPr>
              <a:t>N  </a:t>
            </a:r>
            <a:r>
              <a:rPr lang="en-US" sz="2700" dirty="0" smtClean="0">
                <a:cs typeface="Tahoma" charset="0"/>
              </a:rPr>
              <a:t>would cancel the only units of Newton/Newton (slope on previous graph)</a:t>
            </a:r>
          </a:p>
          <a:p>
            <a:pPr marL="971550" lvl="1" indent="-514350" eaLnBrk="1" hangingPunct="1">
              <a:defRPr/>
            </a:pPr>
            <a:r>
              <a:rPr lang="en-US" sz="2700" dirty="0" smtClean="0">
                <a:cs typeface="Tahoma" charset="0"/>
              </a:rPr>
              <a:t>its value is determined experimentally by the 2 materials in contact  (see chart)</a:t>
            </a:r>
          </a:p>
          <a:p>
            <a:pPr marL="971550" lvl="1" indent="-514350" eaLnBrk="1" hangingPunct="1">
              <a:defRPr/>
            </a:pPr>
            <a:endParaRPr lang="en-US" dirty="0" smtClean="0">
              <a:cs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524000" y="0"/>
            <a:ext cx="6019800" cy="762000"/>
          </a:xfrm>
        </p:spPr>
        <p:txBody>
          <a:bodyPr>
            <a:normAutofit/>
          </a:bodyPr>
          <a:lstStyle/>
          <a:p>
            <a:pPr eaLnBrk="1" fontAlgn="auto" hangingPunct="1">
              <a:spcAft>
                <a:spcPts val="0"/>
              </a:spcAft>
              <a:defRPr/>
            </a:pPr>
            <a:r>
              <a:rPr lang="en-US" sz="3200" dirty="0" smtClean="0">
                <a:solidFill>
                  <a:schemeClr val="tx1">
                    <a:lumMod val="95000"/>
                  </a:schemeClr>
                </a:solidFill>
              </a:rPr>
              <a:t>Coefficients of Friction </a:t>
            </a:r>
            <a:r>
              <a:rPr lang="en-US" sz="2000" dirty="0" smtClean="0">
                <a:solidFill>
                  <a:schemeClr val="tx1">
                    <a:lumMod val="95000"/>
                  </a:schemeClr>
                </a:solidFill>
              </a:rPr>
              <a:t>(approximate!) </a:t>
            </a:r>
          </a:p>
        </p:txBody>
      </p:sp>
      <p:graphicFrame>
        <p:nvGraphicFramePr>
          <p:cNvPr id="10299" name="Group 59"/>
          <p:cNvGraphicFramePr>
            <a:graphicFrameLocks noGrp="1"/>
          </p:cNvGraphicFramePr>
          <p:nvPr>
            <p:ph type="tbl" idx="1"/>
          </p:nvPr>
        </p:nvGraphicFramePr>
        <p:xfrm>
          <a:off x="190500" y="685800"/>
          <a:ext cx="4419600" cy="3784600"/>
        </p:xfrm>
        <a:graphic>
          <a:graphicData uri="http://schemas.openxmlformats.org/drawingml/2006/table">
            <a:tbl>
              <a:tblPr/>
              <a:tblGrid>
                <a:gridCol w="2819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4922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2 Surfaces in Contact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0" i="0" u="none" strike="noStrike" cap="none" normalizeH="0" baseline="0" dirty="0" smtClean="0">
                          <a:ln>
                            <a:noFill/>
                          </a:ln>
                          <a:solidFill>
                            <a:schemeClr val="tx1"/>
                          </a:solidFill>
                          <a:effectLst>
                            <a:outerShdw blurRad="38100" dist="38100" dir="2700000" algn="tl">
                              <a:srgbClr val="FFFFFF"/>
                            </a:outerShdw>
                          </a:effectLst>
                          <a:latin typeface="Tahoma" charset="0"/>
                          <a:cs typeface="Tahoma" charset="0"/>
                        </a:rPr>
                        <a:t>μ</a:t>
                      </a:r>
                      <a:r>
                        <a:rPr kumimoji="0" lang="en-US" sz="1800" b="0" i="0" u="none" strike="noStrike" cap="none" normalizeH="0" baseline="-25000" dirty="0" smtClean="0">
                          <a:ln>
                            <a:noFill/>
                          </a:ln>
                          <a:solidFill>
                            <a:schemeClr val="tx1"/>
                          </a:solidFill>
                          <a:effectLst>
                            <a:outerShdw blurRad="38100" dist="38100" dir="2700000" algn="tl">
                              <a:srgbClr val="FFFFFF"/>
                            </a:outerShdw>
                          </a:effectLst>
                          <a:latin typeface="Tahoma" charset="0"/>
                          <a:cs typeface="Tahoma" charset="0"/>
                        </a:rPr>
                        <a:t>s </a:t>
                      </a:r>
                      <a:endPar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cs typeface="Tahoma"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sz="1800" b="0" i="0" u="none" strike="noStrike" cap="none" normalizeH="0" baseline="0" dirty="0" smtClean="0">
                          <a:ln>
                            <a:noFill/>
                          </a:ln>
                          <a:solidFill>
                            <a:schemeClr val="tx1"/>
                          </a:solidFill>
                          <a:effectLst>
                            <a:outerShdw blurRad="38100" dist="38100" dir="2700000" algn="tl">
                              <a:srgbClr val="FFFFFF"/>
                            </a:outerShdw>
                          </a:effectLst>
                          <a:latin typeface="Tahoma" charset="0"/>
                          <a:cs typeface="Tahoma" charset="0"/>
                        </a:rPr>
                        <a:t>μ</a:t>
                      </a:r>
                      <a:r>
                        <a:rPr kumimoji="0" lang="en-US" sz="1800" b="0" i="0" u="none" strike="noStrike" cap="none" normalizeH="0" baseline="-25000" dirty="0" smtClean="0">
                          <a:ln>
                            <a:noFill/>
                          </a:ln>
                          <a:solidFill>
                            <a:schemeClr val="tx1"/>
                          </a:solidFill>
                          <a:effectLst>
                            <a:outerShdw blurRad="38100" dist="38100" dir="2700000" algn="tl">
                              <a:srgbClr val="FFFFFF"/>
                            </a:outerShdw>
                          </a:effectLst>
                          <a:latin typeface="Tahoma" charset="0"/>
                          <a:cs typeface="Tahoma" charset="0"/>
                        </a:rPr>
                        <a:t>k</a:t>
                      </a:r>
                      <a:endPar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cs typeface="Tahoma"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Wood on wood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.2</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Tahoma" charset="0"/>
                        </a:rPr>
                        <a:t>Ice on ice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.03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Lubricated steel on steel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.07</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Dry steel on steel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.6</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Tahoma" charset="0"/>
                        </a:rPr>
                        <a:t>Rubber on dry concrete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.8</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Tahoma" charset="0"/>
                        </a:rPr>
                        <a:t>Rubber on wet concrete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Tahoma" charset="0"/>
                        </a:rPr>
                        <a:t>Rubber on dry asphalt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Tahoma" charset="0"/>
                        </a:rPr>
                        <a:t>Rubber on wet asphalt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.25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Teflon on Teflon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 .04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FFFFFF"/>
                            </a:outerShdw>
                          </a:effectLst>
                          <a:latin typeface="Tahoma" charset="0"/>
                        </a:rPr>
                        <a:t>.04</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TextBox 3"/>
          <p:cNvSpPr txBox="1"/>
          <p:nvPr/>
        </p:nvSpPr>
        <p:spPr>
          <a:xfrm>
            <a:off x="4724400" y="838200"/>
            <a:ext cx="4419600" cy="4094163"/>
          </a:xfrm>
          <a:prstGeom prst="rect">
            <a:avLst/>
          </a:prstGeom>
          <a:noFill/>
        </p:spPr>
        <p:txBody>
          <a:bodyPr>
            <a:spAutoFit/>
          </a:bodyPr>
          <a:lstStyle/>
          <a:p>
            <a:pPr marL="0" lvl="1">
              <a:defRPr/>
            </a:pPr>
            <a:r>
              <a:rPr lang="en-US" sz="2600" dirty="0">
                <a:latin typeface="Tahoma" charset="0"/>
                <a:cs typeface="Tahoma" charset="0"/>
              </a:rPr>
              <a:t>Note:  usually </a:t>
            </a:r>
            <a:r>
              <a:rPr lang="el-GR" sz="2600" dirty="0">
                <a:solidFill>
                  <a:schemeClr val="tx1">
                    <a:lumMod val="95000"/>
                  </a:schemeClr>
                </a:solidFill>
                <a:latin typeface="Tahoma" charset="0"/>
                <a:cs typeface="Tahoma" charset="0"/>
              </a:rPr>
              <a:t>μ</a:t>
            </a:r>
            <a:r>
              <a:rPr lang="en-US" sz="2600" baseline="-25000" dirty="0">
                <a:solidFill>
                  <a:schemeClr val="tx1">
                    <a:lumMod val="95000"/>
                  </a:schemeClr>
                </a:solidFill>
                <a:latin typeface="Tahoma" charset="0"/>
                <a:cs typeface="Tahoma" charset="0"/>
              </a:rPr>
              <a:t>s</a:t>
            </a:r>
            <a:r>
              <a:rPr lang="en-US" sz="2600" dirty="0">
                <a:latin typeface="Tahoma" charset="0"/>
                <a:cs typeface="Tahoma" charset="0"/>
              </a:rPr>
              <a:t> &gt; </a:t>
            </a:r>
            <a:r>
              <a:rPr lang="el-GR" sz="2600" dirty="0">
                <a:solidFill>
                  <a:schemeClr val="tx1">
                    <a:lumMod val="95000"/>
                  </a:schemeClr>
                </a:solidFill>
                <a:latin typeface="Tahoma" charset="0"/>
                <a:cs typeface="Tahoma" charset="0"/>
              </a:rPr>
              <a:t>μ</a:t>
            </a:r>
            <a:r>
              <a:rPr lang="en-US" sz="2600" baseline="-25000" dirty="0">
                <a:solidFill>
                  <a:schemeClr val="tx1">
                    <a:lumMod val="95000"/>
                  </a:schemeClr>
                </a:solidFill>
                <a:latin typeface="Tahoma" charset="0"/>
                <a:cs typeface="Tahoma" charset="0"/>
              </a:rPr>
              <a:t>k </a:t>
            </a:r>
            <a:r>
              <a:rPr lang="en-US" sz="2600" dirty="0">
                <a:latin typeface="Tahoma" charset="0"/>
                <a:cs typeface="Tahoma" charset="0"/>
              </a:rPr>
              <a:t>for any 2 surfaces </a:t>
            </a:r>
          </a:p>
          <a:p>
            <a:pPr marL="0" lvl="1">
              <a:defRPr/>
            </a:pPr>
            <a:r>
              <a:rPr lang="en-US" sz="2600" dirty="0">
                <a:latin typeface="Tahoma" charset="0"/>
                <a:cs typeface="Tahoma" charset="0"/>
              </a:rPr>
              <a:t>because the atoms on the different surfaces connect in some way…  </a:t>
            </a:r>
          </a:p>
          <a:p>
            <a:pPr marL="0" lvl="1">
              <a:defRPr/>
            </a:pPr>
            <a:r>
              <a:rPr lang="en-US" sz="2600" dirty="0">
                <a:latin typeface="Tahoma" charset="0"/>
                <a:cs typeface="Tahoma" charset="0"/>
              </a:rPr>
              <a:t>And if they’re at rest, there’s more of a chance to connect than if they’re moving relative to each other…</a:t>
            </a:r>
          </a:p>
          <a:p>
            <a:pPr>
              <a:defRPr/>
            </a:pPr>
            <a:r>
              <a:rPr lang="en-US" sz="2600" dirty="0">
                <a:latin typeface="Tahoma" charset="0"/>
              </a:rPr>
              <a:t> </a:t>
            </a:r>
          </a:p>
        </p:txBody>
      </p:sp>
      <p:sp>
        <p:nvSpPr>
          <p:cNvPr id="34866" name="TextBox 1"/>
          <p:cNvSpPr txBox="1">
            <a:spLocks noChangeArrowheads="1"/>
          </p:cNvSpPr>
          <p:nvPr/>
        </p:nvSpPr>
        <p:spPr bwMode="auto">
          <a:xfrm>
            <a:off x="0" y="4572000"/>
            <a:ext cx="9144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lvl="1">
              <a:spcBef>
                <a:spcPct val="0"/>
              </a:spcBef>
              <a:buClrTx/>
              <a:buSzTx/>
              <a:buFontTx/>
              <a:buNone/>
            </a:pPr>
            <a:r>
              <a:rPr lang="en-US" altLang="en-US" sz="2600">
                <a:cs typeface="Tahoma" panose="020B0604030504040204" pitchFamily="34" charset="0"/>
              </a:rPr>
              <a:t>This explains why it’s harder to get an object moving than it is to keep it moving! </a:t>
            </a:r>
            <a:r>
              <a:rPr lang="en-US" altLang="en-US" sz="2600" u="sng">
                <a:cs typeface="Tahoma" panose="020B0604030504040204" pitchFamily="34" charset="0"/>
              </a:rPr>
              <a:t>Not</a:t>
            </a:r>
            <a:r>
              <a:rPr lang="en-US" altLang="en-US" sz="2600">
                <a:cs typeface="Tahoma" panose="020B0604030504040204" pitchFamily="34" charset="0"/>
              </a:rPr>
              <a:t> due to inertia!  </a:t>
            </a:r>
            <a:r>
              <a:rPr lang="en-US" altLang="en-US" sz="2600" u="sng">
                <a:cs typeface="Tahoma" panose="020B0604030504040204" pitchFamily="34" charset="0"/>
              </a:rPr>
              <a:t>Not</a:t>
            </a:r>
            <a:r>
              <a:rPr lang="en-US" altLang="en-US" sz="2600">
                <a:cs typeface="Tahoma" panose="020B0604030504040204" pitchFamily="34" charset="0"/>
              </a:rPr>
              <a:t> due to Newton’s 1</a:t>
            </a:r>
            <a:r>
              <a:rPr lang="en-US" altLang="en-US" sz="2600" baseline="30000">
                <a:cs typeface="Tahoma" panose="020B0604030504040204" pitchFamily="34" charset="0"/>
              </a:rPr>
              <a:t>st</a:t>
            </a:r>
            <a:r>
              <a:rPr lang="en-US" altLang="en-US" sz="2600">
                <a:cs typeface="Tahoma" panose="020B0604030504040204" pitchFamily="34" charset="0"/>
              </a:rPr>
              <a:t> Law!  Recall, any size </a:t>
            </a:r>
            <a:r>
              <a:rPr lang="en-US" altLang="en-US" sz="2600" u="sng">
                <a:cs typeface="Tahoma" panose="020B0604030504040204" pitchFamily="34" charset="0"/>
              </a:rPr>
              <a:t>net</a:t>
            </a:r>
            <a:r>
              <a:rPr lang="en-US" altLang="en-US" sz="2600">
                <a:cs typeface="Tahoma" panose="020B0604030504040204" pitchFamily="34" charset="0"/>
              </a:rPr>
              <a:t> force makes any size mass accelerate!  If an object is at rest, it takes more force to create a net force since F</a:t>
            </a:r>
            <a:r>
              <a:rPr lang="en-US" altLang="en-US" sz="2600" baseline="-25000">
                <a:cs typeface="Tahoma" panose="020B0604030504040204" pitchFamily="34" charset="0"/>
              </a:rPr>
              <a:t>s</a:t>
            </a:r>
            <a:r>
              <a:rPr lang="en-US" altLang="en-US" sz="2600">
                <a:cs typeface="Tahoma" panose="020B0604030504040204" pitchFamily="34" charset="0"/>
              </a:rPr>
              <a:t> &gt; F</a:t>
            </a:r>
            <a:r>
              <a:rPr lang="en-US" altLang="en-US" sz="2600" baseline="-25000">
                <a:cs typeface="Tahoma" panose="020B0604030504040204" pitchFamily="34" charset="0"/>
              </a:rPr>
              <a:t>k</a:t>
            </a:r>
            <a:r>
              <a:rPr lang="en-US" altLang="en-US" sz="2600">
                <a:cs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0"/>
            <a:ext cx="6096000" cy="609600"/>
          </a:xfrm>
        </p:spPr>
        <p:txBody>
          <a:bodyPr>
            <a:normAutofit fontScale="90000"/>
          </a:bodyPr>
          <a:lstStyle/>
          <a:p>
            <a:pPr eaLnBrk="1" fontAlgn="auto" hangingPunct="1">
              <a:spcAft>
                <a:spcPts val="0"/>
              </a:spcAft>
              <a:defRPr/>
            </a:pPr>
            <a:r>
              <a:rPr lang="en-US" sz="3200" dirty="0" smtClean="0">
                <a:solidFill>
                  <a:schemeClr val="tx1">
                    <a:lumMod val="95000"/>
                  </a:schemeClr>
                </a:solidFill>
              </a:rPr>
              <a:t>(Determining Friction – 2</a:t>
            </a:r>
            <a:r>
              <a:rPr lang="en-US" sz="3200" baseline="30000" dirty="0" smtClean="0">
                <a:solidFill>
                  <a:schemeClr val="tx1">
                    <a:lumMod val="95000"/>
                  </a:schemeClr>
                </a:solidFill>
              </a:rPr>
              <a:t>nd</a:t>
            </a:r>
            <a:r>
              <a:rPr lang="en-US" sz="3200" dirty="0" smtClean="0">
                <a:solidFill>
                  <a:schemeClr val="tx1">
                    <a:lumMod val="95000"/>
                  </a:schemeClr>
                </a:solidFill>
              </a:rPr>
              <a:t> thing)</a:t>
            </a:r>
            <a:endParaRPr lang="en-US" sz="3200" baseline="-25000" dirty="0" smtClean="0">
              <a:solidFill>
                <a:schemeClr val="tx1">
                  <a:lumMod val="95000"/>
                </a:schemeClr>
              </a:solidFill>
              <a:cs typeface="Tahoma" charset="0"/>
            </a:endParaRPr>
          </a:p>
        </p:txBody>
      </p:sp>
      <p:sp>
        <p:nvSpPr>
          <p:cNvPr id="13315" name="Rectangle 3"/>
          <p:cNvSpPr>
            <a:spLocks noGrp="1" noChangeArrowheads="1"/>
          </p:cNvSpPr>
          <p:nvPr>
            <p:ph idx="1"/>
          </p:nvPr>
        </p:nvSpPr>
        <p:spPr>
          <a:xfrm>
            <a:off x="0" y="533400"/>
            <a:ext cx="9144000" cy="6324600"/>
          </a:xfrm>
        </p:spPr>
        <p:txBody>
          <a:bodyPr/>
          <a:lstStyle/>
          <a:p>
            <a:pPr marL="571500" indent="-514350" eaLnBrk="1" hangingPunct="1">
              <a:defRPr/>
            </a:pPr>
            <a:r>
              <a:rPr lang="en-US" sz="2800" dirty="0" smtClean="0">
                <a:cs typeface="Tahoma" charset="0"/>
              </a:rPr>
              <a:t>the normal force – F</a:t>
            </a:r>
            <a:r>
              <a:rPr lang="en-US" sz="2800" baseline="-25000" dirty="0" smtClean="0">
                <a:cs typeface="Tahoma" charset="0"/>
              </a:rPr>
              <a:t>N </a:t>
            </a:r>
            <a:endParaRPr lang="en-US" sz="2800" dirty="0" smtClean="0">
              <a:cs typeface="Tahoma" charset="0"/>
            </a:endParaRPr>
          </a:p>
          <a:p>
            <a:pPr marL="971550" lvl="1" indent="-514350" eaLnBrk="1" hangingPunct="1">
              <a:defRPr/>
            </a:pPr>
            <a:r>
              <a:rPr lang="en-US" dirty="0" smtClean="0">
                <a:cs typeface="Tahoma" charset="0"/>
              </a:rPr>
              <a:t>recall this is the perpendicular supporting force of a surface on an object</a:t>
            </a:r>
          </a:p>
          <a:p>
            <a:pPr marL="971550" lvl="1" indent="-514350" eaLnBrk="1" hangingPunct="1">
              <a:defRPr/>
            </a:pPr>
            <a:r>
              <a:rPr lang="en-US" dirty="0" smtClean="0">
                <a:cs typeface="Tahoma" charset="0"/>
              </a:rPr>
              <a:t>depends on how much the 2 surfaces are pressed together as they try to move relative to each other</a:t>
            </a:r>
          </a:p>
          <a:p>
            <a:pPr marL="971550" lvl="1" indent="-514350" eaLnBrk="1" hangingPunct="1">
              <a:defRPr/>
            </a:pPr>
            <a:endParaRPr lang="en-US" dirty="0" smtClean="0">
              <a:cs typeface="Tahoma" charset="0"/>
            </a:endParaRPr>
          </a:p>
          <a:p>
            <a:pPr marL="971550" lvl="1" indent="-514350" eaLnBrk="1" hangingPunct="1">
              <a:defRPr/>
            </a:pPr>
            <a:endParaRPr lang="en-US" dirty="0">
              <a:cs typeface="Tahoma" charset="0"/>
            </a:endParaRPr>
          </a:p>
          <a:p>
            <a:pPr marL="971550" lvl="1" indent="-514350" eaLnBrk="1" hangingPunct="1">
              <a:defRPr/>
            </a:pPr>
            <a:endParaRPr lang="en-US" dirty="0" smtClean="0">
              <a:cs typeface="Tahoma" charset="0"/>
            </a:endParaRPr>
          </a:p>
          <a:p>
            <a:pPr marL="971550" lvl="1" indent="-514350" eaLnBrk="1" hangingPunct="1">
              <a:defRPr/>
            </a:pPr>
            <a:endParaRPr lang="en-US" dirty="0">
              <a:cs typeface="Tahoma" charset="0"/>
            </a:endParaRPr>
          </a:p>
          <a:p>
            <a:pPr marL="971550" lvl="1" indent="-514350" eaLnBrk="1" hangingPunct="1">
              <a:defRPr/>
            </a:pPr>
            <a:endParaRPr lang="en-US" dirty="0" smtClean="0">
              <a:cs typeface="Tahoma" charset="0"/>
            </a:endParaRPr>
          </a:p>
          <a:p>
            <a:pPr marL="971550" lvl="1" indent="-514350" eaLnBrk="1" hangingPunct="1">
              <a:defRPr/>
            </a:pPr>
            <a:r>
              <a:rPr lang="en-US" dirty="0" smtClean="0">
                <a:cs typeface="Tahoma" charset="0"/>
              </a:rPr>
              <a:t>so while F</a:t>
            </a:r>
            <a:r>
              <a:rPr lang="en-US" baseline="-25000" dirty="0" smtClean="0">
                <a:cs typeface="Tahoma" charset="0"/>
              </a:rPr>
              <a:t>N  </a:t>
            </a:r>
            <a:r>
              <a:rPr lang="en-US" dirty="0" smtClean="0">
                <a:cs typeface="Tahoma" charset="0"/>
              </a:rPr>
              <a:t>is </a:t>
            </a:r>
            <a:r>
              <a:rPr lang="en-US" u="sng" dirty="0" smtClean="0">
                <a:cs typeface="Tahoma" charset="0"/>
              </a:rPr>
              <a:t>not</a:t>
            </a:r>
            <a:r>
              <a:rPr lang="en-US" dirty="0" smtClean="0">
                <a:cs typeface="Tahoma" charset="0"/>
              </a:rPr>
              <a:t> the weight, the weight will often, but not always, play a role in its magnitude</a:t>
            </a:r>
          </a:p>
          <a:p>
            <a:pPr eaLnBrk="1" hangingPunct="1">
              <a:buFont typeface="Wingdings" panose="05000000000000000000" pitchFamily="2" charset="2"/>
              <a:buNone/>
              <a:defRPr/>
            </a:pPr>
            <a:endParaRPr lang="en-US" sz="2800" dirty="0" smtClean="0">
              <a:cs typeface="Tahoma" charset="0"/>
            </a:endParaRPr>
          </a:p>
        </p:txBody>
      </p:sp>
      <p:pic>
        <p:nvPicPr>
          <p:cNvPr id="4" name="Picture 4" descr="04_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38488"/>
            <a:ext cx="2584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4_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38488"/>
            <a:ext cx="28194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04_29"/>
          <p:cNvPicPr>
            <a:picLocks noChangeAspect="1" noChangeArrowheads="1"/>
          </p:cNvPicPr>
          <p:nvPr/>
        </p:nvPicPr>
        <p:blipFill>
          <a:blip r:embed="rId4">
            <a:extLst>
              <a:ext uri="{28A0092B-C50C-407E-A947-70E740481C1C}">
                <a14:useLocalDpi xmlns:a14="http://schemas.microsoft.com/office/drawing/2010/main" val="0"/>
              </a:ext>
            </a:extLst>
          </a:blip>
          <a:srcRect t="5121" b="20137"/>
          <a:stretch>
            <a:fillRect/>
          </a:stretch>
        </p:blipFill>
        <p:spPr bwMode="auto">
          <a:xfrm>
            <a:off x="6450013" y="2919413"/>
            <a:ext cx="23622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533400"/>
            <a:ext cx="9144000" cy="6324600"/>
          </a:xfrm>
        </p:spPr>
        <p:txBody>
          <a:bodyPr/>
          <a:lstStyle/>
          <a:p>
            <a:pPr eaLnBrk="1" fontAlgn="auto" hangingPunct="1">
              <a:spcAft>
                <a:spcPts val="0"/>
              </a:spcAft>
              <a:buFont typeface="Wingdings" panose="05000000000000000000" pitchFamily="2" charset="2"/>
              <a:buNone/>
              <a:defRPr/>
            </a:pPr>
            <a:r>
              <a:rPr lang="en-US" sz="2800" dirty="0" smtClean="0"/>
              <a:t>Contrary to popular belief, friction between solid surfaces does NOT depend on</a:t>
            </a:r>
            <a:endParaRPr lang="en-US" sz="2400" dirty="0" smtClean="0"/>
          </a:p>
          <a:p>
            <a:pPr lvl="1" eaLnBrk="1" fontAlgn="auto" hangingPunct="1">
              <a:spcAft>
                <a:spcPts val="0"/>
              </a:spcAft>
              <a:buFont typeface="Wingdings" panose="05000000000000000000" pitchFamily="2" charset="2"/>
              <a:buChar char="§"/>
              <a:defRPr/>
            </a:pPr>
            <a:r>
              <a:rPr lang="en-US" dirty="0" smtClean="0"/>
              <a:t>Amount of surface area touching</a:t>
            </a:r>
          </a:p>
          <a:p>
            <a:pPr lvl="1" eaLnBrk="1" fontAlgn="auto" hangingPunct="1">
              <a:spcAft>
                <a:spcPts val="0"/>
              </a:spcAft>
              <a:buFont typeface="Wingdings" panose="05000000000000000000" pitchFamily="2" charset="2"/>
              <a:buChar char="§"/>
              <a:defRPr/>
            </a:pPr>
            <a:r>
              <a:rPr lang="en-US" dirty="0" smtClean="0"/>
              <a:t>Relative speed between the 2 surfaces</a:t>
            </a:r>
          </a:p>
          <a:p>
            <a:pPr eaLnBrk="1" hangingPunct="1">
              <a:buFont typeface="Wingdings" panose="05000000000000000000" pitchFamily="2" charset="2"/>
              <a:buNone/>
              <a:defRPr/>
            </a:pPr>
            <a:endParaRPr lang="en-US" sz="1400" dirty="0" smtClean="0"/>
          </a:p>
          <a:p>
            <a:pPr eaLnBrk="1" hangingPunct="1">
              <a:buFont typeface="Wingdings" panose="05000000000000000000" pitchFamily="2" charset="2"/>
              <a:buNone/>
              <a:defRPr/>
            </a:pPr>
            <a:r>
              <a:rPr lang="en-US" sz="2800" dirty="0" smtClean="0"/>
              <a:t>And since it’s defined as acting between any 2 touching substances, it not only occurs between solids, </a:t>
            </a:r>
          </a:p>
          <a:p>
            <a:pPr lvl="1" eaLnBrk="1" hangingPunct="1">
              <a:buFont typeface="Wingdings" panose="05000000000000000000" pitchFamily="2" charset="2"/>
              <a:buNone/>
              <a:defRPr/>
            </a:pPr>
            <a:r>
              <a:rPr lang="en-US" dirty="0" smtClean="0"/>
              <a:t>but with fluids as well</a:t>
            </a:r>
            <a:endParaRPr lang="en-US" dirty="0" smtClean="0">
              <a:cs typeface="Tahoma" charset="0"/>
            </a:endParaRPr>
          </a:p>
          <a:p>
            <a:pPr eaLnBrk="1" hangingPunct="1">
              <a:buFont typeface="Wingdings" panose="05000000000000000000" pitchFamily="2" charset="2"/>
              <a:buNone/>
              <a:defRPr/>
            </a:pPr>
            <a:r>
              <a:rPr lang="en-US" sz="2800" dirty="0" smtClean="0">
                <a:cs typeface="Tahoma" charset="0"/>
              </a:rPr>
              <a:t>	 fluids – anything that flows</a:t>
            </a:r>
          </a:p>
          <a:p>
            <a:pPr eaLnBrk="1" hangingPunct="1">
              <a:buFont typeface="Wingdings" panose="05000000000000000000" pitchFamily="2" charset="2"/>
              <a:buNone/>
              <a:defRPr/>
            </a:pPr>
            <a:r>
              <a:rPr lang="en-US" sz="2800" dirty="0" smtClean="0">
                <a:cs typeface="Tahoma" charset="0"/>
              </a:rPr>
              <a:t>		liquids and gases are both fluids</a:t>
            </a:r>
          </a:p>
          <a:p>
            <a:pPr lvl="1" eaLnBrk="1" hangingPunct="1">
              <a:buFont typeface="Wingdings" panose="05000000000000000000" pitchFamily="2" charset="2"/>
              <a:buNone/>
              <a:defRPr/>
            </a:pPr>
            <a:r>
              <a:rPr lang="en-US" dirty="0" smtClean="0">
                <a:cs typeface="Tahoma" charset="0"/>
              </a:rPr>
              <a:t>	Ex: Air resistance, which is what causes an object in the real world, as opposed to ideal “</a:t>
            </a:r>
            <a:r>
              <a:rPr lang="en-US" dirty="0" err="1" smtClean="0">
                <a:cs typeface="Tahoma" charset="0"/>
              </a:rPr>
              <a:t>Physicsland</a:t>
            </a:r>
            <a:r>
              <a:rPr lang="en-US" dirty="0" smtClean="0">
                <a:cs typeface="Tahoma" charset="0"/>
              </a:rPr>
              <a:t>”, to reach terminal velocity when in falls…</a:t>
            </a:r>
          </a:p>
        </p:txBody>
      </p:sp>
      <p:sp>
        <p:nvSpPr>
          <p:cNvPr id="4" name="Rectangle 2"/>
          <p:cNvSpPr>
            <a:spLocks noGrp="1" noChangeArrowheads="1"/>
          </p:cNvSpPr>
          <p:nvPr>
            <p:ph type="title"/>
          </p:nvPr>
        </p:nvSpPr>
        <p:spPr>
          <a:xfrm>
            <a:off x="1905000" y="0"/>
            <a:ext cx="4648200" cy="533400"/>
          </a:xfrm>
        </p:spPr>
        <p:txBody>
          <a:bodyPr>
            <a:noAutofit/>
          </a:bodyPr>
          <a:lstStyle/>
          <a:p>
            <a:pPr eaLnBrk="1" fontAlgn="auto" hangingPunct="1">
              <a:spcAft>
                <a:spcPts val="0"/>
              </a:spcAft>
              <a:defRPr/>
            </a:pPr>
            <a:r>
              <a:rPr lang="en-US" sz="3200" dirty="0" smtClean="0">
                <a:solidFill>
                  <a:schemeClr val="tx1">
                    <a:lumMod val="95000"/>
                  </a:schemeClr>
                </a:solidFill>
              </a:rPr>
              <a:t>More Friction Facts…</a:t>
            </a:r>
            <a:endParaRPr lang="en-US" sz="3200" baseline="-25000" dirty="0" smtClean="0">
              <a:solidFill>
                <a:schemeClr val="tx1">
                  <a:lumMod val="95000"/>
                </a:schemeClr>
              </a:solidFill>
              <a:cs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52400"/>
            <a:ext cx="8229600" cy="914400"/>
          </a:xfrm>
        </p:spPr>
        <p:txBody>
          <a:bodyPr/>
          <a:lstStyle/>
          <a:p>
            <a:pPr>
              <a:defRPr/>
            </a:pPr>
            <a:r>
              <a:rPr lang="en-US" sz="2000" b="1" dirty="0" smtClean="0"/>
              <a:t>Skydiving at Terminal Velocity</a:t>
            </a:r>
            <a:endParaRPr lang="en-US" sz="2000" b="1" dirty="0"/>
          </a:p>
        </p:txBody>
      </p:sp>
      <p:pic>
        <p:nvPicPr>
          <p:cNvPr id="45059" name="Picture 4" descr="04_3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676400"/>
            <a:ext cx="8724900" cy="40290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0"/>
            <a:ext cx="6096000" cy="609600"/>
          </a:xfrm>
        </p:spPr>
        <p:txBody>
          <a:bodyPr>
            <a:normAutofit/>
          </a:bodyPr>
          <a:lstStyle/>
          <a:p>
            <a:pPr eaLnBrk="1" fontAlgn="auto" hangingPunct="1">
              <a:spcAft>
                <a:spcPts val="0"/>
              </a:spcAft>
              <a:defRPr/>
            </a:pPr>
            <a:r>
              <a:rPr lang="en-US" sz="3200" dirty="0" smtClean="0"/>
              <a:t>Free Body Diagrams </a:t>
            </a:r>
            <a:endParaRPr lang="en-US" sz="3200" baseline="-25000" dirty="0" smtClean="0">
              <a:solidFill>
                <a:schemeClr val="tx1">
                  <a:lumMod val="95000"/>
                </a:schemeClr>
              </a:solidFill>
              <a:cs typeface="Tahoma" charset="0"/>
            </a:endParaRPr>
          </a:p>
        </p:txBody>
      </p:sp>
      <p:sp>
        <p:nvSpPr>
          <p:cNvPr id="13315" name="Rectangle 3"/>
          <p:cNvSpPr>
            <a:spLocks noGrp="1" noChangeArrowheads="1"/>
          </p:cNvSpPr>
          <p:nvPr>
            <p:ph idx="1"/>
          </p:nvPr>
        </p:nvSpPr>
        <p:spPr>
          <a:xfrm>
            <a:off x="0" y="533400"/>
            <a:ext cx="9144000" cy="6324600"/>
          </a:xfrm>
        </p:spPr>
        <p:txBody>
          <a:bodyPr/>
          <a:lstStyle/>
          <a:p>
            <a:pPr marL="571500" indent="-514350" eaLnBrk="1" hangingPunct="1">
              <a:buFont typeface="Wingdings" panose="05000000000000000000" pitchFamily="2" charset="2"/>
              <a:buNone/>
              <a:defRPr/>
            </a:pPr>
            <a:r>
              <a:rPr lang="en-US" sz="2800" dirty="0" smtClean="0"/>
              <a:t>Free Body Diagram (FBD) – a diagram used to indicate all the forces acting upon an object (or a system of objects) for a given snapshot in time</a:t>
            </a:r>
          </a:p>
          <a:p>
            <a:pPr lvl="1" eaLnBrk="1" hangingPunct="1">
              <a:lnSpc>
                <a:spcPct val="90000"/>
              </a:lnSpc>
              <a:defRPr/>
            </a:pPr>
            <a:r>
              <a:rPr lang="en-US" dirty="0" smtClean="0"/>
              <a:t>may include the object, but drawn simply, like a square, rectangle or circle</a:t>
            </a:r>
          </a:p>
          <a:p>
            <a:pPr lvl="1" eaLnBrk="1" hangingPunct="1">
              <a:lnSpc>
                <a:spcPct val="90000"/>
              </a:lnSpc>
              <a:defRPr/>
            </a:pPr>
            <a:r>
              <a:rPr lang="en-US" dirty="0" smtClean="0"/>
              <a:t>draw force vectors, in the appropriate direction, arising from a center point, </a:t>
            </a:r>
          </a:p>
          <a:p>
            <a:pPr lvl="1" eaLnBrk="1" hangingPunct="1">
              <a:lnSpc>
                <a:spcPct val="90000"/>
              </a:lnSpc>
              <a:defRPr/>
            </a:pPr>
            <a:r>
              <a:rPr lang="en-US" u="sng" dirty="0" smtClean="0"/>
              <a:t>may</a:t>
            </a:r>
            <a:r>
              <a:rPr lang="en-US" dirty="0" smtClean="0"/>
              <a:t> indicate relative (not scaled) length, but often not known, so nice but not necessary</a:t>
            </a:r>
          </a:p>
          <a:p>
            <a:pPr lvl="1" eaLnBrk="1" hangingPunct="1">
              <a:lnSpc>
                <a:spcPct val="90000"/>
              </a:lnSpc>
              <a:defRPr/>
            </a:pPr>
            <a:r>
              <a:rPr lang="en-US" dirty="0" smtClean="0"/>
              <a:t>it can be helpful to indicate direction of motion, if known, using a snaked arrow, not touching the basic object</a:t>
            </a:r>
          </a:p>
          <a:p>
            <a:pPr lvl="1" eaLnBrk="1" hangingPunct="1">
              <a:lnSpc>
                <a:spcPct val="90000"/>
              </a:lnSpc>
              <a:defRPr/>
            </a:pPr>
            <a:r>
              <a:rPr lang="en-US" dirty="0" smtClean="0"/>
              <a:t>if multiple objects are connected by rope, you </a:t>
            </a:r>
            <a:r>
              <a:rPr lang="en-US" u="sng" dirty="0" smtClean="0"/>
              <a:t>should</a:t>
            </a:r>
            <a:r>
              <a:rPr lang="en-US" dirty="0" smtClean="0"/>
              <a:t> include all on same diagram</a:t>
            </a:r>
            <a:endParaRPr lang="en-US" dirty="0" smtClean="0">
              <a:cs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228600"/>
            <a:ext cx="8229600" cy="2667000"/>
          </a:xfrm>
        </p:spPr>
        <p:txBody>
          <a:bodyPr/>
          <a:lstStyle/>
          <a:p>
            <a:pPr eaLnBrk="1" hangingPunct="1">
              <a:buFont typeface="Wingdings" panose="05000000000000000000" pitchFamily="2" charset="2"/>
              <a:buNone/>
              <a:defRPr/>
            </a:pPr>
            <a:r>
              <a:rPr lang="en-US" smtClean="0"/>
              <a:t>Until Galileo Galilei, in the late 1500’s and early 1600’s, not only publicly supported Copernicus, but had a few ideas of his own that would shatter our 2000 year old understanding of why things move…</a:t>
            </a:r>
          </a:p>
        </p:txBody>
      </p:sp>
      <p:pic>
        <p:nvPicPr>
          <p:cNvPr id="56325" name="Picture 5" descr="galileo_suster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35528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228600"/>
            <a:ext cx="4038600" cy="914400"/>
          </a:xfrm>
        </p:spPr>
        <p:txBody>
          <a:bodyPr/>
          <a:lstStyle/>
          <a:p>
            <a:pPr>
              <a:defRPr/>
            </a:pPr>
            <a:r>
              <a:rPr lang="en-US" sz="2000" b="1" dirty="0"/>
              <a:t>Figure 4-21</a:t>
            </a:r>
            <a:br>
              <a:rPr lang="en-US" sz="2000" b="1" dirty="0"/>
            </a:br>
            <a:r>
              <a:rPr lang="en-US" sz="2000" b="1" dirty="0"/>
              <a:t>Pulling a </a:t>
            </a:r>
            <a:r>
              <a:rPr lang="en-US" sz="2000" b="1" dirty="0" smtClean="0"/>
              <a:t>Box</a:t>
            </a:r>
            <a:br>
              <a:rPr lang="en-US" sz="2000" b="1" dirty="0" smtClean="0"/>
            </a:br>
            <a:r>
              <a:rPr lang="en-US" sz="2000" b="1" dirty="0" smtClean="0"/>
              <a:t>p 86</a:t>
            </a:r>
            <a:endParaRPr lang="en-US" sz="2000" b="1" dirty="0"/>
          </a:p>
        </p:txBody>
      </p:sp>
      <p:pic>
        <p:nvPicPr>
          <p:cNvPr id="93188" name="Picture 4" descr="Figure 4-21a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8801" r="25221" b="32655"/>
          <a:stretch>
            <a:fillRect/>
          </a:stretch>
        </p:blipFill>
        <p:spPr>
          <a:xfrm>
            <a:off x="457200" y="2743200"/>
            <a:ext cx="3446463" cy="3733800"/>
          </a:xfrm>
          <a:noFill/>
          <a:extLst>
            <a:ext uri="{909E8E84-426E-40DD-AFC4-6F175D3DCCD1}">
              <a14:hiddenFill xmlns:a14="http://schemas.microsoft.com/office/drawing/2010/main">
                <a:solidFill>
                  <a:srgbClr val="FFFFFF"/>
                </a:solidFill>
              </a14:hiddenFill>
            </a:ext>
          </a:extLst>
        </p:spPr>
      </p:pic>
      <p:pic>
        <p:nvPicPr>
          <p:cNvPr id="93189" name="Picture 5" descr="Figure 4-21c"/>
          <p:cNvPicPr>
            <a:picLocks noChangeAspect="1" noChangeArrowheads="1"/>
          </p:cNvPicPr>
          <p:nvPr/>
        </p:nvPicPr>
        <p:blipFill>
          <a:blip r:embed="rId4">
            <a:extLst>
              <a:ext uri="{28A0092B-C50C-407E-A947-70E740481C1C}">
                <a14:useLocalDpi xmlns:a14="http://schemas.microsoft.com/office/drawing/2010/main" val="0"/>
              </a:ext>
            </a:extLst>
          </a:blip>
          <a:srcRect b="39333"/>
          <a:stretch>
            <a:fillRect/>
          </a:stretch>
        </p:blipFill>
        <p:spPr bwMode="auto">
          <a:xfrm>
            <a:off x="4419600" y="3505200"/>
            <a:ext cx="42497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igure 4-21ab"/>
          <p:cNvPicPr>
            <a:picLocks noChangeAspect="1" noChangeArrowheads="1"/>
          </p:cNvPicPr>
          <p:nvPr/>
        </p:nvPicPr>
        <p:blipFill>
          <a:blip r:embed="rId3">
            <a:extLst>
              <a:ext uri="{28A0092B-C50C-407E-A947-70E740481C1C}">
                <a14:useLocalDpi xmlns:a14="http://schemas.microsoft.com/office/drawing/2010/main" val="0"/>
              </a:ext>
            </a:extLst>
          </a:blip>
          <a:srcRect r="26073" b="71565"/>
          <a:stretch>
            <a:fillRect/>
          </a:stretch>
        </p:blipFill>
        <p:spPr bwMode="auto">
          <a:xfrm>
            <a:off x="4572000" y="381000"/>
            <a:ext cx="31242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95800" y="4267200"/>
            <a:ext cx="838200" cy="457200"/>
          </a:xfrm>
          <a:prstGeom prst="rect">
            <a:avLst/>
          </a:prstGeom>
          <a:noFill/>
        </p:spPr>
        <p:txBody>
          <a:bodyPr>
            <a:spAutoFit/>
          </a:bodyPr>
          <a:lstStyle/>
          <a:p>
            <a:pPr>
              <a:defRPr/>
            </a:pPr>
            <a:r>
              <a:rPr lang="en-US" sz="2400" dirty="0">
                <a:solidFill>
                  <a:schemeClr val="accent4">
                    <a:lumMod val="10000"/>
                  </a:schemeClr>
                </a:solidFill>
                <a:latin typeface="Tahoma" charset="0"/>
              </a:rPr>
              <a:t>FBD:</a:t>
            </a:r>
            <a:r>
              <a:rPr lang="en-US" sz="2400" dirty="0">
                <a:latin typeface="Tahom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133600" y="0"/>
            <a:ext cx="3886200" cy="990600"/>
          </a:xfrm>
        </p:spPr>
        <p:txBody>
          <a:bodyPr/>
          <a:lstStyle/>
          <a:p>
            <a:pPr>
              <a:defRPr/>
            </a:pPr>
            <a:r>
              <a:rPr lang="en-US" sz="2000" b="1" dirty="0"/>
              <a:t>Figure 4-30</a:t>
            </a:r>
            <a:br>
              <a:rPr lang="en-US" sz="2000" b="1" dirty="0"/>
            </a:br>
            <a:r>
              <a:rPr lang="en-US" sz="2000" b="1" dirty="0" smtClean="0"/>
              <a:t>Pushing / Pulling a Sled</a:t>
            </a:r>
            <a:br>
              <a:rPr lang="en-US" sz="2000" b="1" dirty="0" smtClean="0"/>
            </a:br>
            <a:r>
              <a:rPr lang="en-US" sz="2000" b="1" dirty="0" smtClean="0"/>
              <a:t>p 92</a:t>
            </a:r>
            <a:endParaRPr lang="en-US" sz="2000" b="1" dirty="0"/>
          </a:p>
        </p:txBody>
      </p:sp>
      <p:pic>
        <p:nvPicPr>
          <p:cNvPr id="102404" name="Picture 4" descr="04_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64999" b="56998"/>
          <a:stretch>
            <a:fillRect/>
          </a:stretch>
        </p:blipFill>
        <p:spPr>
          <a:xfrm>
            <a:off x="533400" y="1295400"/>
            <a:ext cx="3200400" cy="2209800"/>
          </a:xfrm>
          <a:noFill/>
          <a:extLst>
            <a:ext uri="{909E8E84-426E-40DD-AFC4-6F175D3DCCD1}">
              <a14:hiddenFill xmlns:a14="http://schemas.microsoft.com/office/drawing/2010/main">
                <a:solidFill>
                  <a:srgbClr val="FFFFFF"/>
                </a:solidFill>
              </a14:hiddenFill>
            </a:ext>
          </a:extLst>
        </p:spPr>
      </p:pic>
      <p:pic>
        <p:nvPicPr>
          <p:cNvPr id="4" name="Picture 4" descr="04_30"/>
          <p:cNvPicPr>
            <a:picLocks noChangeAspect="1" noChangeArrowheads="1"/>
          </p:cNvPicPr>
          <p:nvPr/>
        </p:nvPicPr>
        <p:blipFill>
          <a:blip r:embed="rId2">
            <a:extLst>
              <a:ext uri="{28A0092B-C50C-407E-A947-70E740481C1C}">
                <a14:useLocalDpi xmlns:a14="http://schemas.microsoft.com/office/drawing/2010/main" val="0"/>
              </a:ext>
            </a:extLst>
          </a:blip>
          <a:srcRect l="5833" t="45969" r="64166" b="3613"/>
          <a:stretch>
            <a:fillRect/>
          </a:stretch>
        </p:blipFill>
        <p:spPr bwMode="auto">
          <a:xfrm>
            <a:off x="762000" y="3733800"/>
            <a:ext cx="274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4_30"/>
          <p:cNvPicPr>
            <a:picLocks noChangeAspect="1" noChangeArrowheads="1"/>
          </p:cNvPicPr>
          <p:nvPr/>
        </p:nvPicPr>
        <p:blipFill>
          <a:blip r:embed="rId2">
            <a:extLst>
              <a:ext uri="{28A0092B-C50C-407E-A947-70E740481C1C}">
                <a14:useLocalDpi xmlns:a14="http://schemas.microsoft.com/office/drawing/2010/main" val="0"/>
              </a:ext>
            </a:extLst>
          </a:blip>
          <a:srcRect l="48334" b="55515"/>
          <a:stretch>
            <a:fillRect/>
          </a:stretch>
        </p:blipFill>
        <p:spPr bwMode="auto">
          <a:xfrm>
            <a:off x="4114800" y="1371600"/>
            <a:ext cx="472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04_30"/>
          <p:cNvPicPr>
            <a:picLocks noChangeAspect="1" noChangeArrowheads="1"/>
          </p:cNvPicPr>
          <p:nvPr/>
        </p:nvPicPr>
        <p:blipFill>
          <a:blip r:embed="rId2">
            <a:extLst>
              <a:ext uri="{28A0092B-C50C-407E-A947-70E740481C1C}">
                <a14:useLocalDpi xmlns:a14="http://schemas.microsoft.com/office/drawing/2010/main" val="0"/>
              </a:ext>
            </a:extLst>
          </a:blip>
          <a:srcRect l="42500" t="57831" r="28333" b="5096"/>
          <a:stretch>
            <a:fillRect/>
          </a:stretch>
        </p:blipFill>
        <p:spPr bwMode="auto">
          <a:xfrm>
            <a:off x="5334000" y="4038600"/>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8200" y="3886200"/>
            <a:ext cx="914400" cy="457200"/>
          </a:xfrm>
          <a:prstGeom prst="rect">
            <a:avLst/>
          </a:prstGeom>
          <a:noFill/>
        </p:spPr>
        <p:txBody>
          <a:bodyPr>
            <a:spAutoFit/>
          </a:bodyPr>
          <a:lstStyle/>
          <a:p>
            <a:pPr>
              <a:defRPr/>
            </a:pPr>
            <a:r>
              <a:rPr lang="en-US" sz="2400" dirty="0">
                <a:solidFill>
                  <a:schemeClr val="accent4">
                    <a:lumMod val="10000"/>
                  </a:schemeClr>
                </a:solidFill>
                <a:latin typeface="Tahoma" charset="0"/>
              </a:rPr>
              <a:t>FBD:</a:t>
            </a:r>
            <a:r>
              <a:rPr lang="en-US" sz="2400" dirty="0">
                <a:latin typeface="Tahoma" charset="0"/>
              </a:rPr>
              <a:t> </a:t>
            </a:r>
          </a:p>
        </p:txBody>
      </p:sp>
      <p:sp>
        <p:nvSpPr>
          <p:cNvPr id="8" name="TextBox 7"/>
          <p:cNvSpPr txBox="1"/>
          <p:nvPr/>
        </p:nvSpPr>
        <p:spPr>
          <a:xfrm>
            <a:off x="5334000" y="3962400"/>
            <a:ext cx="838200" cy="457200"/>
          </a:xfrm>
          <a:prstGeom prst="rect">
            <a:avLst/>
          </a:prstGeom>
          <a:noFill/>
        </p:spPr>
        <p:txBody>
          <a:bodyPr>
            <a:spAutoFit/>
          </a:bodyPr>
          <a:lstStyle/>
          <a:p>
            <a:pPr>
              <a:defRPr/>
            </a:pPr>
            <a:r>
              <a:rPr lang="en-US" sz="2400" dirty="0">
                <a:solidFill>
                  <a:schemeClr val="accent4">
                    <a:lumMod val="10000"/>
                  </a:schemeClr>
                </a:solidFill>
                <a:latin typeface="Tahoma" charset="0"/>
              </a:rPr>
              <a:t>FBD:</a:t>
            </a:r>
            <a:r>
              <a:rPr lang="en-US" sz="2400" dirty="0">
                <a:latin typeface="Tahom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81000" y="609600"/>
            <a:ext cx="4648200" cy="1066800"/>
          </a:xfrm>
        </p:spPr>
        <p:txBody>
          <a:bodyPr/>
          <a:lstStyle/>
          <a:p>
            <a:pPr>
              <a:defRPr/>
            </a:pPr>
            <a:r>
              <a:rPr lang="en-US" sz="2000" b="1" dirty="0"/>
              <a:t>Figure 4-34</a:t>
            </a:r>
            <a:br>
              <a:rPr lang="en-US" sz="2000" b="1" dirty="0"/>
            </a:br>
            <a:r>
              <a:rPr lang="en-US" sz="2000" b="1" dirty="0"/>
              <a:t>A skier descending a </a:t>
            </a:r>
            <a:r>
              <a:rPr lang="en-US" sz="2000" b="1" dirty="0" smtClean="0"/>
              <a:t>slope</a:t>
            </a:r>
            <a:br>
              <a:rPr lang="en-US" sz="2000" b="1" dirty="0" smtClean="0"/>
            </a:br>
            <a:r>
              <a:rPr lang="en-US" sz="2000" b="1" dirty="0" smtClean="0"/>
              <a:t>p 94</a:t>
            </a:r>
            <a:endParaRPr lang="en-US" sz="2000" b="1" dirty="0"/>
          </a:p>
        </p:txBody>
      </p:sp>
      <p:pic>
        <p:nvPicPr>
          <p:cNvPr id="106502" name="Picture 6" descr="Figure 4-34b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994" r="64600" b="13486"/>
          <a:stretch>
            <a:fillRect/>
          </a:stretch>
        </p:blipFill>
        <p:spPr>
          <a:xfrm>
            <a:off x="4648200" y="2362200"/>
            <a:ext cx="3657600" cy="3897313"/>
          </a:xfrm>
          <a:noFill/>
          <a:extLst>
            <a:ext uri="{909E8E84-426E-40DD-AFC4-6F175D3DCCD1}">
              <a14:hiddenFill xmlns:a14="http://schemas.microsoft.com/office/drawing/2010/main">
                <a:solidFill>
                  <a:srgbClr val="FFFFFF"/>
                </a:solidFill>
              </a14:hiddenFill>
            </a:ext>
          </a:extLst>
        </p:spPr>
      </p:pic>
      <p:pic>
        <p:nvPicPr>
          <p:cNvPr id="106503" name="Picture 7" descr="Figure 4-34a"/>
          <p:cNvPicPr>
            <a:picLocks noChangeAspect="1" noChangeArrowheads="1"/>
          </p:cNvPicPr>
          <p:nvPr/>
        </p:nvPicPr>
        <p:blipFill>
          <a:blip r:embed="rId4">
            <a:extLst>
              <a:ext uri="{28A0092B-C50C-407E-A947-70E740481C1C}">
                <a14:useLocalDpi xmlns:a14="http://schemas.microsoft.com/office/drawing/2010/main" val="0"/>
              </a:ext>
            </a:extLst>
          </a:blip>
          <a:srcRect b="45898"/>
          <a:stretch>
            <a:fillRect/>
          </a:stretch>
        </p:blipFill>
        <p:spPr bwMode="auto">
          <a:xfrm>
            <a:off x="387350" y="2362200"/>
            <a:ext cx="37274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24400" y="2438400"/>
            <a:ext cx="838200" cy="457200"/>
          </a:xfrm>
          <a:prstGeom prst="rect">
            <a:avLst/>
          </a:prstGeom>
          <a:noFill/>
        </p:spPr>
        <p:txBody>
          <a:bodyPr>
            <a:spAutoFit/>
          </a:bodyPr>
          <a:lstStyle/>
          <a:p>
            <a:pPr>
              <a:defRPr/>
            </a:pPr>
            <a:r>
              <a:rPr lang="en-US" sz="2400" dirty="0">
                <a:solidFill>
                  <a:schemeClr val="accent4">
                    <a:lumMod val="10000"/>
                  </a:schemeClr>
                </a:solidFill>
                <a:latin typeface="Tahoma" charset="0"/>
              </a:rPr>
              <a:t>FBD:</a:t>
            </a:r>
            <a:r>
              <a:rPr lang="en-US" sz="2400" dirty="0">
                <a:latin typeface="Tahom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5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33600" y="-228600"/>
            <a:ext cx="4648200" cy="1066800"/>
          </a:xfrm>
        </p:spPr>
        <p:txBody>
          <a:bodyPr/>
          <a:lstStyle/>
          <a:p>
            <a:pPr>
              <a:defRPr/>
            </a:pPr>
            <a:r>
              <a:rPr lang="en-US" sz="3200" b="1" dirty="0" smtClean="0"/>
              <a:t>Apparent Weight </a:t>
            </a:r>
            <a:endParaRPr lang="en-US" sz="3200" b="1" dirty="0"/>
          </a:p>
        </p:txBody>
      </p:sp>
      <p:sp>
        <p:nvSpPr>
          <p:cNvPr id="6" name="Content Placeholder 5"/>
          <p:cNvSpPr>
            <a:spLocks noGrp="1"/>
          </p:cNvSpPr>
          <p:nvPr>
            <p:ph idx="1"/>
          </p:nvPr>
        </p:nvSpPr>
        <p:spPr>
          <a:xfrm>
            <a:off x="0" y="533400"/>
            <a:ext cx="9144000" cy="990600"/>
          </a:xfrm>
        </p:spPr>
        <p:txBody>
          <a:bodyPr/>
          <a:lstStyle/>
          <a:p>
            <a:pPr>
              <a:buFont typeface="Wingdings" panose="05000000000000000000" pitchFamily="2" charset="2"/>
              <a:buNone/>
              <a:defRPr/>
            </a:pPr>
            <a:r>
              <a:rPr lang="en-US" sz="2800" dirty="0" smtClean="0"/>
              <a:t>If weight is </a:t>
            </a:r>
            <a:r>
              <a:rPr lang="en-US" sz="2800" dirty="0" err="1" smtClean="0"/>
              <a:t>F</a:t>
            </a:r>
            <a:r>
              <a:rPr lang="en-US" sz="2800" baseline="-25000" dirty="0" err="1" smtClean="0"/>
              <a:t>g</a:t>
            </a:r>
            <a:r>
              <a:rPr lang="en-US" sz="2800" dirty="0" smtClean="0"/>
              <a:t> = mg, apparent weight is how heavy you </a:t>
            </a:r>
            <a:r>
              <a:rPr lang="en-US" sz="2800" u="sng" dirty="0" smtClean="0"/>
              <a:t>feel</a:t>
            </a:r>
            <a:r>
              <a:rPr lang="en-US" sz="2800" dirty="0" smtClean="0"/>
              <a:t>…</a:t>
            </a:r>
          </a:p>
          <a:p>
            <a:pPr>
              <a:buFont typeface="Wingdings" panose="05000000000000000000" pitchFamily="2" charset="2"/>
              <a:buNone/>
              <a:defRPr/>
            </a:pPr>
            <a:endParaRPr lang="en-US" sz="2700" dirty="0" smtClean="0"/>
          </a:p>
          <a:p>
            <a:pPr>
              <a:buFont typeface="Wingdings" panose="05000000000000000000" pitchFamily="2" charset="2"/>
              <a:buNone/>
              <a:defRPr/>
            </a:pPr>
            <a:endParaRPr lang="en-US" sz="2700" dirty="0" smtClean="0"/>
          </a:p>
          <a:p>
            <a:pPr>
              <a:buFont typeface="Wingdings" panose="05000000000000000000" pitchFamily="2" charset="2"/>
              <a:buNone/>
              <a:defRPr/>
            </a:pPr>
            <a:endParaRPr lang="en-US" sz="2700" dirty="0" smtClean="0"/>
          </a:p>
          <a:p>
            <a:pPr>
              <a:buFont typeface="Wingdings" panose="05000000000000000000" pitchFamily="2" charset="2"/>
              <a:buNone/>
              <a:defRPr/>
            </a:pPr>
            <a:endParaRPr lang="en-US" sz="2700" dirty="0" smtClean="0"/>
          </a:p>
          <a:p>
            <a:pPr>
              <a:buFont typeface="Wingdings" panose="05000000000000000000" pitchFamily="2" charset="2"/>
              <a:buNone/>
              <a:defRPr/>
            </a:pPr>
            <a:endParaRPr lang="en-US" sz="2700" dirty="0" smtClean="0"/>
          </a:p>
          <a:p>
            <a:pPr>
              <a:buFont typeface="Wingdings" panose="05000000000000000000" pitchFamily="2" charset="2"/>
              <a:buNone/>
              <a:defRPr/>
            </a:pPr>
            <a:endParaRPr lang="en-US" sz="2700" dirty="0" smtClean="0"/>
          </a:p>
          <a:p>
            <a:pPr lvl="2">
              <a:defRPr/>
            </a:pPr>
            <a:endParaRPr lang="en-US" sz="1900" dirty="0" smtClean="0"/>
          </a:p>
          <a:p>
            <a:pPr>
              <a:buFont typeface="Wingdings" panose="05000000000000000000" pitchFamily="2" charset="2"/>
              <a:buNone/>
              <a:defRPr/>
            </a:pPr>
            <a:endParaRPr lang="en-US" u="sng" dirty="0" smtClean="0"/>
          </a:p>
        </p:txBody>
      </p:sp>
      <p:graphicFrame>
        <p:nvGraphicFramePr>
          <p:cNvPr id="77833" name="Object 9"/>
          <p:cNvGraphicFramePr>
            <a:graphicFrameLocks noChangeAspect="1"/>
          </p:cNvGraphicFramePr>
          <p:nvPr/>
        </p:nvGraphicFramePr>
        <p:xfrm>
          <a:off x="685800" y="1447800"/>
          <a:ext cx="2133600" cy="2568575"/>
        </p:xfrm>
        <a:graphic>
          <a:graphicData uri="http://schemas.openxmlformats.org/presentationml/2006/ole">
            <mc:AlternateContent xmlns:mc="http://schemas.openxmlformats.org/markup-compatibility/2006">
              <mc:Choice xmlns:v="urn:schemas-microsoft-com:vml" Requires="v">
                <p:oleObj spid="_x0000_s52240" name="Bitmap Image" r:id="rId4" imgW="3362794" imgH="4048690" progId="Paint.Picture">
                  <p:embed/>
                </p:oleObj>
              </mc:Choice>
              <mc:Fallback>
                <p:oleObj name="Bitmap Image" r:id="rId4" imgW="3362794" imgH="4048690"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21336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4" name="Object 10"/>
          <p:cNvGraphicFramePr>
            <a:graphicFrameLocks noChangeAspect="1"/>
          </p:cNvGraphicFramePr>
          <p:nvPr/>
        </p:nvGraphicFramePr>
        <p:xfrm>
          <a:off x="152400" y="4114800"/>
          <a:ext cx="3276600" cy="2476500"/>
        </p:xfrm>
        <a:graphic>
          <a:graphicData uri="http://schemas.openxmlformats.org/presentationml/2006/ole">
            <mc:AlternateContent xmlns:mc="http://schemas.openxmlformats.org/markup-compatibility/2006">
              <mc:Choice xmlns:v="urn:schemas-microsoft-com:vml" Requires="v">
                <p:oleObj spid="_x0000_s52241" name="Bitmap Image" r:id="rId6" imgW="3390476" imgH="2561905" progId="Paint.Picture">
                  <p:embed/>
                </p:oleObj>
              </mc:Choice>
              <mc:Fallback>
                <p:oleObj name="Bitmap Image" r:id="rId6" imgW="3390476" imgH="2561905" progId="Paint.Picture">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114800"/>
                        <a:ext cx="32766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15" descr="TAstronauts in IS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143000"/>
            <a:ext cx="51816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stronaut in Spac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4648200"/>
            <a:ext cx="28956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33600" y="-228600"/>
            <a:ext cx="4648200" cy="1066800"/>
          </a:xfrm>
        </p:spPr>
        <p:txBody>
          <a:bodyPr/>
          <a:lstStyle/>
          <a:p>
            <a:pPr>
              <a:defRPr/>
            </a:pPr>
            <a:r>
              <a:rPr lang="en-US" sz="3200" b="1" dirty="0" smtClean="0"/>
              <a:t>Apparent Weight </a:t>
            </a:r>
            <a:endParaRPr lang="en-US" sz="3200" b="1" dirty="0"/>
          </a:p>
        </p:txBody>
      </p:sp>
      <p:sp>
        <p:nvSpPr>
          <p:cNvPr id="6" name="Content Placeholder 5"/>
          <p:cNvSpPr>
            <a:spLocks noGrp="1"/>
          </p:cNvSpPr>
          <p:nvPr>
            <p:ph idx="1"/>
          </p:nvPr>
        </p:nvSpPr>
        <p:spPr>
          <a:xfrm>
            <a:off x="0" y="4343400"/>
            <a:ext cx="9144000" cy="2514600"/>
          </a:xfrm>
        </p:spPr>
        <p:txBody>
          <a:bodyPr/>
          <a:lstStyle/>
          <a:p>
            <a:pPr>
              <a:buFont typeface="Wingdings" panose="05000000000000000000" pitchFamily="2" charset="2"/>
              <a:buNone/>
              <a:defRPr/>
            </a:pPr>
            <a:r>
              <a:rPr lang="en-US" sz="2800" dirty="0" smtClean="0"/>
              <a:t>So these people might feel weightless, but it’s not because there’s no force of gravity, it’s because they have no force acting to counter gravity, like…</a:t>
            </a:r>
          </a:p>
          <a:p>
            <a:pPr lvl="2">
              <a:defRPr/>
            </a:pPr>
            <a:r>
              <a:rPr lang="en-US" sz="2800" dirty="0" smtClean="0"/>
              <a:t>F</a:t>
            </a:r>
            <a:r>
              <a:rPr lang="en-US" sz="2800" baseline="-25000" dirty="0" smtClean="0"/>
              <a:t>N</a:t>
            </a:r>
            <a:r>
              <a:rPr lang="en-US" sz="2800" dirty="0" smtClean="0"/>
              <a:t>, since they’re not supported by a surface</a:t>
            </a:r>
          </a:p>
          <a:p>
            <a:pPr lvl="2">
              <a:defRPr/>
            </a:pPr>
            <a:r>
              <a:rPr lang="en-US" sz="2800" dirty="0" smtClean="0"/>
              <a:t>F</a:t>
            </a:r>
            <a:r>
              <a:rPr lang="en-US" sz="2800" baseline="-25000" dirty="0" smtClean="0"/>
              <a:t>T</a:t>
            </a:r>
            <a:r>
              <a:rPr lang="en-US" sz="2800" dirty="0" smtClean="0"/>
              <a:t>, since they’re not supported by a cable, etc</a:t>
            </a:r>
          </a:p>
          <a:p>
            <a:pPr lvl="2">
              <a:defRPr/>
            </a:pPr>
            <a:endParaRPr lang="en-US" sz="1900" dirty="0" smtClean="0"/>
          </a:p>
          <a:p>
            <a:pPr>
              <a:buFont typeface="Wingdings" panose="05000000000000000000" pitchFamily="2" charset="2"/>
              <a:buNone/>
              <a:defRPr/>
            </a:pPr>
            <a:endParaRPr lang="en-US" u="sng" dirty="0" smtClean="0"/>
          </a:p>
        </p:txBody>
      </p:sp>
      <p:pic>
        <p:nvPicPr>
          <p:cNvPr id="17" name="Picture 16" descr="cliff-div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09600"/>
            <a:ext cx="2514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kycoaster at K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09600"/>
            <a:ext cx="25146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33600" y="-228600"/>
            <a:ext cx="4648200" cy="1066800"/>
          </a:xfrm>
        </p:spPr>
        <p:txBody>
          <a:bodyPr/>
          <a:lstStyle/>
          <a:p>
            <a:pPr>
              <a:defRPr/>
            </a:pPr>
            <a:r>
              <a:rPr lang="en-US" sz="3200" b="1" dirty="0" smtClean="0"/>
              <a:t>Apparent Weight </a:t>
            </a:r>
            <a:endParaRPr lang="en-US" sz="3200" b="1" dirty="0"/>
          </a:p>
        </p:txBody>
      </p:sp>
      <p:sp>
        <p:nvSpPr>
          <p:cNvPr id="6" name="Content Placeholder 5"/>
          <p:cNvSpPr>
            <a:spLocks noGrp="1"/>
          </p:cNvSpPr>
          <p:nvPr>
            <p:ph idx="1"/>
          </p:nvPr>
        </p:nvSpPr>
        <p:spPr>
          <a:xfrm>
            <a:off x="0" y="533400"/>
            <a:ext cx="9144000" cy="6324600"/>
          </a:xfrm>
        </p:spPr>
        <p:txBody>
          <a:bodyPr/>
          <a:lstStyle/>
          <a:p>
            <a:pPr>
              <a:buFont typeface="Wingdings" panose="05000000000000000000" pitchFamily="2" charset="2"/>
              <a:buNone/>
              <a:defRPr/>
            </a:pPr>
            <a:r>
              <a:rPr lang="en-US" sz="2700" dirty="0" smtClean="0"/>
              <a:t>But you don’t have to feel completely weightless…</a:t>
            </a:r>
          </a:p>
          <a:p>
            <a:pPr>
              <a:buFont typeface="Wingdings" panose="05000000000000000000" pitchFamily="2" charset="2"/>
              <a:buNone/>
              <a:defRPr/>
            </a:pPr>
            <a:r>
              <a:rPr lang="en-US" sz="2700" dirty="0" smtClean="0"/>
              <a:t>Like riding in an elevator</a:t>
            </a:r>
          </a:p>
          <a:p>
            <a:pPr>
              <a:defRPr/>
            </a:pPr>
            <a:r>
              <a:rPr lang="en-US" sz="2700" dirty="0" smtClean="0"/>
              <a:t>If you’re not accelerating, then you </a:t>
            </a:r>
            <a:r>
              <a:rPr lang="en-US" sz="2700" u="sng" dirty="0" smtClean="0"/>
              <a:t>feel</a:t>
            </a:r>
            <a:r>
              <a:rPr lang="en-US" sz="2700" dirty="0" smtClean="0"/>
              <a:t> like</a:t>
            </a:r>
          </a:p>
          <a:p>
            <a:pPr>
              <a:buFont typeface="Wingdings" panose="05000000000000000000" pitchFamily="2" charset="2"/>
              <a:buNone/>
              <a:defRPr/>
            </a:pPr>
            <a:r>
              <a:rPr lang="en-US" sz="2700" dirty="0" smtClean="0"/>
              <a:t>    your normal weight.</a:t>
            </a:r>
          </a:p>
          <a:p>
            <a:pPr>
              <a:defRPr/>
            </a:pPr>
            <a:r>
              <a:rPr lang="en-US" sz="2700" dirty="0" smtClean="0"/>
              <a:t>But if you’re accelerating upward, it must </a:t>
            </a:r>
          </a:p>
          <a:p>
            <a:pPr>
              <a:buFont typeface="Wingdings" panose="05000000000000000000" pitchFamily="2" charset="2"/>
              <a:buNone/>
              <a:defRPr/>
            </a:pPr>
            <a:r>
              <a:rPr lang="en-US" sz="2700" dirty="0" smtClean="0"/>
              <a:t>   be due to a net force acting upward, </a:t>
            </a:r>
          </a:p>
          <a:p>
            <a:pPr>
              <a:buFont typeface="Wingdings" panose="05000000000000000000" pitchFamily="2" charset="2"/>
              <a:buNone/>
              <a:defRPr/>
            </a:pPr>
            <a:r>
              <a:rPr lang="en-US" sz="2700" dirty="0" smtClean="0"/>
              <a:t>   so you’ll feel heavier…</a:t>
            </a:r>
          </a:p>
          <a:p>
            <a:pPr>
              <a:buFont typeface="Wingdings" panose="05000000000000000000" pitchFamily="2" charset="2"/>
              <a:buNone/>
              <a:defRPr/>
            </a:pPr>
            <a:r>
              <a:rPr lang="en-US" sz="2700" dirty="0" smtClean="0"/>
              <a:t>		F</a:t>
            </a:r>
            <a:r>
              <a:rPr lang="en-US" sz="2700" baseline="-25000" dirty="0" smtClean="0"/>
              <a:t>N</a:t>
            </a:r>
            <a:r>
              <a:rPr lang="en-US" sz="2700" dirty="0" smtClean="0"/>
              <a:t> &gt; </a:t>
            </a:r>
            <a:r>
              <a:rPr lang="en-US" sz="2700" dirty="0" err="1" smtClean="0"/>
              <a:t>F</a:t>
            </a:r>
            <a:r>
              <a:rPr lang="en-US" sz="2700" baseline="-25000" dirty="0" err="1" smtClean="0"/>
              <a:t>g</a:t>
            </a:r>
            <a:r>
              <a:rPr lang="en-US" sz="2700" baseline="-25000" dirty="0" smtClean="0"/>
              <a:t>      </a:t>
            </a:r>
            <a:r>
              <a:rPr lang="en-US" sz="2700" dirty="0" smtClean="0"/>
              <a:t>(or F</a:t>
            </a:r>
            <a:r>
              <a:rPr lang="en-US" sz="2700" baseline="-25000" dirty="0" smtClean="0"/>
              <a:t>T </a:t>
            </a:r>
            <a:r>
              <a:rPr lang="en-US" sz="2700" dirty="0" smtClean="0"/>
              <a:t>&gt; </a:t>
            </a:r>
            <a:r>
              <a:rPr lang="en-US" sz="2700" dirty="0" err="1" smtClean="0"/>
              <a:t>F</a:t>
            </a:r>
            <a:r>
              <a:rPr lang="en-US" sz="2700" baseline="-25000" dirty="0" err="1" smtClean="0"/>
              <a:t>g</a:t>
            </a:r>
            <a:r>
              <a:rPr lang="en-US" sz="2700" baseline="-25000" dirty="0" smtClean="0"/>
              <a:t> </a:t>
            </a:r>
            <a:r>
              <a:rPr lang="en-US" sz="2700" dirty="0" smtClean="0"/>
              <a:t>for the bag)</a:t>
            </a:r>
          </a:p>
          <a:p>
            <a:pPr lvl="1">
              <a:buFont typeface="Wingdings" panose="05000000000000000000" pitchFamily="2" charset="2"/>
              <a:buNone/>
              <a:defRPr/>
            </a:pPr>
            <a:r>
              <a:rPr lang="en-US" sz="2700" dirty="0" smtClean="0"/>
              <a:t>   Recall that could happen 2 ways </a:t>
            </a:r>
          </a:p>
          <a:p>
            <a:pPr lvl="1">
              <a:buFont typeface="Wingdings" panose="05000000000000000000" pitchFamily="2" charset="2"/>
              <a:buNone/>
              <a:defRPr/>
            </a:pPr>
            <a:r>
              <a:rPr lang="en-US" sz="2700" dirty="0" smtClean="0"/>
              <a:t>   if up is chosen as the + direction</a:t>
            </a:r>
          </a:p>
          <a:p>
            <a:pPr lvl="2">
              <a:defRPr/>
            </a:pPr>
            <a:r>
              <a:rPr lang="en-US" sz="2700" dirty="0" smtClean="0"/>
              <a:t>It could speed up, as it moves up</a:t>
            </a:r>
          </a:p>
          <a:p>
            <a:pPr lvl="2">
              <a:defRPr/>
            </a:pPr>
            <a:r>
              <a:rPr lang="en-US" sz="2700" dirty="0" smtClean="0"/>
              <a:t>It could slow down, as it moves down</a:t>
            </a:r>
          </a:p>
          <a:p>
            <a:pPr>
              <a:buFont typeface="Wingdings" panose="05000000000000000000" pitchFamily="2" charset="2"/>
              <a:buNone/>
              <a:defRPr/>
            </a:pPr>
            <a:endParaRPr lang="en-US" u="sng" dirty="0" smtClean="0"/>
          </a:p>
        </p:txBody>
      </p:sp>
      <p:pic>
        <p:nvPicPr>
          <p:cNvPr id="7" name="Picture 4" descr="05_26"/>
          <p:cNvPicPr>
            <a:picLocks noChangeAspect="1" noChangeArrowheads="1"/>
          </p:cNvPicPr>
          <p:nvPr/>
        </p:nvPicPr>
        <p:blipFill>
          <a:blip r:embed="rId3">
            <a:extLst>
              <a:ext uri="{28A0092B-C50C-407E-A947-70E740481C1C}">
                <a14:useLocalDpi xmlns:a14="http://schemas.microsoft.com/office/drawing/2010/main" val="0"/>
              </a:ext>
            </a:extLst>
          </a:blip>
          <a:srcRect t="5434" r="69514" b="14861"/>
          <a:stretch>
            <a:fillRect/>
          </a:stretch>
        </p:blipFill>
        <p:spPr bwMode="auto">
          <a:xfrm>
            <a:off x="6858000" y="2057400"/>
            <a:ext cx="21288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133600" y="-228600"/>
            <a:ext cx="4648200" cy="1066800"/>
          </a:xfrm>
        </p:spPr>
        <p:txBody>
          <a:bodyPr/>
          <a:lstStyle/>
          <a:p>
            <a:pPr>
              <a:defRPr/>
            </a:pPr>
            <a:r>
              <a:rPr lang="en-US" sz="3200" b="1" dirty="0" smtClean="0"/>
              <a:t>Apparent Weight </a:t>
            </a:r>
            <a:endParaRPr lang="en-US" sz="3200" b="1" dirty="0"/>
          </a:p>
        </p:txBody>
      </p:sp>
      <p:sp>
        <p:nvSpPr>
          <p:cNvPr id="6" name="Content Placeholder 5"/>
          <p:cNvSpPr>
            <a:spLocks noGrp="1"/>
          </p:cNvSpPr>
          <p:nvPr>
            <p:ph idx="1"/>
          </p:nvPr>
        </p:nvSpPr>
        <p:spPr>
          <a:xfrm>
            <a:off x="0" y="838200"/>
            <a:ext cx="9144000" cy="6019800"/>
          </a:xfrm>
        </p:spPr>
        <p:txBody>
          <a:bodyPr/>
          <a:lstStyle/>
          <a:p>
            <a:pPr>
              <a:defRPr/>
            </a:pPr>
            <a:endParaRPr lang="en-US" sz="2700" dirty="0" smtClean="0"/>
          </a:p>
          <a:p>
            <a:pPr>
              <a:defRPr/>
            </a:pPr>
            <a:r>
              <a:rPr lang="en-US" sz="2700" dirty="0" smtClean="0"/>
              <a:t>But if you’re accelerating down, it must </a:t>
            </a:r>
          </a:p>
          <a:p>
            <a:pPr>
              <a:buFont typeface="Wingdings" panose="05000000000000000000" pitchFamily="2" charset="2"/>
              <a:buNone/>
              <a:defRPr/>
            </a:pPr>
            <a:r>
              <a:rPr lang="en-US" sz="2700" dirty="0" smtClean="0"/>
              <a:t>   be due to a net force acting downward, </a:t>
            </a:r>
          </a:p>
          <a:p>
            <a:pPr>
              <a:buFont typeface="Wingdings" panose="05000000000000000000" pitchFamily="2" charset="2"/>
              <a:buNone/>
              <a:defRPr/>
            </a:pPr>
            <a:r>
              <a:rPr lang="en-US" sz="2700" dirty="0" smtClean="0"/>
              <a:t>   so you feel lighter</a:t>
            </a:r>
          </a:p>
          <a:p>
            <a:pPr>
              <a:buFont typeface="Wingdings" panose="05000000000000000000" pitchFamily="2" charset="2"/>
              <a:buNone/>
              <a:defRPr/>
            </a:pPr>
            <a:r>
              <a:rPr lang="en-US" sz="2700" dirty="0"/>
              <a:t>	</a:t>
            </a:r>
            <a:r>
              <a:rPr lang="en-US" sz="2700" dirty="0" smtClean="0"/>
              <a:t>	F</a:t>
            </a:r>
            <a:r>
              <a:rPr lang="en-US" sz="2700" baseline="-25000" dirty="0" smtClean="0"/>
              <a:t>N</a:t>
            </a:r>
            <a:r>
              <a:rPr lang="en-US" sz="2700" dirty="0" smtClean="0"/>
              <a:t> &lt; </a:t>
            </a:r>
            <a:r>
              <a:rPr lang="en-US" sz="2700" dirty="0" err="1" smtClean="0"/>
              <a:t>F</a:t>
            </a:r>
            <a:r>
              <a:rPr lang="en-US" sz="2700" baseline="-25000" dirty="0" err="1" smtClean="0"/>
              <a:t>g</a:t>
            </a:r>
            <a:r>
              <a:rPr lang="en-US" sz="2700" baseline="-25000" dirty="0" smtClean="0"/>
              <a:t>      </a:t>
            </a:r>
            <a:r>
              <a:rPr lang="en-US" sz="2700" dirty="0" smtClean="0"/>
              <a:t>(or F</a:t>
            </a:r>
            <a:r>
              <a:rPr lang="en-US" sz="2700" baseline="-25000" dirty="0" smtClean="0"/>
              <a:t>T </a:t>
            </a:r>
            <a:r>
              <a:rPr lang="en-US" sz="2700" dirty="0" smtClean="0"/>
              <a:t>&lt; </a:t>
            </a:r>
            <a:r>
              <a:rPr lang="en-US" sz="2700" dirty="0" err="1" smtClean="0"/>
              <a:t>F</a:t>
            </a:r>
            <a:r>
              <a:rPr lang="en-US" sz="2700" baseline="-25000" dirty="0" err="1" smtClean="0"/>
              <a:t>g</a:t>
            </a:r>
            <a:r>
              <a:rPr lang="en-US" sz="2700" baseline="-25000" dirty="0" smtClean="0"/>
              <a:t> </a:t>
            </a:r>
            <a:r>
              <a:rPr lang="en-US" sz="2700" dirty="0" smtClean="0"/>
              <a:t>for the bag)</a:t>
            </a:r>
          </a:p>
          <a:p>
            <a:pPr lvl="1">
              <a:buFont typeface="Wingdings" panose="05000000000000000000" pitchFamily="2" charset="2"/>
              <a:buNone/>
              <a:defRPr/>
            </a:pPr>
            <a:r>
              <a:rPr lang="en-US" sz="2700" dirty="0" smtClean="0"/>
              <a:t>   And again, that could happen 2 ways </a:t>
            </a:r>
          </a:p>
          <a:p>
            <a:pPr lvl="2">
              <a:defRPr/>
            </a:pPr>
            <a:r>
              <a:rPr lang="en-US" sz="2700" dirty="0" smtClean="0"/>
              <a:t>It could slow down, as it moves up</a:t>
            </a:r>
          </a:p>
          <a:p>
            <a:pPr lvl="2">
              <a:defRPr/>
            </a:pPr>
            <a:r>
              <a:rPr lang="en-US" sz="2700" dirty="0" smtClean="0"/>
              <a:t>It could speed up, as it moves down</a:t>
            </a:r>
          </a:p>
          <a:p>
            <a:pPr>
              <a:buFont typeface="Wingdings" panose="05000000000000000000" pitchFamily="2" charset="2"/>
              <a:buNone/>
              <a:defRPr/>
            </a:pPr>
            <a:endParaRPr lang="en-US" u="sng" dirty="0" smtClean="0"/>
          </a:p>
        </p:txBody>
      </p:sp>
      <p:pic>
        <p:nvPicPr>
          <p:cNvPr id="7" name="Picture 4" descr="05_26"/>
          <p:cNvPicPr>
            <a:picLocks noChangeAspect="1" noChangeArrowheads="1"/>
          </p:cNvPicPr>
          <p:nvPr/>
        </p:nvPicPr>
        <p:blipFill>
          <a:blip r:embed="rId3">
            <a:extLst>
              <a:ext uri="{28A0092B-C50C-407E-A947-70E740481C1C}">
                <a14:useLocalDpi xmlns:a14="http://schemas.microsoft.com/office/drawing/2010/main" val="0"/>
              </a:ext>
            </a:extLst>
          </a:blip>
          <a:srcRect t="5434" r="69514" b="14861"/>
          <a:stretch>
            <a:fillRect/>
          </a:stretch>
        </p:blipFill>
        <p:spPr bwMode="auto">
          <a:xfrm>
            <a:off x="6858000" y="1524000"/>
            <a:ext cx="21288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1"/>
          </p:nvPr>
        </p:nvSpPr>
        <p:spPr>
          <a:xfrm>
            <a:off x="-228600" y="228600"/>
            <a:ext cx="9372600" cy="6248400"/>
          </a:xfrm>
        </p:spPr>
        <p:txBody>
          <a:bodyPr/>
          <a:lstStyle/>
          <a:p>
            <a:pPr marL="457200" lvl="1" indent="0" eaLnBrk="1" hangingPunct="1">
              <a:buFont typeface="Wingdings" panose="05000000000000000000" pitchFamily="2" charset="2"/>
              <a:buNone/>
              <a:defRPr/>
            </a:pPr>
            <a:r>
              <a:rPr lang="en-US" dirty="0" smtClean="0"/>
              <a:t>Since force is a vector quantity, it is important to clarify  that perpendicular forces do no affect each other. </a:t>
            </a:r>
          </a:p>
          <a:p>
            <a:pPr marL="457200" lvl="1" indent="0" eaLnBrk="1" hangingPunct="1">
              <a:buFont typeface="Wingdings" panose="05000000000000000000" pitchFamily="2" charset="2"/>
              <a:buNone/>
              <a:defRPr/>
            </a:pPr>
            <a:r>
              <a:rPr lang="en-US" dirty="0" smtClean="0"/>
              <a:t>So when determining </a:t>
            </a:r>
            <a:r>
              <a:rPr lang="el-GR" dirty="0" smtClean="0"/>
              <a:t>Σ</a:t>
            </a:r>
            <a:r>
              <a:rPr lang="en-US" dirty="0" smtClean="0"/>
              <a:t>F, the N2L equation can be more specifically written as </a:t>
            </a:r>
          </a:p>
          <a:p>
            <a:pPr marL="457200" lvl="1" indent="0" eaLnBrk="1" hangingPunct="1">
              <a:defRPr/>
            </a:pPr>
            <a:r>
              <a:rPr lang="el-GR" sz="2700" dirty="0" smtClean="0"/>
              <a:t>Σ</a:t>
            </a:r>
            <a:r>
              <a:rPr lang="en-US" sz="2700" dirty="0" err="1" smtClean="0"/>
              <a:t>F</a:t>
            </a:r>
            <a:r>
              <a:rPr lang="en-US" sz="2700" baseline="-25000" dirty="0" err="1" smtClean="0"/>
              <a:t>ll</a:t>
            </a:r>
            <a:r>
              <a:rPr lang="en-US" sz="2700" dirty="0" smtClean="0"/>
              <a:t> = ma for forces acting parallel to the direction of motion</a:t>
            </a:r>
          </a:p>
          <a:p>
            <a:pPr marL="457200" lvl="1" indent="0" eaLnBrk="1" hangingPunct="1">
              <a:defRPr/>
            </a:pPr>
            <a:r>
              <a:rPr lang="el-GR" dirty="0" smtClean="0"/>
              <a:t>Σ</a:t>
            </a:r>
            <a:r>
              <a:rPr lang="en-US" dirty="0" smtClean="0"/>
              <a:t>F</a:t>
            </a:r>
            <a:r>
              <a:rPr lang="el-GR" b="1" baseline="-25000" dirty="0" smtClean="0">
                <a:sym typeface="Symbol"/>
              </a:rPr>
              <a:t></a:t>
            </a:r>
            <a:r>
              <a:rPr lang="el-GR" baseline="-25000" dirty="0" smtClean="0"/>
              <a:t> </a:t>
            </a:r>
            <a:r>
              <a:rPr lang="en-US" dirty="0" smtClean="0"/>
              <a:t>= 0 for forces acting perpendicular to the direction of motion </a:t>
            </a:r>
          </a:p>
          <a:p>
            <a:pPr marL="457200" lvl="1" indent="0" eaLnBrk="1" hangingPunct="1">
              <a:buFont typeface="Wingdings" panose="05000000000000000000" pitchFamily="2" charset="2"/>
              <a:buNone/>
              <a:defRPr/>
            </a:pPr>
            <a:endParaRPr lang="en-US" dirty="0" smtClean="0"/>
          </a:p>
          <a:p>
            <a:pPr marL="457200" lvl="1" indent="0" eaLnBrk="1" hangingPunct="1">
              <a:buFont typeface="Wingdings" panose="05000000000000000000" pitchFamily="2" charset="2"/>
              <a:buNone/>
              <a:defRPr/>
            </a:pPr>
            <a:r>
              <a:rPr lang="en-US" dirty="0" smtClean="0"/>
              <a:t>Note: it is not necessary to use these subscripts if the problem is entirely 1D. </a:t>
            </a:r>
          </a:p>
          <a:p>
            <a:pPr marL="457200" lvl="1" indent="0" eaLnBrk="1" hangingPunct="1">
              <a:defRPr/>
            </a:pPr>
            <a:endParaRPr lang="en-US" sz="2400" dirty="0" smtClean="0"/>
          </a:p>
          <a:p>
            <a:pPr marL="457200" lvl="1" indent="0" eaLnBrk="1" hangingPunct="1">
              <a:buFont typeface="Wingdings" panose="05000000000000000000" pitchFamily="2" charset="2"/>
              <a:buNone/>
              <a:defRPr/>
            </a:pPr>
            <a:r>
              <a:rPr lang="en-US" sz="24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685800"/>
          </a:xfrm>
        </p:spPr>
        <p:txBody>
          <a:bodyPr/>
          <a:lstStyle/>
          <a:p>
            <a:pPr>
              <a:defRPr/>
            </a:pPr>
            <a:r>
              <a:rPr lang="en-US" sz="3200" dirty="0" smtClean="0"/>
              <a:t>Approach to Newton’s 2</a:t>
            </a:r>
            <a:r>
              <a:rPr lang="en-US" sz="3200" baseline="30000" dirty="0" smtClean="0"/>
              <a:t>nd</a:t>
            </a:r>
            <a:r>
              <a:rPr lang="en-US" sz="3200" dirty="0" smtClean="0"/>
              <a:t> Law Math Problems</a:t>
            </a:r>
            <a:endParaRPr lang="en-US" sz="3200" dirty="0"/>
          </a:p>
        </p:txBody>
      </p:sp>
      <p:sp>
        <p:nvSpPr>
          <p:cNvPr id="61443" name="TextBox 3"/>
          <p:cNvSpPr txBox="1">
            <a:spLocks noChangeArrowheads="1"/>
          </p:cNvSpPr>
          <p:nvPr/>
        </p:nvSpPr>
        <p:spPr bwMode="auto">
          <a:xfrm>
            <a:off x="990600" y="1524000"/>
            <a:ext cx="25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t> </a:t>
            </a:r>
          </a:p>
        </p:txBody>
      </p:sp>
      <p:sp>
        <p:nvSpPr>
          <p:cNvPr id="6" name="Content Placeholder 5"/>
          <p:cNvSpPr>
            <a:spLocks noGrp="1"/>
          </p:cNvSpPr>
          <p:nvPr>
            <p:ph idx="1"/>
          </p:nvPr>
        </p:nvSpPr>
        <p:spPr>
          <a:xfrm>
            <a:off x="0" y="762000"/>
            <a:ext cx="9144000" cy="6248400"/>
          </a:xfrm>
        </p:spPr>
        <p:txBody>
          <a:bodyPr/>
          <a:lstStyle/>
          <a:p>
            <a:pPr>
              <a:buFont typeface="Wingdings" panose="05000000000000000000" pitchFamily="2" charset="2"/>
              <a:buNone/>
              <a:defRPr/>
            </a:pPr>
            <a:r>
              <a:rPr lang="en-US" sz="2700" dirty="0" smtClean="0"/>
              <a:t>1</a:t>
            </a:r>
            <a:r>
              <a:rPr lang="en-US" sz="2700" baseline="30000" dirty="0" smtClean="0"/>
              <a:t>st</a:t>
            </a:r>
            <a:r>
              <a:rPr lang="en-US" sz="2700" dirty="0" smtClean="0"/>
              <a:t>  ID the givens and the unknown</a:t>
            </a:r>
          </a:p>
          <a:p>
            <a:pPr>
              <a:buFont typeface="Wingdings" panose="05000000000000000000" pitchFamily="2" charset="2"/>
              <a:buNone/>
              <a:defRPr/>
            </a:pPr>
            <a:r>
              <a:rPr lang="en-US" sz="2700" dirty="0" smtClean="0"/>
              <a:t>2</a:t>
            </a:r>
            <a:r>
              <a:rPr lang="en-US" sz="2700" baseline="30000" dirty="0" smtClean="0"/>
              <a:t>nd</a:t>
            </a:r>
            <a:r>
              <a:rPr lang="en-US" sz="2700" dirty="0" smtClean="0"/>
              <a:t> Draw a FBD with a directional key that indicates </a:t>
            </a:r>
            <a:r>
              <a:rPr lang="en-US" sz="2700" dirty="0" err="1" smtClean="0"/>
              <a:t>ll</a:t>
            </a:r>
            <a:r>
              <a:rPr lang="en-US" sz="2700" dirty="0" smtClean="0"/>
              <a:t>/</a:t>
            </a:r>
            <a:r>
              <a:rPr lang="en-US" sz="2700" b="1" dirty="0" smtClean="0">
                <a:sym typeface="Symbol"/>
              </a:rPr>
              <a:t></a:t>
            </a:r>
            <a:r>
              <a:rPr lang="en-US" sz="2700" dirty="0" smtClean="0"/>
              <a:t> and +/-</a:t>
            </a:r>
          </a:p>
          <a:p>
            <a:pPr>
              <a:buFont typeface="Wingdings" panose="05000000000000000000" pitchFamily="2" charset="2"/>
              <a:buNone/>
              <a:defRPr/>
            </a:pPr>
            <a:r>
              <a:rPr lang="en-US" sz="2700" dirty="0" smtClean="0"/>
              <a:t>3</a:t>
            </a:r>
            <a:r>
              <a:rPr lang="en-US" sz="2700" baseline="30000" dirty="0" smtClean="0"/>
              <a:t>rd</a:t>
            </a:r>
            <a:r>
              <a:rPr lang="en-US" sz="2700" dirty="0" smtClean="0"/>
              <a:t>  Use accepted equations/definitions to connect your unknown to your givens – this will often be a multi-step process</a:t>
            </a:r>
          </a:p>
          <a:p>
            <a:pPr>
              <a:defRPr/>
            </a:pPr>
            <a:r>
              <a:rPr lang="el-GR" sz="2700" dirty="0" smtClean="0"/>
              <a:t>Σ</a:t>
            </a:r>
            <a:r>
              <a:rPr lang="en-US" sz="2700" dirty="0" err="1" smtClean="0"/>
              <a:t>F</a:t>
            </a:r>
            <a:r>
              <a:rPr lang="en-US" sz="2700" baseline="-25000" dirty="0" err="1" smtClean="0"/>
              <a:t>ll</a:t>
            </a:r>
            <a:r>
              <a:rPr lang="en-US" sz="2700" dirty="0" smtClean="0"/>
              <a:t> = ma</a:t>
            </a:r>
            <a:r>
              <a:rPr lang="en-US" sz="2700" baseline="-25000" dirty="0" smtClean="0"/>
              <a:t>  </a:t>
            </a:r>
            <a:r>
              <a:rPr lang="en-US" sz="2700" dirty="0" smtClean="0"/>
              <a:t>&amp; </a:t>
            </a:r>
            <a:r>
              <a:rPr lang="el-GR" sz="2700" dirty="0" smtClean="0"/>
              <a:t>Σ</a:t>
            </a:r>
            <a:r>
              <a:rPr lang="en-US" sz="2700" dirty="0" smtClean="0"/>
              <a:t>F</a:t>
            </a:r>
            <a:r>
              <a:rPr lang="el-GR" sz="2700" b="1" baseline="-25000" dirty="0" smtClean="0">
                <a:sym typeface="Symbol"/>
              </a:rPr>
              <a:t></a:t>
            </a:r>
            <a:r>
              <a:rPr lang="el-GR" sz="2700" baseline="-25000" dirty="0" smtClean="0"/>
              <a:t> </a:t>
            </a:r>
            <a:r>
              <a:rPr lang="en-US" sz="2700" dirty="0" smtClean="0"/>
              <a:t>= 0 </a:t>
            </a:r>
          </a:p>
          <a:p>
            <a:pPr>
              <a:defRPr/>
            </a:pPr>
            <a:r>
              <a:rPr lang="en-US" sz="2700" dirty="0" smtClean="0"/>
              <a:t>F</a:t>
            </a:r>
            <a:r>
              <a:rPr lang="en-US" sz="2700" baseline="-25000" dirty="0" smtClean="0">
                <a:solidFill>
                  <a:schemeClr val="tx1">
                    <a:lumMod val="95000"/>
                  </a:schemeClr>
                </a:solidFill>
              </a:rPr>
              <a:t>f</a:t>
            </a:r>
            <a:r>
              <a:rPr lang="en-US" sz="2700" dirty="0" smtClean="0">
                <a:solidFill>
                  <a:schemeClr val="tx1">
                    <a:lumMod val="95000"/>
                  </a:schemeClr>
                </a:solidFill>
              </a:rPr>
              <a:t> = </a:t>
            </a:r>
            <a:r>
              <a:rPr lang="el-GR" sz="2700" dirty="0" smtClean="0">
                <a:solidFill>
                  <a:schemeClr val="tx1">
                    <a:lumMod val="95000"/>
                  </a:schemeClr>
                </a:solidFill>
                <a:cs typeface="Tahoma" charset="0"/>
              </a:rPr>
              <a:t>μ</a:t>
            </a:r>
            <a:r>
              <a:rPr lang="en-US" sz="2700" dirty="0" smtClean="0">
                <a:solidFill>
                  <a:schemeClr val="tx1">
                    <a:lumMod val="95000"/>
                  </a:schemeClr>
                </a:solidFill>
                <a:cs typeface="Tahoma" charset="0"/>
              </a:rPr>
              <a:t>F</a:t>
            </a:r>
            <a:r>
              <a:rPr lang="en-US" sz="2700" baseline="-25000" dirty="0" smtClean="0">
                <a:solidFill>
                  <a:schemeClr val="tx1">
                    <a:lumMod val="95000"/>
                  </a:schemeClr>
                </a:solidFill>
                <a:cs typeface="Tahoma" charset="0"/>
              </a:rPr>
              <a:t>N </a:t>
            </a:r>
          </a:p>
          <a:p>
            <a:pPr lvl="1">
              <a:defRPr/>
            </a:pPr>
            <a:r>
              <a:rPr lang="en-US" sz="2700" dirty="0" smtClean="0">
                <a:solidFill>
                  <a:schemeClr val="tx1">
                    <a:lumMod val="95000"/>
                  </a:schemeClr>
                </a:solidFill>
                <a:cs typeface="Tahoma" charset="0"/>
              </a:rPr>
              <a:t>Remember: no direction – magnitude only</a:t>
            </a:r>
          </a:p>
          <a:p>
            <a:pPr lvl="1">
              <a:defRPr/>
            </a:pPr>
            <a:r>
              <a:rPr lang="en-US" sz="2700" dirty="0" smtClean="0">
                <a:solidFill>
                  <a:schemeClr val="tx1">
                    <a:lumMod val="95000"/>
                  </a:schemeClr>
                </a:solidFill>
                <a:cs typeface="Tahoma" charset="0"/>
              </a:rPr>
              <a:t>Don’t get hung up on static </a:t>
            </a:r>
            <a:r>
              <a:rPr lang="en-US" sz="2700" dirty="0" err="1" smtClean="0">
                <a:solidFill>
                  <a:schemeClr val="tx1">
                    <a:lumMod val="95000"/>
                  </a:schemeClr>
                </a:solidFill>
                <a:cs typeface="Tahoma" charset="0"/>
              </a:rPr>
              <a:t>vs</a:t>
            </a:r>
            <a:r>
              <a:rPr lang="en-US" sz="2700" dirty="0" smtClean="0">
                <a:solidFill>
                  <a:schemeClr val="tx1">
                    <a:lumMod val="95000"/>
                  </a:schemeClr>
                </a:solidFill>
                <a:cs typeface="Tahoma" charset="0"/>
              </a:rPr>
              <a:t> kinetic – you’ll only work with one at a time, and both use same </a:t>
            </a:r>
            <a:r>
              <a:rPr lang="en-US" sz="2700" dirty="0" err="1" smtClean="0">
                <a:solidFill>
                  <a:schemeClr val="tx1">
                    <a:lumMod val="95000"/>
                  </a:schemeClr>
                </a:solidFill>
                <a:cs typeface="Tahoma" charset="0"/>
              </a:rPr>
              <a:t>eq’n</a:t>
            </a:r>
            <a:r>
              <a:rPr lang="en-US" sz="2700" dirty="0" smtClean="0">
                <a:solidFill>
                  <a:schemeClr val="tx1">
                    <a:lumMod val="95000"/>
                  </a:schemeClr>
                </a:solidFill>
                <a:cs typeface="Tahoma" charset="0"/>
              </a:rPr>
              <a:t> since in math problems, we’re always concerned with the max static friction – if static then note that a</a:t>
            </a:r>
            <a:r>
              <a:rPr lang="en-US" sz="2700" baseline="-25000" dirty="0" smtClean="0"/>
              <a:t>ll</a:t>
            </a:r>
            <a:r>
              <a:rPr lang="en-US" sz="2700" dirty="0" smtClean="0">
                <a:solidFill>
                  <a:schemeClr val="tx1">
                    <a:lumMod val="95000"/>
                  </a:schemeClr>
                </a:solidFill>
                <a:cs typeface="Tahoma" charset="0"/>
              </a:rPr>
              <a:t> = 0 </a:t>
            </a:r>
            <a:endParaRPr lang="en-US" sz="2700" dirty="0" smtClean="0"/>
          </a:p>
          <a:p>
            <a:pPr>
              <a:defRPr/>
            </a:pPr>
            <a:endParaRPr lang="en-US" sz="27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685800"/>
          </a:xfrm>
        </p:spPr>
        <p:txBody>
          <a:bodyPr/>
          <a:lstStyle/>
          <a:p>
            <a:pPr>
              <a:defRPr/>
            </a:pPr>
            <a:r>
              <a:rPr lang="en-US" sz="3200" dirty="0" smtClean="0"/>
              <a:t>(Approach to Newton’s 2</a:t>
            </a:r>
            <a:r>
              <a:rPr lang="en-US" sz="3200" baseline="30000" dirty="0" smtClean="0"/>
              <a:t>nd</a:t>
            </a:r>
            <a:r>
              <a:rPr lang="en-US" sz="3200" dirty="0" smtClean="0"/>
              <a:t> Law Math Problems)</a:t>
            </a:r>
            <a:endParaRPr lang="en-US" sz="3200" dirty="0"/>
          </a:p>
        </p:txBody>
      </p:sp>
      <p:sp>
        <p:nvSpPr>
          <p:cNvPr id="63491" name="TextBox 3"/>
          <p:cNvSpPr txBox="1">
            <a:spLocks noChangeArrowheads="1"/>
          </p:cNvSpPr>
          <p:nvPr/>
        </p:nvSpPr>
        <p:spPr bwMode="auto">
          <a:xfrm>
            <a:off x="990600" y="1524000"/>
            <a:ext cx="25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t> </a:t>
            </a:r>
          </a:p>
        </p:txBody>
      </p:sp>
      <p:sp>
        <p:nvSpPr>
          <p:cNvPr id="6" name="Content Placeholder 5"/>
          <p:cNvSpPr>
            <a:spLocks noGrp="1"/>
          </p:cNvSpPr>
          <p:nvPr>
            <p:ph idx="1"/>
          </p:nvPr>
        </p:nvSpPr>
        <p:spPr>
          <a:xfrm>
            <a:off x="0" y="762000"/>
            <a:ext cx="9144000" cy="6248400"/>
          </a:xfrm>
        </p:spPr>
        <p:txBody>
          <a:bodyPr/>
          <a:lstStyle/>
          <a:p>
            <a:pPr>
              <a:defRPr/>
            </a:pPr>
            <a:r>
              <a:rPr lang="en-US" sz="2700" dirty="0" err="1" smtClean="0">
                <a:solidFill>
                  <a:schemeClr val="tx1">
                    <a:lumMod val="95000"/>
                  </a:schemeClr>
                </a:solidFill>
                <a:cs typeface="Tahoma" charset="0"/>
              </a:rPr>
              <a:t>F</a:t>
            </a:r>
            <a:r>
              <a:rPr lang="en-US" sz="2700" baseline="-25000" dirty="0" err="1" smtClean="0">
                <a:solidFill>
                  <a:schemeClr val="tx1">
                    <a:lumMod val="95000"/>
                  </a:schemeClr>
                </a:solidFill>
                <a:cs typeface="Tahoma" charset="0"/>
              </a:rPr>
              <a:t>g</a:t>
            </a:r>
            <a:r>
              <a:rPr lang="en-US" sz="2700" dirty="0" smtClean="0">
                <a:solidFill>
                  <a:schemeClr val="tx1">
                    <a:lumMod val="95000"/>
                  </a:schemeClr>
                </a:solidFill>
                <a:cs typeface="Tahoma" charset="0"/>
              </a:rPr>
              <a:t> = mg</a:t>
            </a:r>
          </a:p>
          <a:p>
            <a:pPr>
              <a:defRPr/>
            </a:pPr>
            <a:r>
              <a:rPr lang="en-US" sz="2700" dirty="0" smtClean="0">
                <a:solidFill>
                  <a:schemeClr val="tx1">
                    <a:lumMod val="95000"/>
                  </a:schemeClr>
                </a:solidFill>
                <a:cs typeface="Tahoma" charset="0"/>
              </a:rPr>
              <a:t>Any of the 5 constant acceleration equations</a:t>
            </a:r>
          </a:p>
          <a:p>
            <a:pPr>
              <a:defRPr/>
            </a:pPr>
            <a:r>
              <a:rPr lang="en-US" sz="2700" dirty="0" smtClean="0">
                <a:solidFill>
                  <a:schemeClr val="tx1">
                    <a:lumMod val="95000"/>
                  </a:schemeClr>
                </a:solidFill>
                <a:cs typeface="Tahoma" charset="0"/>
              </a:rPr>
              <a:t>Any known trig function or identity</a:t>
            </a:r>
          </a:p>
          <a:p>
            <a:pPr lvl="1">
              <a:defRPr/>
            </a:pPr>
            <a:r>
              <a:rPr lang="en-US" sz="2700" dirty="0" err="1" smtClean="0">
                <a:solidFill>
                  <a:schemeClr val="tx1">
                    <a:lumMod val="95000"/>
                  </a:schemeClr>
                </a:solidFill>
                <a:cs typeface="Tahoma" charset="0"/>
              </a:rPr>
              <a:t>F</a:t>
            </a:r>
            <a:r>
              <a:rPr lang="en-US" sz="2700" baseline="-25000" dirty="0" err="1" smtClean="0">
                <a:solidFill>
                  <a:schemeClr val="tx1">
                    <a:lumMod val="95000"/>
                  </a:schemeClr>
                </a:solidFill>
                <a:cs typeface="Tahoma" charset="0"/>
              </a:rPr>
              <a:t>component</a:t>
            </a:r>
            <a:r>
              <a:rPr lang="en-US" sz="2700" baseline="-25000" dirty="0" smtClean="0">
                <a:solidFill>
                  <a:schemeClr val="tx1">
                    <a:lumMod val="95000"/>
                  </a:schemeClr>
                </a:solidFill>
                <a:cs typeface="Tahoma" charset="0"/>
              </a:rPr>
              <a:t> opposite </a:t>
            </a:r>
            <a:r>
              <a:rPr lang="el-GR" sz="2700" baseline="-25000" dirty="0" smtClean="0">
                <a:solidFill>
                  <a:schemeClr val="tx1">
                    <a:lumMod val="95000"/>
                  </a:schemeClr>
                </a:solidFill>
                <a:cs typeface="Tahoma" charset="0"/>
              </a:rPr>
              <a:t>θ</a:t>
            </a:r>
            <a:r>
              <a:rPr lang="en-US" sz="2700" dirty="0" smtClean="0">
                <a:solidFill>
                  <a:schemeClr val="tx1">
                    <a:lumMod val="95000"/>
                  </a:schemeClr>
                </a:solidFill>
                <a:cs typeface="Tahoma" charset="0"/>
              </a:rPr>
              <a:t> = </a:t>
            </a:r>
            <a:r>
              <a:rPr lang="en-US" sz="2700" dirty="0" err="1" smtClean="0">
                <a:solidFill>
                  <a:schemeClr val="tx1">
                    <a:lumMod val="95000"/>
                  </a:schemeClr>
                </a:solidFill>
                <a:cs typeface="Tahoma" charset="0"/>
              </a:rPr>
              <a:t>F</a:t>
            </a:r>
            <a:r>
              <a:rPr lang="en-US" sz="2700" baseline="-25000" dirty="0" err="1" smtClean="0">
                <a:solidFill>
                  <a:schemeClr val="tx1">
                    <a:lumMod val="95000"/>
                  </a:schemeClr>
                </a:solidFill>
                <a:cs typeface="Tahoma" charset="0"/>
              </a:rPr>
              <a:t>original</a:t>
            </a:r>
            <a:r>
              <a:rPr lang="en-US" sz="2700" dirty="0" smtClean="0">
                <a:solidFill>
                  <a:schemeClr val="tx1">
                    <a:lumMod val="95000"/>
                  </a:schemeClr>
                </a:solidFill>
                <a:cs typeface="Tahoma" charset="0"/>
              </a:rPr>
              <a:t> sin </a:t>
            </a:r>
            <a:r>
              <a:rPr lang="el-GR" sz="2700" dirty="0" smtClean="0">
                <a:solidFill>
                  <a:schemeClr val="tx1">
                    <a:lumMod val="95000"/>
                  </a:schemeClr>
                </a:solidFill>
                <a:cs typeface="Tahoma" charset="0"/>
              </a:rPr>
              <a:t>θ</a:t>
            </a:r>
            <a:endParaRPr lang="en-US" sz="2700" dirty="0" smtClean="0">
              <a:solidFill>
                <a:schemeClr val="tx1">
                  <a:lumMod val="95000"/>
                </a:schemeClr>
              </a:solidFill>
              <a:cs typeface="Tahoma" charset="0"/>
            </a:endParaRPr>
          </a:p>
          <a:p>
            <a:pPr lvl="1">
              <a:defRPr/>
            </a:pPr>
            <a:r>
              <a:rPr lang="en-US" sz="2700" dirty="0" err="1" smtClean="0">
                <a:solidFill>
                  <a:schemeClr val="tx1">
                    <a:lumMod val="95000"/>
                  </a:schemeClr>
                </a:solidFill>
                <a:cs typeface="Tahoma" charset="0"/>
              </a:rPr>
              <a:t>F</a:t>
            </a:r>
            <a:r>
              <a:rPr lang="en-US" sz="2700" baseline="-25000" dirty="0" err="1" smtClean="0">
                <a:solidFill>
                  <a:schemeClr val="tx1">
                    <a:lumMod val="95000"/>
                  </a:schemeClr>
                </a:solidFill>
                <a:cs typeface="Tahoma" charset="0"/>
              </a:rPr>
              <a:t>component</a:t>
            </a:r>
            <a:r>
              <a:rPr lang="en-US" sz="2700" baseline="-25000" dirty="0" smtClean="0">
                <a:solidFill>
                  <a:schemeClr val="tx1">
                    <a:lumMod val="95000"/>
                  </a:schemeClr>
                </a:solidFill>
                <a:cs typeface="Tahoma" charset="0"/>
              </a:rPr>
              <a:t> adjacent </a:t>
            </a:r>
            <a:r>
              <a:rPr lang="el-GR" sz="2700" baseline="-25000" dirty="0" smtClean="0">
                <a:solidFill>
                  <a:schemeClr val="tx1">
                    <a:lumMod val="95000"/>
                  </a:schemeClr>
                </a:solidFill>
                <a:cs typeface="Tahoma" charset="0"/>
              </a:rPr>
              <a:t>θ</a:t>
            </a:r>
            <a:r>
              <a:rPr lang="en-US" sz="2700" dirty="0" smtClean="0">
                <a:solidFill>
                  <a:schemeClr val="tx1">
                    <a:lumMod val="95000"/>
                  </a:schemeClr>
                </a:solidFill>
                <a:cs typeface="Tahoma" charset="0"/>
              </a:rPr>
              <a:t> = </a:t>
            </a:r>
            <a:r>
              <a:rPr lang="en-US" sz="2700" dirty="0" err="1" smtClean="0">
                <a:solidFill>
                  <a:schemeClr val="tx1">
                    <a:lumMod val="95000"/>
                  </a:schemeClr>
                </a:solidFill>
                <a:cs typeface="Tahoma" charset="0"/>
              </a:rPr>
              <a:t>F</a:t>
            </a:r>
            <a:r>
              <a:rPr lang="en-US" sz="2700" baseline="-25000" dirty="0" err="1" smtClean="0">
                <a:solidFill>
                  <a:schemeClr val="tx1">
                    <a:lumMod val="95000"/>
                  </a:schemeClr>
                </a:solidFill>
                <a:cs typeface="Tahoma" charset="0"/>
              </a:rPr>
              <a:t>original</a:t>
            </a:r>
            <a:r>
              <a:rPr lang="en-US" sz="2700" dirty="0" smtClean="0">
                <a:solidFill>
                  <a:schemeClr val="tx1">
                    <a:lumMod val="95000"/>
                  </a:schemeClr>
                </a:solidFill>
                <a:cs typeface="Tahoma" charset="0"/>
              </a:rPr>
              <a:t> </a:t>
            </a:r>
            <a:r>
              <a:rPr lang="en-US" sz="2700" dirty="0" err="1" smtClean="0">
                <a:solidFill>
                  <a:schemeClr val="tx1">
                    <a:lumMod val="95000"/>
                  </a:schemeClr>
                </a:solidFill>
                <a:cs typeface="Tahoma" charset="0"/>
              </a:rPr>
              <a:t>cos</a:t>
            </a:r>
            <a:r>
              <a:rPr lang="en-US" sz="2700" dirty="0" smtClean="0">
                <a:solidFill>
                  <a:schemeClr val="tx1">
                    <a:lumMod val="95000"/>
                  </a:schemeClr>
                </a:solidFill>
                <a:cs typeface="Tahoma" charset="0"/>
              </a:rPr>
              <a:t> </a:t>
            </a:r>
            <a:r>
              <a:rPr lang="el-GR" sz="2700" dirty="0" smtClean="0">
                <a:solidFill>
                  <a:schemeClr val="tx1">
                    <a:lumMod val="95000"/>
                  </a:schemeClr>
                </a:solidFill>
                <a:cs typeface="Tahoma" charset="0"/>
              </a:rPr>
              <a:t>θ</a:t>
            </a:r>
            <a:endParaRPr lang="en-US" sz="2700" dirty="0" smtClean="0">
              <a:solidFill>
                <a:schemeClr val="tx1">
                  <a:lumMod val="95000"/>
                </a:schemeClr>
              </a:solidFill>
              <a:cs typeface="Tahoma" charset="0"/>
            </a:endParaRPr>
          </a:p>
          <a:p>
            <a:pPr lvl="1">
              <a:defRPr/>
            </a:pPr>
            <a:endParaRPr lang="en-US" sz="2700" dirty="0" smtClean="0">
              <a:solidFill>
                <a:schemeClr val="tx1">
                  <a:lumMod val="95000"/>
                </a:schemeClr>
              </a:solidFill>
              <a:cs typeface="Tahoma" charset="0"/>
            </a:endParaRPr>
          </a:p>
          <a:p>
            <a:pPr lvl="1">
              <a:defRPr/>
            </a:pPr>
            <a:r>
              <a:rPr lang="en-US" sz="2700" dirty="0" smtClean="0">
                <a:solidFill>
                  <a:schemeClr val="tx1">
                    <a:lumMod val="95000"/>
                  </a:schemeClr>
                </a:solidFill>
                <a:cs typeface="Tahoma" charset="0"/>
              </a:rPr>
              <a:t>tan </a:t>
            </a:r>
            <a:r>
              <a:rPr lang="el-GR" sz="2700" dirty="0" smtClean="0">
                <a:solidFill>
                  <a:schemeClr val="tx1">
                    <a:lumMod val="95000"/>
                  </a:schemeClr>
                </a:solidFill>
                <a:cs typeface="Tahoma" charset="0"/>
              </a:rPr>
              <a:t>θ</a:t>
            </a:r>
            <a:r>
              <a:rPr lang="en-US" sz="2700" dirty="0" smtClean="0">
                <a:solidFill>
                  <a:schemeClr val="tx1">
                    <a:lumMod val="95000"/>
                  </a:schemeClr>
                </a:solidFill>
                <a:cs typeface="Tahoma" charset="0"/>
              </a:rPr>
              <a:t> = sin </a:t>
            </a:r>
            <a:r>
              <a:rPr lang="el-GR" sz="2700" dirty="0" smtClean="0">
                <a:solidFill>
                  <a:schemeClr val="tx1">
                    <a:lumMod val="95000"/>
                  </a:schemeClr>
                </a:solidFill>
                <a:cs typeface="Tahoma" charset="0"/>
              </a:rPr>
              <a:t>θ</a:t>
            </a:r>
            <a:r>
              <a:rPr lang="en-US" sz="2700" dirty="0" smtClean="0">
                <a:solidFill>
                  <a:schemeClr val="tx1">
                    <a:lumMod val="95000"/>
                  </a:schemeClr>
                </a:solidFill>
                <a:cs typeface="Tahoma" charset="0"/>
              </a:rPr>
              <a:t>/ </a:t>
            </a:r>
            <a:r>
              <a:rPr lang="en-US" sz="2700" dirty="0" err="1" smtClean="0">
                <a:solidFill>
                  <a:schemeClr val="tx1">
                    <a:lumMod val="95000"/>
                  </a:schemeClr>
                </a:solidFill>
                <a:cs typeface="Tahoma" charset="0"/>
              </a:rPr>
              <a:t>cos</a:t>
            </a:r>
            <a:r>
              <a:rPr lang="en-US" sz="2700" dirty="0" smtClean="0">
                <a:solidFill>
                  <a:schemeClr val="tx1">
                    <a:lumMod val="95000"/>
                  </a:schemeClr>
                </a:solidFill>
                <a:cs typeface="Tahoma" charset="0"/>
              </a:rPr>
              <a:t> </a:t>
            </a:r>
            <a:r>
              <a:rPr lang="el-GR" sz="2700" dirty="0" smtClean="0">
                <a:solidFill>
                  <a:schemeClr val="tx1">
                    <a:lumMod val="95000"/>
                  </a:schemeClr>
                </a:solidFill>
                <a:cs typeface="Tahoma" charset="0"/>
              </a:rPr>
              <a:t>θ</a:t>
            </a:r>
            <a:endParaRPr lang="en-US" sz="2700" dirty="0" smtClean="0">
              <a:solidFill>
                <a:schemeClr val="tx1">
                  <a:lumMod val="95000"/>
                </a:schemeClr>
              </a:solidFill>
              <a:cs typeface="Tahoma" charset="0"/>
            </a:endParaRPr>
          </a:p>
          <a:p>
            <a:pPr>
              <a:defRPr/>
            </a:pPr>
            <a:r>
              <a:rPr lang="en-US" sz="2700" dirty="0" smtClean="0">
                <a:solidFill>
                  <a:schemeClr val="tx1">
                    <a:lumMod val="95000"/>
                  </a:schemeClr>
                </a:solidFill>
                <a:cs typeface="Tahoma" charset="0"/>
              </a:rPr>
              <a:t>Strings (etc) are </a:t>
            </a:r>
            <a:r>
              <a:rPr lang="en-US" sz="2700" dirty="0" err="1" smtClean="0">
                <a:solidFill>
                  <a:schemeClr val="tx1">
                    <a:lumMod val="95000"/>
                  </a:schemeClr>
                </a:solidFill>
                <a:cs typeface="Tahoma" charset="0"/>
              </a:rPr>
              <a:t>massless</a:t>
            </a:r>
            <a:r>
              <a:rPr lang="en-US" sz="2700" dirty="0" smtClean="0">
                <a:solidFill>
                  <a:schemeClr val="tx1">
                    <a:lumMod val="95000"/>
                  </a:schemeClr>
                </a:solidFill>
                <a:cs typeface="Tahoma" charset="0"/>
              </a:rPr>
              <a:t>, </a:t>
            </a:r>
            <a:r>
              <a:rPr lang="en-US" sz="2700" dirty="0" err="1" smtClean="0">
                <a:solidFill>
                  <a:schemeClr val="tx1">
                    <a:lumMod val="95000"/>
                  </a:schemeClr>
                </a:solidFill>
                <a:cs typeface="Tahoma" charset="0"/>
              </a:rPr>
              <a:t>stretchless</a:t>
            </a:r>
            <a:r>
              <a:rPr lang="en-US" sz="2700" dirty="0" smtClean="0">
                <a:solidFill>
                  <a:schemeClr val="tx1">
                    <a:lumMod val="95000"/>
                  </a:schemeClr>
                </a:solidFill>
                <a:cs typeface="Tahoma" charset="0"/>
              </a:rPr>
              <a:t> &amp; have consistent tension throughout</a:t>
            </a:r>
          </a:p>
          <a:p>
            <a:pPr>
              <a:defRPr/>
            </a:pPr>
            <a:r>
              <a:rPr lang="en-US" sz="2700" dirty="0" smtClean="0">
                <a:solidFill>
                  <a:schemeClr val="tx1">
                    <a:lumMod val="95000"/>
                  </a:schemeClr>
                </a:solidFill>
                <a:cs typeface="Tahoma" charset="0"/>
              </a:rPr>
              <a:t>Pulleys are </a:t>
            </a:r>
            <a:r>
              <a:rPr lang="en-US" sz="2700" dirty="0" err="1" smtClean="0">
                <a:solidFill>
                  <a:schemeClr val="tx1">
                    <a:lumMod val="95000"/>
                  </a:schemeClr>
                </a:solidFill>
                <a:cs typeface="Tahoma" charset="0"/>
              </a:rPr>
              <a:t>massless</a:t>
            </a:r>
            <a:r>
              <a:rPr lang="en-US" sz="2700" dirty="0" smtClean="0">
                <a:solidFill>
                  <a:schemeClr val="tx1">
                    <a:lumMod val="95000"/>
                  </a:schemeClr>
                </a:solidFill>
                <a:cs typeface="Tahoma" charset="0"/>
              </a:rPr>
              <a:t> and frictionless</a:t>
            </a:r>
          </a:p>
          <a:p>
            <a:pPr lvl="2">
              <a:defRPr/>
            </a:pPr>
            <a:endParaRPr lang="en-US" sz="2300" dirty="0" smtClean="0"/>
          </a:p>
          <a:p>
            <a:pPr>
              <a:defRPr/>
            </a:pPr>
            <a:endParaRPr lang="en-US" sz="27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81000" y="381000"/>
            <a:ext cx="8458200" cy="6248400"/>
          </a:xfrm>
        </p:spPr>
        <p:txBody>
          <a:bodyPr/>
          <a:lstStyle/>
          <a:p>
            <a:pPr eaLnBrk="1" hangingPunct="1">
              <a:buFont typeface="Wingdings" panose="05000000000000000000" pitchFamily="2" charset="2"/>
              <a:buNone/>
              <a:defRPr/>
            </a:pPr>
            <a:r>
              <a:rPr lang="en-US" smtClean="0"/>
              <a:t>He demolished the notion that a force is necessary to keep an object in motion, by defining and explaining friction.</a:t>
            </a:r>
          </a:p>
          <a:p>
            <a:pPr eaLnBrk="1" hangingPunct="1">
              <a:defRPr/>
            </a:pPr>
            <a:r>
              <a:rPr lang="en-US" smtClean="0"/>
              <a:t>1</a:t>
            </a:r>
            <a:r>
              <a:rPr lang="en-US" baseline="30000" smtClean="0"/>
              <a:t>st</a:t>
            </a:r>
            <a:r>
              <a:rPr lang="en-US" smtClean="0"/>
              <a:t>: a force is a push or a pull</a:t>
            </a:r>
          </a:p>
          <a:p>
            <a:pPr eaLnBrk="1" hangingPunct="1">
              <a:defRPr/>
            </a:pPr>
            <a:r>
              <a:rPr lang="en-US" smtClean="0"/>
              <a:t>2</a:t>
            </a:r>
            <a:r>
              <a:rPr lang="en-US" baseline="30000" smtClean="0"/>
              <a:t>nd</a:t>
            </a:r>
            <a:r>
              <a:rPr lang="en-US" smtClean="0"/>
              <a:t>: friction is a force that acts between 2 touching surfaces as they try to move relative to each other. It opposes this relative motion, slowing the objects down.  </a:t>
            </a:r>
          </a:p>
          <a:p>
            <a:pPr eaLnBrk="1" hangingPunct="1">
              <a:defRPr/>
            </a:pPr>
            <a:r>
              <a:rPr lang="en-US" smtClean="0"/>
              <a:t>3</a:t>
            </a:r>
            <a:r>
              <a:rPr lang="en-US" baseline="30000" smtClean="0"/>
              <a:t>rd</a:t>
            </a:r>
            <a:r>
              <a:rPr lang="en-US" smtClean="0"/>
              <a:t>: he was able to envision a world without friction – then once an object was pushed or pulled, it would move forever without any additional forces acting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2" name="Picture 4" descr="See full size 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0" r="23325" b="1923"/>
          <a:stretch/>
        </p:blipFill>
        <p:spPr bwMode="auto">
          <a:xfrm>
            <a:off x="77429" y="4211894"/>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SuperStock_1491R-1025356"/>
          <p:cNvPicPr>
            <a:picLocks noChangeAspect="1" noChangeArrowheads="1"/>
          </p:cNvPicPr>
          <p:nvPr/>
        </p:nvPicPr>
        <p:blipFill rotWithShape="1">
          <a:blip r:embed="rId4">
            <a:extLst>
              <a:ext uri="{28A0092B-C50C-407E-A947-70E740481C1C}">
                <a14:useLocalDpi xmlns:a14="http://schemas.microsoft.com/office/drawing/2010/main" val="0"/>
              </a:ext>
            </a:extLst>
          </a:blip>
          <a:srcRect r="11111" b="226"/>
          <a:stretch/>
        </p:blipFill>
        <p:spPr bwMode="auto">
          <a:xfrm>
            <a:off x="1479755" y="4211894"/>
            <a:ext cx="1828800"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peepgirl"/>
          <p:cNvPicPr>
            <a:picLocks noChangeAspect="1" noChangeArrowheads="1"/>
          </p:cNvPicPr>
          <p:nvPr/>
        </p:nvPicPr>
        <p:blipFill rotWithShape="1">
          <a:blip r:embed="rId5">
            <a:extLst>
              <a:ext uri="{28A0092B-C50C-407E-A947-70E740481C1C}">
                <a14:useLocalDpi xmlns:a14="http://schemas.microsoft.com/office/drawing/2010/main" val="0"/>
              </a:ext>
            </a:extLst>
          </a:blip>
          <a:srcRect l="16285" b="-996"/>
          <a:stretch/>
        </p:blipFill>
        <p:spPr bwMode="auto">
          <a:xfrm>
            <a:off x="3395816" y="4211894"/>
            <a:ext cx="197751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9"/>
          <p:cNvSpPr txBox="1">
            <a:spLocks noChangeArrowheads="1"/>
          </p:cNvSpPr>
          <p:nvPr/>
        </p:nvSpPr>
        <p:spPr bwMode="auto">
          <a:xfrm>
            <a:off x="762000" y="437701"/>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t>walking</a:t>
            </a:r>
          </a:p>
        </p:txBody>
      </p:sp>
      <p:sp>
        <p:nvSpPr>
          <p:cNvPr id="27658" name="Text Box 10"/>
          <p:cNvSpPr txBox="1">
            <a:spLocks noChangeArrowheads="1"/>
          </p:cNvSpPr>
          <p:nvPr/>
        </p:nvSpPr>
        <p:spPr bwMode="auto">
          <a:xfrm>
            <a:off x="725129" y="1174403"/>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t>swimming</a:t>
            </a:r>
          </a:p>
        </p:txBody>
      </p:sp>
      <p:sp>
        <p:nvSpPr>
          <p:cNvPr id="27659" name="Text Box 11"/>
          <p:cNvSpPr txBox="1">
            <a:spLocks noChangeArrowheads="1"/>
          </p:cNvSpPr>
          <p:nvPr/>
        </p:nvSpPr>
        <p:spPr bwMode="auto">
          <a:xfrm>
            <a:off x="725129" y="1930401"/>
            <a:ext cx="1935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t>a moving car</a:t>
            </a:r>
          </a:p>
        </p:txBody>
      </p:sp>
      <p:sp>
        <p:nvSpPr>
          <p:cNvPr id="27650" name="Rectangle 2"/>
          <p:cNvSpPr>
            <a:spLocks noGrp="1" noChangeArrowheads="1"/>
          </p:cNvSpPr>
          <p:nvPr>
            <p:ph type="subTitle" sz="quarter" idx="1"/>
          </p:nvPr>
        </p:nvSpPr>
        <p:spPr>
          <a:xfrm>
            <a:off x="0" y="-29469"/>
            <a:ext cx="9154774" cy="6872720"/>
          </a:xfrm>
        </p:spPr>
        <p:txBody>
          <a:bodyPr/>
          <a:lstStyle/>
          <a:p>
            <a:pPr algn="l" eaLnBrk="1" hangingPunct="1">
              <a:defRPr/>
            </a:pPr>
            <a:r>
              <a:rPr lang="en-US" sz="2800" dirty="0" smtClean="0"/>
              <a:t>Now let’s use Newton’s 3</a:t>
            </a:r>
            <a:r>
              <a:rPr lang="en-US" sz="2800" baseline="30000" dirty="0" smtClean="0"/>
              <a:t>rd</a:t>
            </a:r>
            <a:r>
              <a:rPr lang="en-US" sz="2800" dirty="0" smtClean="0"/>
              <a:t> Law to explain</a:t>
            </a:r>
          </a:p>
          <a:p>
            <a:pPr marL="457200" lvl="1" indent="0" eaLnBrk="1" hangingPunct="1">
              <a:spcBef>
                <a:spcPts val="0"/>
              </a:spcBef>
              <a:defRPr/>
            </a:pPr>
            <a:r>
              <a:rPr lang="en-US" sz="2400" dirty="0" smtClean="0"/>
              <a:t>             – A: you push down &amp; back on ground, </a:t>
            </a:r>
          </a:p>
          <a:p>
            <a:pPr marL="457200" lvl="1" indent="0" eaLnBrk="1" hangingPunct="1">
              <a:spcBef>
                <a:spcPts val="0"/>
              </a:spcBef>
              <a:buFont typeface="Wingdings" panose="05000000000000000000" pitchFamily="2" charset="2"/>
              <a:buNone/>
              <a:defRPr/>
            </a:pPr>
            <a:r>
              <a:rPr lang="en-US" sz="2400" dirty="0" smtClean="0"/>
              <a:t>R: the ground pushes up &amp; forward on you</a:t>
            </a:r>
          </a:p>
          <a:p>
            <a:pPr marL="457200" lvl="1" indent="0" eaLnBrk="1" hangingPunct="1">
              <a:spcBef>
                <a:spcPts val="0"/>
              </a:spcBef>
              <a:defRPr/>
            </a:pPr>
            <a:r>
              <a:rPr lang="en-US" sz="2400" dirty="0" smtClean="0"/>
              <a:t>                  – A: you push backward on the water, </a:t>
            </a:r>
          </a:p>
          <a:p>
            <a:pPr marL="457200" lvl="1" indent="0" eaLnBrk="1" hangingPunct="1">
              <a:spcBef>
                <a:spcPts val="0"/>
              </a:spcBef>
              <a:buNone/>
              <a:defRPr/>
            </a:pPr>
            <a:r>
              <a:rPr lang="en-US" sz="2400" dirty="0" smtClean="0"/>
              <a:t>R: the water pushes forward on you</a:t>
            </a:r>
          </a:p>
          <a:p>
            <a:pPr marL="457200" lvl="1" indent="0" eaLnBrk="1" hangingPunct="1">
              <a:spcBef>
                <a:spcPts val="0"/>
              </a:spcBef>
              <a:defRPr/>
            </a:pPr>
            <a:r>
              <a:rPr lang="en-US" sz="2400" dirty="0" smtClean="0"/>
              <a:t>                     – A: the tires push back against road,</a:t>
            </a:r>
          </a:p>
          <a:p>
            <a:pPr marL="457200" lvl="1" indent="0" eaLnBrk="1" hangingPunct="1">
              <a:spcBef>
                <a:spcPts val="0"/>
              </a:spcBef>
              <a:buFont typeface="Wingdings" panose="05000000000000000000" pitchFamily="2" charset="2"/>
              <a:buNone/>
              <a:defRPr/>
            </a:pPr>
            <a:r>
              <a:rPr lang="en-US" sz="2400" dirty="0" smtClean="0"/>
              <a:t>R: the road pushes forward on the tires</a:t>
            </a:r>
          </a:p>
          <a:p>
            <a:pPr lvl="1" eaLnBrk="1" hangingPunct="1">
              <a:spcBef>
                <a:spcPts val="0"/>
              </a:spcBef>
              <a:defRPr/>
            </a:pPr>
            <a:r>
              <a:rPr lang="en-US" sz="2400" dirty="0" smtClean="0"/>
              <a:t>                        – A: the bird pushes its wings down on air,</a:t>
            </a:r>
          </a:p>
          <a:p>
            <a:pPr marL="457200" lvl="1" indent="0" eaLnBrk="1" hangingPunct="1">
              <a:spcBef>
                <a:spcPts val="0"/>
              </a:spcBef>
              <a:buNone/>
              <a:defRPr/>
            </a:pPr>
            <a:r>
              <a:rPr lang="en-US" sz="2400" dirty="0" smtClean="0"/>
              <a:t>R: the air pushes up on bird’s wings</a:t>
            </a:r>
          </a:p>
          <a:p>
            <a:pPr lvl="1" eaLnBrk="1" hangingPunct="1">
              <a:spcBef>
                <a:spcPts val="0"/>
              </a:spcBef>
              <a:defRPr/>
            </a:pPr>
            <a:r>
              <a:rPr lang="en-US" sz="2400" dirty="0"/>
              <a:t> </a:t>
            </a:r>
            <a:r>
              <a:rPr lang="en-US" sz="2400" dirty="0" smtClean="0"/>
              <a:t>                   – A: the main prop spins to push down on air,</a:t>
            </a:r>
          </a:p>
          <a:p>
            <a:pPr marL="457200" lvl="1" indent="0" eaLnBrk="1" hangingPunct="1">
              <a:spcBef>
                <a:spcPts val="0"/>
              </a:spcBef>
              <a:buNone/>
              <a:defRPr/>
            </a:pPr>
            <a:r>
              <a:rPr lang="en-US" sz="2400" dirty="0" smtClean="0"/>
              <a:t>R: Air pushes up on the main prop</a:t>
            </a:r>
          </a:p>
          <a:p>
            <a:pPr marL="457200" lvl="1" indent="0" eaLnBrk="1" hangingPunct="1">
              <a:buFont typeface="Wingdings" panose="05000000000000000000" pitchFamily="2" charset="2"/>
              <a:buNone/>
              <a:defRPr/>
            </a:pPr>
            <a:endParaRPr lang="en-US" dirty="0" smtClean="0"/>
          </a:p>
          <a:p>
            <a:pPr algn="l" eaLnBrk="1" hangingPunct="1">
              <a:defRPr/>
            </a:pPr>
            <a:endParaRPr lang="en-US" sz="2800" dirty="0" smtClean="0"/>
          </a:p>
          <a:p>
            <a:pPr algn="l" eaLnBrk="1" hangingPunct="1">
              <a:defRPr/>
            </a:pPr>
            <a:endParaRPr lang="en-US" sz="2600" dirty="0" smtClean="0"/>
          </a:p>
          <a:p>
            <a:pPr algn="l" eaLnBrk="1" hangingPunct="1">
              <a:spcBef>
                <a:spcPts val="0"/>
              </a:spcBef>
              <a:defRPr/>
            </a:pPr>
            <a:r>
              <a:rPr lang="en-US" sz="2600" dirty="0" smtClean="0"/>
              <a:t>Notice </a:t>
            </a:r>
            <a:r>
              <a:rPr lang="en-US" sz="2600" dirty="0"/>
              <a:t>friction can play a role here.  Without  friction, it can be impossible to initiate the action force, therefore no reaction force will exist either. </a:t>
            </a:r>
            <a:endParaRPr lang="en-US" sz="2600" dirty="0" smtClean="0"/>
          </a:p>
        </p:txBody>
      </p:sp>
      <p:pic>
        <p:nvPicPr>
          <p:cNvPr id="73740" name="Picture 12" descr="Image result for bird flyi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52" t="-1" r="6060" b="-2023"/>
          <a:stretch/>
        </p:blipFill>
        <p:spPr bwMode="auto">
          <a:xfrm>
            <a:off x="5382796" y="4137159"/>
            <a:ext cx="1881253" cy="15225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725129" y="2624175"/>
            <a:ext cx="2475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t>a </a:t>
            </a:r>
            <a:r>
              <a:rPr lang="en-US" altLang="en-US" sz="2400" dirty="0" smtClean="0"/>
              <a:t>bird taking off</a:t>
            </a:r>
            <a:endParaRPr lang="en-US" altLang="en-US" sz="2400" dirty="0"/>
          </a:p>
        </p:txBody>
      </p:sp>
      <p:sp>
        <p:nvSpPr>
          <p:cNvPr id="12" name="Text Box 11"/>
          <p:cNvSpPr txBox="1">
            <a:spLocks noChangeArrowheads="1"/>
          </p:cNvSpPr>
          <p:nvPr/>
        </p:nvSpPr>
        <p:spPr bwMode="auto">
          <a:xfrm>
            <a:off x="774290" y="3332697"/>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t>a </a:t>
            </a:r>
            <a:r>
              <a:rPr lang="en-US" altLang="en-US" sz="2400" dirty="0" smtClean="0"/>
              <a:t>helicopter</a:t>
            </a:r>
            <a:endParaRPr lang="en-US" altLang="en-US" sz="2400" dirty="0"/>
          </a:p>
        </p:txBody>
      </p:sp>
      <p:sp>
        <p:nvSpPr>
          <p:cNvPr id="2" name="AutoShape 14" descr="Related image"/>
          <p:cNvSpPr>
            <a:spLocks noChangeAspect="1" noChangeArrowheads="1"/>
          </p:cNvSpPr>
          <p:nvPr/>
        </p:nvSpPr>
        <p:spPr bwMode="auto">
          <a:xfrm>
            <a:off x="152739"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3744" name="Picture 16" descr="Image result for helicopter"/>
          <p:cNvPicPr>
            <a:picLocks noChangeAspect="1" noChangeArrowheads="1"/>
          </p:cNvPicPr>
          <p:nvPr/>
        </p:nvPicPr>
        <p:blipFill rotWithShape="1">
          <a:blip r:embed="rId7">
            <a:extLst>
              <a:ext uri="{28A0092B-C50C-407E-A947-70E740481C1C}">
                <a14:useLocalDpi xmlns:a14="http://schemas.microsoft.com/office/drawing/2010/main" val="0"/>
              </a:ext>
            </a:extLst>
          </a:blip>
          <a:srcRect l="16488" t="7581" r="-1137" b="2811"/>
          <a:stretch/>
        </p:blipFill>
        <p:spPr bwMode="auto">
          <a:xfrm>
            <a:off x="7150225" y="4404852"/>
            <a:ext cx="2014019" cy="1240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76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76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6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276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7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37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765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utoUpdateAnimBg="0"/>
      <p:bldP spid="27658" grpId="0" autoUpdateAnimBg="0"/>
      <p:bldP spid="27659" grpId="0" autoUpdateAnimBg="0"/>
      <p:bldP spid="11" grpId="0" autoUpdateAnimBg="0"/>
      <p:bldP spid="1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subTitle" sz="quarter" idx="1"/>
          </p:nvPr>
        </p:nvSpPr>
        <p:spPr>
          <a:xfrm>
            <a:off x="228600" y="228600"/>
            <a:ext cx="8686800" cy="6400800"/>
          </a:xfrm>
        </p:spPr>
        <p:txBody>
          <a:bodyPr/>
          <a:lstStyle/>
          <a:p>
            <a:pPr algn="l" eaLnBrk="1" hangingPunct="1">
              <a:lnSpc>
                <a:spcPct val="90000"/>
              </a:lnSpc>
              <a:defRPr/>
            </a:pPr>
            <a:r>
              <a:rPr lang="en-US" sz="2800" smtClean="0"/>
              <a:t>Now let’s use Newton’s 3</a:t>
            </a:r>
            <a:r>
              <a:rPr lang="en-US" sz="2800" baseline="30000" smtClean="0"/>
              <a:t>rd</a:t>
            </a:r>
            <a:r>
              <a:rPr lang="en-US" sz="2800" smtClean="0"/>
              <a:t> Law to explain the motion of a rocket ship – what are the A/R forces? </a:t>
            </a:r>
          </a:p>
          <a:p>
            <a:pPr algn="l" eaLnBrk="1" hangingPunct="1">
              <a:lnSpc>
                <a:spcPct val="90000"/>
              </a:lnSpc>
              <a:defRPr/>
            </a:pPr>
            <a:endParaRPr lang="en-US" sz="2800" smtClean="0"/>
          </a:p>
          <a:p>
            <a:pPr algn="l" eaLnBrk="1" hangingPunct="1">
              <a:lnSpc>
                <a:spcPct val="90000"/>
              </a:lnSpc>
              <a:defRPr/>
            </a:pPr>
            <a:endParaRPr lang="en-US" sz="2800" smtClean="0"/>
          </a:p>
          <a:p>
            <a:pPr algn="l" eaLnBrk="1" hangingPunct="1">
              <a:lnSpc>
                <a:spcPct val="90000"/>
              </a:lnSpc>
              <a:defRPr/>
            </a:pPr>
            <a:endParaRPr lang="en-US" sz="2800" smtClean="0"/>
          </a:p>
          <a:p>
            <a:pPr algn="l" eaLnBrk="1" hangingPunct="1">
              <a:lnSpc>
                <a:spcPct val="90000"/>
              </a:lnSpc>
              <a:defRPr/>
            </a:pPr>
            <a:endParaRPr lang="en-US" sz="2800" smtClean="0"/>
          </a:p>
          <a:p>
            <a:pPr algn="l" eaLnBrk="1" hangingPunct="1">
              <a:lnSpc>
                <a:spcPct val="90000"/>
              </a:lnSpc>
              <a:defRPr/>
            </a:pPr>
            <a:endParaRPr lang="en-US" sz="2800" smtClean="0"/>
          </a:p>
          <a:p>
            <a:pPr algn="l" eaLnBrk="1" hangingPunct="1">
              <a:lnSpc>
                <a:spcPct val="90000"/>
              </a:lnSpc>
              <a:defRPr/>
            </a:pPr>
            <a:endParaRPr lang="en-US" sz="2800" smtClean="0"/>
          </a:p>
          <a:p>
            <a:pPr algn="l" eaLnBrk="1" hangingPunct="1">
              <a:lnSpc>
                <a:spcPct val="90000"/>
              </a:lnSpc>
              <a:defRPr/>
            </a:pPr>
            <a:endParaRPr lang="en-US" sz="2800" smtClean="0"/>
          </a:p>
          <a:p>
            <a:pPr algn="l" eaLnBrk="1" hangingPunct="1">
              <a:lnSpc>
                <a:spcPct val="90000"/>
              </a:lnSpc>
              <a:defRPr/>
            </a:pPr>
            <a:r>
              <a:rPr lang="en-US" sz="2800" smtClean="0"/>
              <a:t>Action: Rocket pushes fuel out the back </a:t>
            </a:r>
          </a:p>
          <a:p>
            <a:pPr algn="l" eaLnBrk="1" hangingPunct="1">
              <a:lnSpc>
                <a:spcPct val="90000"/>
              </a:lnSpc>
              <a:defRPr/>
            </a:pPr>
            <a:r>
              <a:rPr lang="en-US" sz="2800" smtClean="0"/>
              <a:t>Reaction: Fuel pushes rocket forward</a:t>
            </a:r>
          </a:p>
          <a:p>
            <a:pPr algn="l" eaLnBrk="1" hangingPunct="1">
              <a:lnSpc>
                <a:spcPct val="90000"/>
              </a:lnSpc>
              <a:defRPr/>
            </a:pPr>
            <a:endParaRPr lang="en-US" sz="2800" smtClean="0"/>
          </a:p>
          <a:p>
            <a:pPr algn="l" eaLnBrk="1" hangingPunct="1">
              <a:lnSpc>
                <a:spcPct val="90000"/>
              </a:lnSpc>
              <a:defRPr/>
            </a:pPr>
            <a:r>
              <a:rPr lang="en-US" sz="2800" smtClean="0"/>
              <a:t>Nothing to do with the ground or surrounding air – if so, then how could it move in space??</a:t>
            </a:r>
          </a:p>
        </p:txBody>
      </p:sp>
      <p:pic>
        <p:nvPicPr>
          <p:cNvPr id="40970" name="Picture 10"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19796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371600"/>
            <a:ext cx="2378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See full 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143000"/>
            <a:ext cx="2070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2">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0" y="0"/>
            <a:ext cx="5867400" cy="838200"/>
          </a:xfrm>
        </p:spPr>
        <p:txBody>
          <a:bodyPr/>
          <a:lstStyle/>
          <a:p>
            <a:pPr>
              <a:defRPr/>
            </a:pPr>
            <a:r>
              <a:rPr lang="en-US" sz="3200" dirty="0" smtClean="0"/>
              <a:t>Revisiting Newton’s 3</a:t>
            </a:r>
            <a:r>
              <a:rPr lang="en-US" sz="3200" baseline="30000" dirty="0" smtClean="0"/>
              <a:t>rd</a:t>
            </a:r>
            <a:r>
              <a:rPr lang="en-US" sz="3200" dirty="0" smtClean="0"/>
              <a:t> Law</a:t>
            </a:r>
            <a:endParaRPr lang="en-US" sz="3200" dirty="0"/>
          </a:p>
        </p:txBody>
      </p:sp>
      <p:sp>
        <p:nvSpPr>
          <p:cNvPr id="65539" name="TextBox 3"/>
          <p:cNvSpPr txBox="1">
            <a:spLocks noChangeArrowheads="1"/>
          </p:cNvSpPr>
          <p:nvPr/>
        </p:nvSpPr>
        <p:spPr bwMode="auto">
          <a:xfrm>
            <a:off x="990600" y="1524000"/>
            <a:ext cx="25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t> </a:t>
            </a:r>
          </a:p>
        </p:txBody>
      </p:sp>
      <p:sp>
        <p:nvSpPr>
          <p:cNvPr id="2" name="Content Placeholder 1"/>
          <p:cNvSpPr>
            <a:spLocks noGrp="1"/>
          </p:cNvSpPr>
          <p:nvPr>
            <p:ph idx="1"/>
          </p:nvPr>
        </p:nvSpPr>
        <p:spPr>
          <a:xfrm>
            <a:off x="0" y="838200"/>
            <a:ext cx="9144000" cy="6019800"/>
          </a:xfrm>
        </p:spPr>
        <p:txBody>
          <a:bodyPr/>
          <a:lstStyle/>
          <a:p>
            <a:pPr marL="0" indent="0">
              <a:buFont typeface="Wingdings" panose="05000000000000000000" pitchFamily="2" charset="2"/>
              <a:buNone/>
              <a:defRPr/>
            </a:pPr>
            <a:r>
              <a:rPr lang="en-US" sz="2800" dirty="0" smtClean="0"/>
              <a:t>What are the A/R forces if you push on a table?</a:t>
            </a:r>
          </a:p>
          <a:p>
            <a:pPr marL="0" indent="0">
              <a:buFont typeface="Wingdings" panose="05000000000000000000" pitchFamily="2" charset="2"/>
              <a:buNone/>
              <a:defRPr/>
            </a:pPr>
            <a:endParaRPr lang="en-US" sz="2800" dirty="0" smtClean="0"/>
          </a:p>
          <a:p>
            <a:pPr marL="0" indent="0">
              <a:buFont typeface="Wingdings" panose="05000000000000000000" pitchFamily="2" charset="2"/>
              <a:buNone/>
              <a:defRPr/>
            </a:pPr>
            <a:endParaRPr lang="en-US" sz="2800" dirty="0" smtClean="0"/>
          </a:p>
          <a:p>
            <a:pPr marL="0" indent="0">
              <a:buFont typeface="Wingdings" panose="05000000000000000000" pitchFamily="2" charset="2"/>
              <a:buNone/>
              <a:defRPr/>
            </a:pPr>
            <a:endParaRPr lang="en-US" sz="2800" dirty="0" smtClean="0"/>
          </a:p>
          <a:p>
            <a:pPr marL="0" indent="0">
              <a:buFont typeface="Wingdings" panose="05000000000000000000" pitchFamily="2" charset="2"/>
              <a:buNone/>
              <a:defRPr/>
            </a:pPr>
            <a:endParaRPr lang="en-US" sz="2800" dirty="0"/>
          </a:p>
          <a:p>
            <a:pPr marL="0" indent="0">
              <a:buFont typeface="Wingdings" panose="05000000000000000000" pitchFamily="2" charset="2"/>
              <a:buNone/>
              <a:defRPr/>
            </a:pPr>
            <a:endParaRPr lang="en-US" sz="2400" dirty="0" smtClean="0"/>
          </a:p>
          <a:p>
            <a:pPr marL="0" indent="0">
              <a:buFont typeface="Wingdings" panose="05000000000000000000" pitchFamily="2" charset="2"/>
              <a:buNone/>
              <a:defRPr/>
            </a:pPr>
            <a:endParaRPr lang="en-US" sz="2400" dirty="0" smtClean="0"/>
          </a:p>
          <a:p>
            <a:pPr marL="0" indent="0">
              <a:buFont typeface="Wingdings" panose="05000000000000000000" pitchFamily="2" charset="2"/>
              <a:buNone/>
              <a:defRPr/>
            </a:pPr>
            <a:r>
              <a:rPr lang="en-US" sz="2800" dirty="0" smtClean="0"/>
              <a:t>With how much force does it push on you?</a:t>
            </a:r>
          </a:p>
          <a:p>
            <a:pPr marL="0" indent="0">
              <a:buFont typeface="Wingdings" panose="05000000000000000000" pitchFamily="2" charset="2"/>
              <a:buNone/>
              <a:defRPr/>
            </a:pPr>
            <a:r>
              <a:rPr lang="en-US" sz="2800" dirty="0" smtClean="0"/>
              <a:t>What if you pushed harder?</a:t>
            </a:r>
          </a:p>
          <a:p>
            <a:pPr marL="0" indent="0">
              <a:buFont typeface="Wingdings" panose="05000000000000000000" pitchFamily="2" charset="2"/>
              <a:buNone/>
              <a:defRPr/>
            </a:pPr>
            <a:r>
              <a:rPr lang="en-US" sz="2800" dirty="0" smtClean="0"/>
              <a:t>What determines whether or not it will accelerate?</a:t>
            </a:r>
          </a:p>
          <a:p>
            <a:pPr marL="0" indent="0">
              <a:buFont typeface="Wingdings" panose="05000000000000000000" pitchFamily="2" charset="2"/>
              <a:buNone/>
              <a:defRPr/>
            </a:pPr>
            <a:r>
              <a:rPr lang="en-US" sz="2800" dirty="0" smtClean="0"/>
              <a:t>Note that the 1</a:t>
            </a:r>
            <a:r>
              <a:rPr lang="en-US" sz="2800" baseline="30000" dirty="0" smtClean="0"/>
              <a:t>st</a:t>
            </a:r>
            <a:r>
              <a:rPr lang="en-US" sz="2800" dirty="0" smtClean="0"/>
              <a:t> 3 questions are answered by the 3</a:t>
            </a:r>
            <a:r>
              <a:rPr lang="en-US" sz="2800" baseline="30000" dirty="0" smtClean="0"/>
              <a:t>rd</a:t>
            </a:r>
            <a:r>
              <a:rPr lang="en-US" sz="2800" dirty="0" smtClean="0"/>
              <a:t> law, but the last one is not… </a:t>
            </a:r>
          </a:p>
          <a:p>
            <a:pPr>
              <a:defRPr/>
            </a:pPr>
            <a:endParaRPr lang="en-US" dirty="0"/>
          </a:p>
        </p:txBody>
      </p:sp>
      <p:pic>
        <p:nvPicPr>
          <p:cNvPr id="7" name="Picture 4" descr="04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35814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subTitle" sz="quarter" idx="1"/>
          </p:nvPr>
        </p:nvSpPr>
        <p:spPr>
          <a:xfrm>
            <a:off x="0" y="0"/>
            <a:ext cx="9144000" cy="6858000"/>
          </a:xfrm>
        </p:spPr>
        <p:txBody>
          <a:bodyPr/>
          <a:lstStyle/>
          <a:p>
            <a:pPr marL="457200" lvl="1" indent="0" eaLnBrk="1" hangingPunct="1">
              <a:buFont typeface="Wingdings" panose="05000000000000000000" pitchFamily="2" charset="2"/>
              <a:buNone/>
              <a:defRPr/>
            </a:pPr>
            <a:r>
              <a:rPr lang="en-US" dirty="0" smtClean="0"/>
              <a:t>When you push on a table, </a:t>
            </a:r>
          </a:p>
          <a:p>
            <a:pPr marL="457200" lvl="1" indent="0" eaLnBrk="1" hangingPunct="1">
              <a:defRPr/>
            </a:pPr>
            <a:r>
              <a:rPr lang="en-US" dirty="0" smtClean="0"/>
              <a:t> Application of 3</a:t>
            </a:r>
            <a:r>
              <a:rPr lang="en-US" baseline="30000" dirty="0" smtClean="0"/>
              <a:t>rd</a:t>
            </a:r>
            <a:r>
              <a:rPr lang="en-US" dirty="0" smtClean="0"/>
              <a:t> Law:</a:t>
            </a:r>
          </a:p>
          <a:p>
            <a:pPr marL="457200" lvl="1" indent="0" eaLnBrk="1" hangingPunct="1">
              <a:buFont typeface="Wingdings" panose="05000000000000000000" pitchFamily="2" charset="2"/>
              <a:buNone/>
              <a:defRPr/>
            </a:pPr>
            <a:r>
              <a:rPr lang="en-US" dirty="0" smtClean="0"/>
              <a:t>you apply a force to the table, so it applies an = &amp; </a:t>
            </a:r>
            <a:r>
              <a:rPr lang="en-US" dirty="0" err="1" smtClean="0"/>
              <a:t>oppo</a:t>
            </a:r>
            <a:r>
              <a:rPr lang="en-US" dirty="0" smtClean="0"/>
              <a:t> force back on you, where those A/R forces never cancel since they act on different objects. </a:t>
            </a:r>
          </a:p>
          <a:p>
            <a:pPr marL="457200" lvl="1" indent="0" eaLnBrk="1" hangingPunct="1">
              <a:defRPr/>
            </a:pPr>
            <a:r>
              <a:rPr lang="en-US" dirty="0" smtClean="0"/>
              <a:t> Application of the 1</a:t>
            </a:r>
            <a:r>
              <a:rPr lang="en-US" baseline="30000" dirty="0" smtClean="0"/>
              <a:t>st</a:t>
            </a:r>
            <a:r>
              <a:rPr lang="en-US" dirty="0" smtClean="0"/>
              <a:t>/2</a:t>
            </a:r>
            <a:r>
              <a:rPr lang="en-US" baseline="30000" dirty="0" smtClean="0"/>
              <a:t>nd</a:t>
            </a:r>
            <a:r>
              <a:rPr lang="en-US" dirty="0" smtClean="0"/>
              <a:t> Law:</a:t>
            </a:r>
          </a:p>
          <a:p>
            <a:pPr marL="457200" lvl="1" indent="0" eaLnBrk="1" hangingPunct="1">
              <a:buFont typeface="Wingdings" panose="05000000000000000000" pitchFamily="2" charset="2"/>
              <a:buNone/>
              <a:defRPr/>
            </a:pPr>
            <a:r>
              <a:rPr lang="en-US" dirty="0" smtClean="0"/>
              <a:t>Whether or not the table is accelerated by your push on it depends on if your applied force to the table is enough to unbalance other forces on the table (friction) to create a net force, to cause acceleration.  </a:t>
            </a:r>
          </a:p>
          <a:p>
            <a:pPr marL="457200" lvl="1" indent="0" eaLnBrk="1" hangingPunct="1">
              <a:buFont typeface="Wingdings" panose="05000000000000000000" pitchFamily="2" charset="2"/>
              <a:buNone/>
              <a:defRPr/>
            </a:pPr>
            <a:endParaRPr lang="en-US" dirty="0" smtClean="0"/>
          </a:p>
          <a:p>
            <a:pPr marL="457200" lvl="1" indent="0" eaLnBrk="1" hangingPunct="1">
              <a:buFont typeface="Wingdings" panose="05000000000000000000" pitchFamily="2" charset="2"/>
              <a:buNone/>
              <a:defRPr/>
            </a:pPr>
            <a:r>
              <a:rPr lang="en-US" dirty="0" smtClean="0"/>
              <a:t>[Not!!: too much mass or too much inertia… </a:t>
            </a:r>
          </a:p>
          <a:p>
            <a:pPr marL="457200" lvl="1" indent="0" eaLnBrk="1" hangingPunct="1">
              <a:buFont typeface="Wingdings" panose="05000000000000000000" pitchFamily="2" charset="2"/>
              <a:buNone/>
              <a:defRPr/>
            </a:pPr>
            <a:r>
              <a:rPr lang="en-US" dirty="0" smtClean="0"/>
              <a:t>Recall: any size net F, no matter how small, will make any size mass, no matter how big, accelerate!]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9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153400" cy="479425"/>
          </a:xfrm>
          <a:prstGeom prst="rect">
            <a:avLst/>
          </a:prstGeom>
          <a:noFill/>
        </p:spPr>
        <p:txBody>
          <a:bodyPr>
            <a:spAutoFit/>
          </a:bodyPr>
          <a:lstStyle/>
          <a:p>
            <a:pPr>
              <a:lnSpc>
                <a:spcPct val="90000"/>
              </a:lnSpc>
              <a:defRPr/>
            </a:pPr>
            <a:r>
              <a:rPr lang="en-US" sz="2800" dirty="0">
                <a:solidFill>
                  <a:schemeClr val="accent5">
                    <a:lumMod val="20000"/>
                    <a:lumOff val="80000"/>
                  </a:schemeClr>
                </a:solidFill>
                <a:latin typeface="Tahoma" charset="0"/>
              </a:rPr>
              <a:t>Have you ever personally move a car around??  </a:t>
            </a:r>
          </a:p>
        </p:txBody>
      </p:sp>
      <p:pic>
        <p:nvPicPr>
          <p:cNvPr id="10242" name="Picture 2" descr="http://bobandjeannie.com/table_pushing%20Ferr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066800"/>
            <a:ext cx="65786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sz="quarter" idx="1"/>
          </p:nvPr>
        </p:nvSpPr>
        <p:spPr>
          <a:xfrm>
            <a:off x="0" y="0"/>
            <a:ext cx="9144000" cy="6858000"/>
          </a:xfrm>
        </p:spPr>
        <p:txBody>
          <a:bodyPr/>
          <a:lstStyle/>
          <a:p>
            <a:pPr marL="0" lvl="1" indent="0" eaLnBrk="1" hangingPunct="1">
              <a:buClr>
                <a:schemeClr val="hlink"/>
              </a:buClr>
              <a:buFont typeface="Wingdings" panose="05000000000000000000" pitchFamily="2" charset="2"/>
              <a:buNone/>
              <a:defRPr/>
            </a:pPr>
            <a:r>
              <a:rPr lang="en-US" dirty="0" smtClean="0"/>
              <a:t>Have you ever heard of the strong man competition, where the guys do things like pull a 747 jumbo jet with a rope?  How do they do this, when the jet is far more massive than them?</a:t>
            </a:r>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endParaRPr lang="en-US" dirty="0" smtClean="0"/>
          </a:p>
        </p:txBody>
      </p:sp>
      <p:pic>
        <p:nvPicPr>
          <p:cNvPr id="3" name="Picture 3" descr="plane_p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245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sz="quarter" idx="1"/>
          </p:nvPr>
        </p:nvSpPr>
        <p:spPr>
          <a:xfrm>
            <a:off x="0" y="152400"/>
            <a:ext cx="9144000" cy="6705600"/>
          </a:xfrm>
        </p:spPr>
        <p:txBody>
          <a:bodyPr/>
          <a:lstStyle/>
          <a:p>
            <a:pPr marL="457200" lvl="1" indent="0" eaLnBrk="1" hangingPunct="1">
              <a:lnSpc>
                <a:spcPct val="90000"/>
              </a:lnSpc>
              <a:buFont typeface="Wingdings" panose="05000000000000000000" pitchFamily="2" charset="2"/>
              <a:buNone/>
              <a:defRPr/>
            </a:pPr>
            <a:endParaRPr lang="en-US" dirty="0" smtClean="0"/>
          </a:p>
          <a:p>
            <a:pPr marL="457200" lvl="1" indent="0" eaLnBrk="1" hangingPunct="1">
              <a:lnSpc>
                <a:spcPct val="90000"/>
              </a:lnSpc>
              <a:buFont typeface="Wingdings" panose="05000000000000000000" pitchFamily="2" charset="2"/>
              <a:buNone/>
              <a:defRPr/>
            </a:pPr>
            <a:r>
              <a:rPr lang="en-US" dirty="0" smtClean="0"/>
              <a:t>In terms of overcoming your opponent, it’s not about who’s more massive or stronger, it’s about who can create a net force on the other one.  </a:t>
            </a:r>
          </a:p>
          <a:p>
            <a:pPr marL="457200" lvl="1" indent="0" eaLnBrk="1" hangingPunct="1">
              <a:lnSpc>
                <a:spcPct val="90000"/>
              </a:lnSpc>
              <a:buFont typeface="Wingdings" panose="05000000000000000000" pitchFamily="2" charset="2"/>
              <a:buNone/>
              <a:defRPr/>
            </a:pPr>
            <a:r>
              <a:rPr lang="en-US" dirty="0" smtClean="0"/>
              <a:t> </a:t>
            </a:r>
          </a:p>
          <a:p>
            <a:pPr marL="457200" lvl="1" indent="0" eaLnBrk="1" hangingPunct="1">
              <a:lnSpc>
                <a:spcPct val="90000"/>
              </a:lnSpc>
              <a:defRPr/>
            </a:pPr>
            <a:r>
              <a:rPr lang="en-US" dirty="0" smtClean="0"/>
              <a:t> The forces they apply to each other are = &amp; </a:t>
            </a:r>
            <a:r>
              <a:rPr lang="en-US" dirty="0" err="1" smtClean="0"/>
              <a:t>oppo</a:t>
            </a:r>
            <a:r>
              <a:rPr lang="en-US" dirty="0" smtClean="0"/>
              <a:t>, but don’t cancel, since they act on different objects.</a:t>
            </a:r>
          </a:p>
          <a:p>
            <a:pPr marL="457200" lvl="1" indent="0" eaLnBrk="1" hangingPunct="1">
              <a:lnSpc>
                <a:spcPct val="90000"/>
              </a:lnSpc>
              <a:buFont typeface="Wingdings" panose="05000000000000000000" pitchFamily="2" charset="2"/>
              <a:buNone/>
              <a:defRPr/>
            </a:pPr>
            <a:r>
              <a:rPr lang="en-US" dirty="0" smtClean="0"/>
              <a:t> </a:t>
            </a:r>
          </a:p>
          <a:p>
            <a:pPr marL="457200" lvl="1" indent="0" eaLnBrk="1" hangingPunct="1">
              <a:lnSpc>
                <a:spcPct val="90000"/>
              </a:lnSpc>
              <a:defRPr/>
            </a:pPr>
            <a:r>
              <a:rPr lang="en-US" dirty="0" smtClean="0"/>
              <a:t> But if one’s force on the other object can create a net force on it, then it will cause that object to accelerate!  This most likely happens when the “winner” has more friction then the “loser”.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0" y="0"/>
            <a:ext cx="9144000" cy="6858000"/>
          </a:xfrm>
        </p:spPr>
        <p:txBody>
          <a:bodyPr/>
          <a:lstStyle/>
          <a:p>
            <a:pPr marL="0" lvl="1" indent="0" eaLnBrk="1" hangingPunct="1">
              <a:buClr>
                <a:schemeClr val="hlink"/>
              </a:buClr>
              <a:buFont typeface="Wingdings" panose="05000000000000000000" pitchFamily="2" charset="2"/>
              <a:buNone/>
              <a:defRPr/>
            </a:pPr>
            <a:r>
              <a:rPr lang="en-US" dirty="0" smtClean="0"/>
              <a:t>Consider any example of 2 interacting objects where one of the objects gets accelerated by the other one’s push/pull.  </a:t>
            </a:r>
          </a:p>
          <a:p>
            <a:pPr marL="0" lvl="1" indent="0" eaLnBrk="1" hangingPunct="1">
              <a:buClr>
                <a:schemeClr val="hlink"/>
              </a:buClr>
              <a:defRPr/>
            </a:pPr>
            <a:r>
              <a:rPr lang="en-US" sz="2400" dirty="0" smtClean="0"/>
              <a:t> What if you push on someone who’s standing on a skateboard?</a:t>
            </a:r>
          </a:p>
          <a:p>
            <a:pPr marL="0" lvl="1" indent="0" eaLnBrk="1" hangingPunct="1">
              <a:buClr>
                <a:schemeClr val="hlink"/>
              </a:buClr>
              <a:buFont typeface="Wingdings" panose="05000000000000000000" pitchFamily="2" charset="2"/>
              <a:buNone/>
              <a:defRPr/>
            </a:pPr>
            <a:r>
              <a:rPr lang="en-US" dirty="0" smtClean="0"/>
              <a:t>At the moment when the acceleration begins, are they still pushing/pulling on you with as much force as you’re pushing/pulling on them (are the F’s still = &amp; </a:t>
            </a:r>
            <a:r>
              <a:rPr lang="en-US" dirty="0" err="1" smtClean="0"/>
              <a:t>oppo</a:t>
            </a:r>
            <a:r>
              <a:rPr lang="en-US" dirty="0" smtClean="0"/>
              <a:t>) ?</a:t>
            </a:r>
          </a:p>
          <a:p>
            <a:pPr marL="0" lvl="1" indent="0" eaLnBrk="1" hangingPunct="1">
              <a:buClr>
                <a:schemeClr val="hlink"/>
              </a:buClr>
              <a:buFont typeface="Wingdings" panose="05000000000000000000" pitchFamily="2" charset="2"/>
              <a:buNone/>
              <a:defRPr/>
            </a:pPr>
            <a:endParaRPr lang="en-US" dirty="0" smtClean="0"/>
          </a:p>
          <a:p>
            <a:pPr marL="0" lvl="1" indent="0" eaLnBrk="1" hangingPunct="1">
              <a:buClr>
                <a:schemeClr val="hlink"/>
              </a:buClr>
              <a:buFont typeface="Wingdings" panose="05000000000000000000" pitchFamily="2" charset="2"/>
              <a:buNone/>
              <a:defRPr/>
            </a:pPr>
            <a:r>
              <a:rPr lang="en-US" dirty="0" smtClean="0"/>
              <a:t>Sure – there are no exceptions to the 3</a:t>
            </a:r>
            <a:r>
              <a:rPr lang="en-US" baseline="30000" dirty="0" smtClean="0"/>
              <a:t>rd</a:t>
            </a:r>
            <a:r>
              <a:rPr lang="en-US" dirty="0" smtClean="0"/>
              <a:t> law – forces always arise in equal and opposite pairs.  </a:t>
            </a:r>
          </a:p>
          <a:p>
            <a:pPr marL="0" lvl="1" indent="0" eaLnBrk="1" hangingPunct="1">
              <a:buClr>
                <a:schemeClr val="hlink"/>
              </a:buClr>
              <a:buFont typeface="Wingdings" panose="05000000000000000000" pitchFamily="2" charset="2"/>
              <a:buNone/>
              <a:defRPr/>
            </a:pPr>
            <a:r>
              <a:rPr lang="en-US" dirty="0" smtClean="0"/>
              <a:t>It’s just that at some point, the force you apply could be big enough to create a net force on the other object and cause it to accelerate, at which time, it would be difficult, if not impossible for you to continue applying a stronger force.</a:t>
            </a:r>
          </a:p>
          <a:p>
            <a:pPr algn="l" eaLnBrk="1" hangingPunct="1">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subTitle" idx="1"/>
          </p:nvPr>
        </p:nvSpPr>
        <p:spPr>
          <a:xfrm>
            <a:off x="0" y="0"/>
            <a:ext cx="9144000" cy="6858000"/>
          </a:xfrm>
        </p:spPr>
        <p:txBody>
          <a:bodyPr/>
          <a:lstStyle/>
          <a:p>
            <a:pPr marL="457200" lvl="1" indent="0" eaLnBrk="1" hangingPunct="1">
              <a:defRPr/>
            </a:pPr>
            <a:r>
              <a:rPr lang="en-US" sz="2600" dirty="0" smtClean="0"/>
              <a:t> What if you push on a wall made of paper? </a:t>
            </a:r>
          </a:p>
          <a:p>
            <a:pPr marL="457200" lvl="1" indent="0" eaLnBrk="1" hangingPunct="1">
              <a:defRPr/>
            </a:pPr>
            <a:r>
              <a:rPr lang="en-US" sz="2600" dirty="0" smtClean="0"/>
              <a:t> What if your tug-of-war match was with 1 little girl? </a:t>
            </a:r>
          </a:p>
          <a:p>
            <a:pPr marL="457200" lvl="1" indent="0" eaLnBrk="1" hangingPunct="1">
              <a:buFont typeface="Wingdings" panose="05000000000000000000" pitchFamily="2" charset="2"/>
              <a:buNone/>
              <a:defRPr/>
            </a:pPr>
            <a:endParaRPr lang="en-US" dirty="0" smtClean="0"/>
          </a:p>
          <a:p>
            <a:pPr algn="l" eaLnBrk="1" hangingPunct="1">
              <a:defRPr/>
            </a:pPr>
            <a:r>
              <a:rPr lang="en-US" sz="2800" dirty="0" smtClean="0"/>
              <a:t>So while you may be stronger than the other object involved (paper wall, little girl) you simply don’t get to use all your strength in a situation like that.</a:t>
            </a:r>
          </a:p>
          <a:p>
            <a:pPr algn="l" eaLnBrk="1" hangingPunct="1">
              <a:defRPr/>
            </a:pPr>
            <a:endParaRPr lang="en-US" sz="2800" dirty="0" smtClean="0"/>
          </a:p>
          <a:p>
            <a:pPr algn="l" eaLnBrk="1" hangingPunct="1">
              <a:defRPr/>
            </a:pPr>
            <a:r>
              <a:rPr lang="en-US" sz="2800" smtClean="0"/>
              <a:t>Nothing can </a:t>
            </a:r>
            <a:r>
              <a:rPr lang="en-US" sz="2800" dirty="0" smtClean="0"/>
              <a:t>pull/push harder than the interacting object can pull/push back.</a:t>
            </a:r>
          </a:p>
          <a:p>
            <a:pPr marL="457200" lvl="1" indent="0" eaLnBrk="1" hangingPunct="1">
              <a:buFont typeface="Wingdings" panose="05000000000000000000" pitchFamily="2" charset="2"/>
              <a:buNone/>
              <a:defRPr/>
            </a:pPr>
            <a:endParaRPr lang="en-US" dirty="0" smtClean="0"/>
          </a:p>
          <a:p>
            <a:pPr algn="l" eaLnBrk="1" hangingPunct="1">
              <a:defRPr/>
            </a:pPr>
            <a:r>
              <a:rPr lang="en-US" sz="2800" dirty="0" smtClean="0"/>
              <a:t>And even when you’ve gotten an object to accelerate, you have not applied more force to it then it applied back on you – that would be impossible – it would violate N3</a:t>
            </a:r>
            <a:r>
              <a:rPr lang="en-US" sz="2800" baseline="30000" dirty="0" smtClean="0"/>
              <a:t>rd</a:t>
            </a:r>
            <a:r>
              <a:rPr lang="en-US" sz="2800" dirty="0" smtClean="0"/>
              <a:t>L!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subTitle" idx="1"/>
          </p:nvPr>
        </p:nvSpPr>
        <p:spPr>
          <a:xfrm>
            <a:off x="0" y="0"/>
            <a:ext cx="9144000" cy="6858000"/>
          </a:xfrm>
        </p:spPr>
        <p:txBody>
          <a:bodyPr/>
          <a:lstStyle/>
          <a:p>
            <a:pPr marL="457200" lvl="1" indent="0" eaLnBrk="1" hangingPunct="1">
              <a:buFont typeface="Wingdings" panose="05000000000000000000" pitchFamily="2" charset="2"/>
              <a:buNone/>
              <a:defRPr/>
            </a:pPr>
            <a:r>
              <a:rPr lang="en-US" dirty="0" smtClean="0"/>
              <a:t>Other examples where we can try to explain how the 3</a:t>
            </a:r>
            <a:r>
              <a:rPr lang="en-US" baseline="30000" dirty="0" smtClean="0"/>
              <a:t>rd</a:t>
            </a:r>
            <a:r>
              <a:rPr lang="en-US" dirty="0" smtClean="0"/>
              <a:t> law applies: 	</a:t>
            </a:r>
          </a:p>
          <a:p>
            <a:pPr marL="457200" lvl="1" indent="0" eaLnBrk="1" hangingPunct="1">
              <a:spcBef>
                <a:spcPts val="0"/>
              </a:spcBef>
              <a:defRPr/>
            </a:pPr>
            <a:r>
              <a:rPr lang="en-US" dirty="0" smtClean="0"/>
              <a:t> </a:t>
            </a:r>
            <a:r>
              <a:rPr lang="en-US" sz="2700" dirty="0" smtClean="0"/>
              <a:t>What happens when you punch a wall or even a person across the jaw? </a:t>
            </a:r>
          </a:p>
          <a:p>
            <a:pPr marL="457200" lvl="1" indent="0" eaLnBrk="1" hangingPunct="1">
              <a:spcBef>
                <a:spcPts val="0"/>
              </a:spcBef>
              <a:defRPr/>
            </a:pPr>
            <a:r>
              <a:rPr lang="en-US" sz="2700" dirty="0" smtClean="0"/>
              <a:t> Which way should you hold onto a fire hose? </a:t>
            </a:r>
            <a:endParaRPr lang="en-US" sz="2700" dirty="0" smtClean="0"/>
          </a:p>
          <a:p>
            <a:pPr marL="457200" lvl="1" indent="0" eaLnBrk="1" hangingPunct="1">
              <a:spcBef>
                <a:spcPts val="0"/>
              </a:spcBef>
              <a:defRPr/>
            </a:pPr>
            <a:r>
              <a:rPr lang="en-US" sz="2700" dirty="0"/>
              <a:t> </a:t>
            </a:r>
            <a:r>
              <a:rPr lang="en-US" sz="2700" dirty="0" smtClean="0"/>
              <a:t>Which sail will move the fan cart? </a:t>
            </a:r>
            <a:endParaRPr lang="en-US" sz="2700" dirty="0" smtClean="0"/>
          </a:p>
          <a:p>
            <a:pPr marL="457200" lvl="1" indent="0" eaLnBrk="1" hangingPunct="1">
              <a:defRPr/>
            </a:pPr>
            <a:endParaRPr lang="en-US" dirty="0" smtClean="0"/>
          </a:p>
          <a:p>
            <a:pPr marL="457200" lvl="1" indent="0" eaLnBrk="1" hangingPunct="1">
              <a:defRPr/>
            </a:pPr>
            <a:endParaRPr lang="en-US" dirty="0" smtClean="0"/>
          </a:p>
          <a:p>
            <a:pPr marL="457200" lvl="1" indent="0" eaLnBrk="1" hangingPunct="1">
              <a:defRPr/>
            </a:pPr>
            <a:endParaRPr lang="en-US" dirty="0" smtClean="0"/>
          </a:p>
          <a:p>
            <a:pPr marL="457200" lvl="1" indent="0" eaLnBrk="1" hangingPunct="1">
              <a:defRPr/>
            </a:pPr>
            <a:endParaRPr lang="en-US" dirty="0" smtClean="0"/>
          </a:p>
          <a:p>
            <a:pPr marL="457200" lvl="1" indent="0" eaLnBrk="1" hangingPunct="1">
              <a:defRPr/>
            </a:pPr>
            <a:endParaRPr lang="en-US" dirty="0" smtClean="0"/>
          </a:p>
          <a:p>
            <a:pPr marL="457200" lvl="1" indent="0" eaLnBrk="1" hangingPunct="1">
              <a:spcBef>
                <a:spcPts val="0"/>
              </a:spcBef>
              <a:defRPr/>
            </a:pPr>
            <a:r>
              <a:rPr lang="en-US" dirty="0" smtClean="0"/>
              <a:t> Who wins a tug-of-war match?</a:t>
            </a:r>
          </a:p>
          <a:p>
            <a:pPr marL="457200" lvl="1" indent="0" eaLnBrk="1" hangingPunct="1">
              <a:spcBef>
                <a:spcPts val="0"/>
              </a:spcBef>
              <a:buFont typeface="Wingdings" panose="05000000000000000000" pitchFamily="2" charset="2"/>
              <a:buNone/>
              <a:defRPr/>
            </a:pPr>
            <a:r>
              <a:rPr lang="en-US" dirty="0" smtClean="0"/>
              <a:t>Not necessarily the bigger, stronger team, but the one who can create a </a:t>
            </a:r>
            <a:r>
              <a:rPr lang="en-US" dirty="0" err="1" smtClean="0"/>
              <a:t>F</a:t>
            </a:r>
            <a:r>
              <a:rPr lang="en-US" baseline="-25000" dirty="0" err="1" smtClean="0"/>
              <a:t>net</a:t>
            </a:r>
            <a:r>
              <a:rPr lang="en-US" dirty="0" smtClean="0"/>
              <a:t> on the other.  Whomever has more friction, has the best shot to win.</a:t>
            </a:r>
          </a:p>
        </p:txBody>
      </p:sp>
      <p:pic>
        <p:nvPicPr>
          <p:cNvPr id="38917"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622550"/>
            <a:ext cx="47339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2622550"/>
            <a:ext cx="40386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14">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7163"/>
            <a:ext cx="2968625" cy="387350"/>
          </a:xfrm>
        </p:spPr>
        <p:txBody>
          <a:bodyPr/>
          <a:lstStyle/>
          <a:p>
            <a:pPr>
              <a:defRPr/>
            </a:pPr>
            <a:r>
              <a:rPr lang="en-US" dirty="0" err="1" smtClean="0"/>
              <a:t>Aristotilean</a:t>
            </a:r>
            <a:r>
              <a:rPr lang="en-US" dirty="0" smtClean="0"/>
              <a:t> View</a:t>
            </a:r>
            <a:endParaRPr lang="en-US" dirty="0"/>
          </a:p>
        </p:txBody>
      </p:sp>
      <p:sp>
        <p:nvSpPr>
          <p:cNvPr id="4" name="Content Placeholder 3"/>
          <p:cNvSpPr>
            <a:spLocks noGrp="1"/>
          </p:cNvSpPr>
          <p:nvPr>
            <p:ph sz="half" idx="2"/>
          </p:nvPr>
        </p:nvSpPr>
        <p:spPr>
          <a:xfrm>
            <a:off x="0" y="544513"/>
            <a:ext cx="4464050" cy="6021387"/>
          </a:xfrm>
        </p:spPr>
        <p:txBody>
          <a:bodyPr/>
          <a:lstStyle/>
          <a:p>
            <a:pPr marL="0" indent="0">
              <a:buFont typeface="Wingdings" panose="05000000000000000000" pitchFamily="2" charset="2"/>
              <a:buNone/>
              <a:defRPr/>
            </a:pPr>
            <a:r>
              <a:rPr lang="en-US" dirty="0" smtClean="0"/>
              <a:t>“Natural” motion does not require a force </a:t>
            </a:r>
          </a:p>
          <a:p>
            <a:pPr>
              <a:defRPr/>
            </a:pPr>
            <a:r>
              <a:rPr lang="en-US" dirty="0" smtClean="0"/>
              <a:t>Heavy things fall</a:t>
            </a:r>
          </a:p>
          <a:p>
            <a:pPr>
              <a:defRPr/>
            </a:pPr>
            <a:r>
              <a:rPr lang="en-US" dirty="0" smtClean="0"/>
              <a:t>Light things rise</a:t>
            </a:r>
          </a:p>
          <a:p>
            <a:pPr>
              <a:defRPr/>
            </a:pPr>
            <a:r>
              <a:rPr lang="en-US" dirty="0" smtClean="0"/>
              <a:t>Heavenly bodies circle</a:t>
            </a:r>
          </a:p>
          <a:p>
            <a:pPr>
              <a:defRPr/>
            </a:pPr>
            <a:r>
              <a:rPr lang="en-US" dirty="0" smtClean="0"/>
              <a:t>Moving things slow to rest</a:t>
            </a:r>
          </a:p>
          <a:p>
            <a:pPr marL="0" indent="0">
              <a:buFont typeface="Wingdings" panose="05000000000000000000" pitchFamily="2" charset="2"/>
              <a:buNone/>
              <a:defRPr/>
            </a:pPr>
            <a:r>
              <a:rPr lang="en-US" dirty="0"/>
              <a:t>ex: no force needed to slow an object to rest </a:t>
            </a:r>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dirty="0" smtClean="0"/>
              <a:t>“Violent” motion – anything other than natural – requires a force</a:t>
            </a:r>
          </a:p>
          <a:p>
            <a:pPr marL="0" indent="0">
              <a:buFont typeface="Wingdings" panose="05000000000000000000" pitchFamily="2" charset="2"/>
              <a:buNone/>
              <a:defRPr/>
            </a:pPr>
            <a:r>
              <a:rPr lang="en-US" dirty="0" smtClean="0"/>
              <a:t>ex: a force is required to keep an object moving</a:t>
            </a:r>
          </a:p>
        </p:txBody>
      </p:sp>
      <p:sp>
        <p:nvSpPr>
          <p:cNvPr id="5" name="Text Placeholder 4"/>
          <p:cNvSpPr>
            <a:spLocks noGrp="1"/>
          </p:cNvSpPr>
          <p:nvPr>
            <p:ph type="body" sz="quarter" idx="3"/>
          </p:nvPr>
        </p:nvSpPr>
        <p:spPr>
          <a:xfrm>
            <a:off x="4724400" y="71438"/>
            <a:ext cx="3657600" cy="473075"/>
          </a:xfrm>
        </p:spPr>
        <p:txBody>
          <a:bodyPr/>
          <a:lstStyle/>
          <a:p>
            <a:pPr>
              <a:defRPr/>
            </a:pPr>
            <a:r>
              <a:rPr lang="en-US" dirty="0" smtClean="0"/>
              <a:t>Newtonian Mechanics</a:t>
            </a:r>
            <a:endParaRPr lang="en-US" dirty="0"/>
          </a:p>
        </p:txBody>
      </p:sp>
      <p:sp>
        <p:nvSpPr>
          <p:cNvPr id="6" name="Content Placeholder 5"/>
          <p:cNvSpPr>
            <a:spLocks noGrp="1"/>
          </p:cNvSpPr>
          <p:nvPr>
            <p:ph sz="quarter" idx="4"/>
          </p:nvPr>
        </p:nvSpPr>
        <p:spPr>
          <a:xfrm>
            <a:off x="4506913" y="609600"/>
            <a:ext cx="4679950" cy="6400800"/>
          </a:xfrm>
        </p:spPr>
        <p:txBody>
          <a:bodyPr/>
          <a:lstStyle/>
          <a:p>
            <a:pPr marL="0" indent="0">
              <a:buFont typeface="Wingdings" panose="05000000000000000000" pitchFamily="2" charset="2"/>
              <a:buNone/>
              <a:defRPr/>
            </a:pPr>
            <a:r>
              <a:rPr lang="en-US" dirty="0" smtClean="0"/>
              <a:t>Constant motion does not require a force</a:t>
            </a:r>
          </a:p>
          <a:p>
            <a:pPr>
              <a:defRPr/>
            </a:pPr>
            <a:r>
              <a:rPr lang="en-US" dirty="0" smtClean="0"/>
              <a:t>at rest </a:t>
            </a:r>
          </a:p>
          <a:p>
            <a:pPr>
              <a:defRPr/>
            </a:pPr>
            <a:r>
              <a:rPr lang="en-US" dirty="0" smtClean="0"/>
              <a:t>moving with constant velocity </a:t>
            </a:r>
          </a:p>
          <a:p>
            <a:pPr marL="0" indent="0">
              <a:buFont typeface="Wingdings" panose="05000000000000000000" pitchFamily="2" charset="2"/>
              <a:buNone/>
              <a:defRPr/>
            </a:pPr>
            <a:r>
              <a:rPr lang="en-US" dirty="0" smtClean="0"/>
              <a:t>No need to distinguish between these </a:t>
            </a:r>
            <a:r>
              <a:rPr lang="en-US" u="sng" dirty="0" smtClean="0"/>
              <a:t>inertial</a:t>
            </a:r>
            <a:r>
              <a:rPr lang="en-US" dirty="0" smtClean="0"/>
              <a:t> frames of reference</a:t>
            </a:r>
            <a:endParaRPr lang="en-US" dirty="0"/>
          </a:p>
          <a:p>
            <a:pPr marL="0" indent="0">
              <a:buFont typeface="Wingdings" panose="05000000000000000000" pitchFamily="2" charset="2"/>
              <a:buNone/>
              <a:defRPr/>
            </a:pPr>
            <a:r>
              <a:rPr lang="en-US" dirty="0" smtClean="0"/>
              <a:t>ex</a:t>
            </a:r>
            <a:r>
              <a:rPr lang="en-US" dirty="0"/>
              <a:t>: no force needed to maintain </a:t>
            </a:r>
            <a:r>
              <a:rPr lang="en-US" dirty="0" smtClean="0"/>
              <a:t>an object’s motion </a:t>
            </a: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dirty="0" smtClean="0"/>
              <a:t>Accelerated (non-inertial) motion requires a force </a:t>
            </a:r>
          </a:p>
          <a:p>
            <a:pPr marL="0" indent="0">
              <a:buFont typeface="Wingdings" panose="05000000000000000000" pitchFamily="2" charset="2"/>
              <a:buNone/>
              <a:defRPr/>
            </a:pPr>
            <a:r>
              <a:rPr lang="en-US" dirty="0" smtClean="0"/>
              <a:t>ex: a force is needed to slow an object to rest… </a:t>
            </a:r>
          </a:p>
          <a:p>
            <a:pPr marL="0" indent="0">
              <a:buFont typeface="Wingdings" panose="05000000000000000000" pitchFamily="2" charset="2"/>
              <a:buNone/>
              <a:defRPr/>
            </a:pPr>
            <a:r>
              <a:rPr lang="en-US" dirty="0"/>
              <a:t>	</a:t>
            </a:r>
            <a:r>
              <a:rPr lang="en-US" dirty="0" smtClean="0"/>
              <a:t>	called… </a:t>
            </a:r>
          </a:p>
          <a:p>
            <a:pPr marL="0" indent="0">
              <a:buFont typeface="Wingdings" panose="05000000000000000000" pitchFamily="2" charset="2"/>
              <a:buNone/>
              <a:defRPr/>
            </a:pPr>
            <a:r>
              <a:rPr lang="en-US" dirty="0"/>
              <a:t>	</a:t>
            </a:r>
            <a:r>
              <a:rPr lang="en-US" dirty="0" smtClean="0"/>
              <a:t>		friction!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a:xfrm>
            <a:off x="0" y="0"/>
            <a:ext cx="9144000" cy="6858000"/>
          </a:xfrm>
        </p:spPr>
        <p:txBody>
          <a:bodyPr/>
          <a:lstStyle/>
          <a:p>
            <a:pPr algn="l" eaLnBrk="1" hangingPunct="1">
              <a:defRPr/>
            </a:pPr>
            <a:r>
              <a:rPr lang="en-US" sz="2700" dirty="0" smtClean="0"/>
              <a:t>Consider a ball at rest on the table.</a:t>
            </a:r>
          </a:p>
          <a:p>
            <a:pPr algn="l" eaLnBrk="1" hangingPunct="1">
              <a:defRPr/>
            </a:pPr>
            <a:r>
              <a:rPr lang="en-US" sz="2700" dirty="0" smtClean="0"/>
              <a:t>Are F</a:t>
            </a:r>
            <a:r>
              <a:rPr lang="en-US" sz="2700" baseline="-25000" dirty="0" smtClean="0"/>
              <a:t>N</a:t>
            </a:r>
            <a:r>
              <a:rPr lang="en-US" sz="2700" dirty="0" smtClean="0"/>
              <a:t> and </a:t>
            </a:r>
            <a:r>
              <a:rPr lang="en-US" sz="2700" dirty="0" err="1" smtClean="0"/>
              <a:t>F</a:t>
            </a:r>
            <a:r>
              <a:rPr lang="en-US" sz="2700" baseline="-25000" dirty="0" err="1" smtClean="0"/>
              <a:t>g</a:t>
            </a:r>
            <a:r>
              <a:rPr lang="en-US" sz="2700" baseline="-25000" dirty="0" smtClean="0"/>
              <a:t>  </a:t>
            </a:r>
            <a:r>
              <a:rPr lang="en-US" sz="2700" dirty="0" smtClean="0"/>
              <a:t>A/R forces?                     </a:t>
            </a:r>
          </a:p>
          <a:p>
            <a:pPr marL="457200" lvl="1" indent="0" eaLnBrk="1" hangingPunct="1">
              <a:defRPr/>
            </a:pPr>
            <a:r>
              <a:rPr lang="en-US" sz="2700" dirty="0" smtClean="0"/>
              <a:t> Both forces act on the same object – the ball</a:t>
            </a:r>
          </a:p>
          <a:p>
            <a:pPr marL="457200" lvl="1" indent="0" eaLnBrk="1" hangingPunct="1">
              <a:defRPr/>
            </a:pPr>
            <a:r>
              <a:rPr lang="en-US" sz="2700" dirty="0" smtClean="0"/>
              <a:t> They don’t even have to be = or </a:t>
            </a:r>
            <a:r>
              <a:rPr lang="en-US" sz="2700" dirty="0" err="1" smtClean="0"/>
              <a:t>oppo</a:t>
            </a:r>
            <a:r>
              <a:rPr lang="en-US" sz="2700" dirty="0" smtClean="0"/>
              <a:t>; what if someone pushed down on the ball? then F</a:t>
            </a:r>
            <a:r>
              <a:rPr lang="en-US" sz="2700" baseline="-25000" dirty="0" smtClean="0"/>
              <a:t>N</a:t>
            </a:r>
            <a:r>
              <a:rPr lang="en-US" sz="2700" dirty="0" smtClean="0"/>
              <a:t> ≠ </a:t>
            </a:r>
            <a:r>
              <a:rPr lang="en-US" sz="2700" dirty="0" err="1" smtClean="0"/>
              <a:t>F</a:t>
            </a:r>
            <a:r>
              <a:rPr lang="en-US" sz="2700" baseline="-25000" dirty="0" err="1" smtClean="0"/>
              <a:t>g</a:t>
            </a:r>
            <a:endParaRPr lang="en-US" sz="2700" dirty="0" smtClean="0"/>
          </a:p>
          <a:p>
            <a:pPr marL="457200" lvl="1" indent="0" eaLnBrk="1" hangingPunct="1">
              <a:defRPr/>
            </a:pPr>
            <a:r>
              <a:rPr lang="en-US" sz="2700" dirty="0" smtClean="0"/>
              <a:t> They don’t even have to act simultaneously – consider the ball in free fall – there is no F</a:t>
            </a:r>
            <a:r>
              <a:rPr lang="en-US" sz="2700" baseline="-25000" dirty="0" smtClean="0"/>
              <a:t>N </a:t>
            </a:r>
            <a:r>
              <a:rPr lang="en-US" sz="2700" dirty="0" smtClean="0"/>
              <a:t>at all.</a:t>
            </a:r>
          </a:p>
          <a:p>
            <a:pPr algn="l" eaLnBrk="1" hangingPunct="1">
              <a:defRPr/>
            </a:pPr>
            <a:r>
              <a:rPr lang="en-US" sz="2700" dirty="0" smtClean="0"/>
              <a:t>So then what are the A/R force pairs?</a:t>
            </a:r>
          </a:p>
          <a:p>
            <a:pPr marL="457200" lvl="1" indent="0" eaLnBrk="1" hangingPunct="1">
              <a:defRPr/>
            </a:pPr>
            <a:r>
              <a:rPr lang="en-US" sz="2700" dirty="0" smtClean="0"/>
              <a:t> if </a:t>
            </a:r>
            <a:r>
              <a:rPr lang="en-US" sz="2700" dirty="0"/>
              <a:t>F</a:t>
            </a:r>
            <a:r>
              <a:rPr lang="en-US" sz="2700" baseline="-25000" dirty="0"/>
              <a:t>N </a:t>
            </a:r>
            <a:r>
              <a:rPr lang="en-US" sz="2700" dirty="0"/>
              <a:t>is the action, put it in “A on B” format: </a:t>
            </a:r>
          </a:p>
          <a:p>
            <a:pPr marL="457200" lvl="1" indent="0" eaLnBrk="1" hangingPunct="1">
              <a:buFont typeface="Wingdings" panose="05000000000000000000" pitchFamily="2" charset="2"/>
              <a:buNone/>
              <a:defRPr/>
            </a:pPr>
            <a:r>
              <a:rPr lang="en-US" sz="2700" dirty="0"/>
              <a:t>the table pushing up on the ball, </a:t>
            </a:r>
          </a:p>
          <a:p>
            <a:pPr marL="457200" lvl="1" indent="0" eaLnBrk="1" hangingPunct="1">
              <a:buFont typeface="Wingdings" panose="05000000000000000000" pitchFamily="2" charset="2"/>
              <a:buNone/>
              <a:defRPr/>
            </a:pPr>
            <a:r>
              <a:rPr lang="en-US" sz="2700" dirty="0"/>
              <a:t>then the reaction is  ball pushing down on the table</a:t>
            </a:r>
          </a:p>
          <a:p>
            <a:pPr marL="457200" lvl="1" indent="0" eaLnBrk="1" hangingPunct="1">
              <a:defRPr/>
            </a:pPr>
            <a:r>
              <a:rPr lang="en-US" sz="2700" dirty="0"/>
              <a:t> &amp; if </a:t>
            </a:r>
            <a:r>
              <a:rPr lang="en-US" sz="2700" dirty="0" err="1"/>
              <a:t>F</a:t>
            </a:r>
            <a:r>
              <a:rPr lang="en-US" sz="2700" baseline="-25000" dirty="0" err="1"/>
              <a:t>g</a:t>
            </a:r>
            <a:r>
              <a:rPr lang="en-US" sz="2700" baseline="-25000" dirty="0"/>
              <a:t> </a:t>
            </a:r>
            <a:r>
              <a:rPr lang="en-US" sz="2700" dirty="0"/>
              <a:t>is another action, put it in “A on B” format: </a:t>
            </a:r>
          </a:p>
          <a:p>
            <a:pPr marL="457200" lvl="1" indent="0" eaLnBrk="1" hangingPunct="1">
              <a:buFont typeface="Wingdings" panose="05000000000000000000" pitchFamily="2" charset="2"/>
              <a:buNone/>
              <a:defRPr/>
            </a:pPr>
            <a:r>
              <a:rPr lang="en-US" sz="2700" dirty="0"/>
              <a:t>the Earth pulling down on the ball, </a:t>
            </a:r>
          </a:p>
          <a:p>
            <a:pPr marL="457200" lvl="1" indent="0" eaLnBrk="1" hangingPunct="1">
              <a:buFont typeface="Wingdings" panose="05000000000000000000" pitchFamily="2" charset="2"/>
              <a:buNone/>
              <a:defRPr/>
            </a:pPr>
            <a:r>
              <a:rPr lang="en-US" sz="2700" dirty="0"/>
              <a:t>then the reaction is the ball pulling up on the Earth</a:t>
            </a:r>
            <a:r>
              <a:rPr lang="en-US" sz="2700" baseline="-25000" dirty="0"/>
              <a:t> </a:t>
            </a:r>
          </a:p>
          <a:p>
            <a:pPr algn="l" eaLnBrk="1" hangingPunct="1">
              <a:defRPr/>
            </a:pPr>
            <a:endParaRPr lang="en-US" sz="2800" dirty="0" smtClean="0"/>
          </a:p>
        </p:txBody>
      </p:sp>
      <p:pic>
        <p:nvPicPr>
          <p:cNvPr id="32772" name="Picture 4" descr="u2l2c2"/>
          <p:cNvPicPr>
            <a:picLocks noChangeAspect="1" noChangeArrowheads="1"/>
          </p:cNvPicPr>
          <p:nvPr/>
        </p:nvPicPr>
        <p:blipFill>
          <a:blip r:embed="rId2">
            <a:extLst>
              <a:ext uri="{28A0092B-C50C-407E-A947-70E740481C1C}">
                <a14:useLocalDpi xmlns:a14="http://schemas.microsoft.com/office/drawing/2010/main" val="0"/>
              </a:ext>
            </a:extLst>
          </a:blip>
          <a:srcRect r="39130" b="-4672"/>
          <a:stretch>
            <a:fillRect/>
          </a:stretch>
        </p:blipFill>
        <p:spPr bwMode="auto">
          <a:xfrm>
            <a:off x="6248400" y="0"/>
            <a:ext cx="53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8"/>
          <p:cNvSpPr txBox="1">
            <a:spLocks noChangeArrowheads="1"/>
          </p:cNvSpPr>
          <p:nvPr/>
        </p:nvSpPr>
        <p:spPr bwMode="auto">
          <a:xfrm>
            <a:off x="4953000" y="5334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t>NO!!</a:t>
            </a:r>
          </a:p>
        </p:txBody>
      </p:sp>
      <mc:AlternateContent xmlns:mc="http://schemas.openxmlformats.org/markup-compatibility/2006" xmlns:p14="http://schemas.microsoft.com/office/powerpoint/2010/main">
        <mc:Choice Requires="p14">
          <p:contentPart p14:bwMode="auto" r:id="rId3">
            <p14:nvContentPartPr>
              <p14:cNvPr id="7178" name="Ink 13"/>
              <p14:cNvContentPartPr>
                <a14:cpLocks xmlns:a14="http://schemas.microsoft.com/office/drawing/2010/main" noRot="1" noChangeAspect="1" noEditPoints="1" noChangeArrowheads="1" noChangeShapeType="1"/>
              </p14:cNvContentPartPr>
              <p14:nvPr/>
            </p14:nvContentPartPr>
            <p14:xfrm>
              <a:off x="6010275" y="633413"/>
              <a:ext cx="1214438" cy="53975"/>
            </p14:xfrm>
          </p:contentPart>
        </mc:Choice>
        <mc:Fallback xmlns="">
          <p:pic>
            <p:nvPicPr>
              <p:cNvPr id="7178" name="Ink 13"/>
              <p:cNvPicPr>
                <a:picLocks noRot="1" noChangeAspect="1" noEditPoints="1" noChangeArrowheads="1" noChangeShapeType="1"/>
              </p:cNvPicPr>
              <p:nvPr/>
            </p:nvPicPr>
            <p:blipFill>
              <a:blip r:embed="rId4"/>
              <a:stretch>
                <a:fillRect/>
              </a:stretch>
            </p:blipFill>
            <p:spPr>
              <a:xfrm>
                <a:off x="6000914" y="624057"/>
                <a:ext cx="1233160" cy="726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9" name="Ink 14"/>
              <p14:cNvContentPartPr>
                <a14:cpLocks xmlns:a14="http://schemas.microsoft.com/office/drawing/2010/main" noRot="1" noChangeAspect="1" noEditPoints="1" noChangeArrowheads="1" noChangeShapeType="1"/>
              </p14:cNvContentPartPr>
              <p14:nvPr/>
            </p14:nvContentPartPr>
            <p14:xfrm>
              <a:off x="6500813" y="482600"/>
              <a:ext cx="26987" cy="53975"/>
            </p14:xfrm>
          </p:contentPart>
        </mc:Choice>
        <mc:Fallback xmlns="">
          <p:pic>
            <p:nvPicPr>
              <p:cNvPr id="7179" name="Ink 14"/>
              <p:cNvPicPr>
                <a:picLocks noRot="1" noChangeAspect="1" noEditPoints="1" noChangeArrowheads="1" noChangeShapeType="1"/>
              </p:cNvPicPr>
              <p:nvPr/>
            </p:nvPicPr>
            <p:blipFill>
              <a:blip r:embed="rId6"/>
              <a:stretch>
                <a:fillRect/>
              </a:stretch>
            </p:blipFill>
            <p:spPr>
              <a:xfrm>
                <a:off x="6491458" y="473244"/>
                <a:ext cx="45698" cy="7268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80" name="Ink 15"/>
              <p14:cNvContentPartPr>
                <a14:cpLocks xmlns:a14="http://schemas.microsoft.com/office/drawing/2010/main" noRot="1" noChangeAspect="1" noEditPoints="1" noChangeArrowheads="1" noChangeShapeType="1"/>
              </p14:cNvContentPartPr>
              <p14:nvPr/>
            </p14:nvContentPartPr>
            <p14:xfrm>
              <a:off x="6500813" y="500063"/>
              <a:ext cx="9525" cy="214312"/>
            </p14:xfrm>
          </p:contentPart>
        </mc:Choice>
        <mc:Fallback xmlns="">
          <p:pic>
            <p:nvPicPr>
              <p:cNvPr id="7180" name="Ink 15"/>
              <p:cNvPicPr>
                <a:picLocks noRot="1" noChangeAspect="1" noEditPoints="1" noChangeArrowheads="1" noChangeShapeType="1"/>
              </p:cNvPicPr>
              <p:nvPr/>
            </p:nvPicPr>
            <p:blipFill>
              <a:blip r:embed="rId8"/>
              <a:stretch>
                <a:fillRect/>
              </a:stretch>
            </p:blipFill>
            <p:spPr>
              <a:xfrm>
                <a:off x="6491641" y="490714"/>
                <a:ext cx="27869" cy="23301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81" name="Ink 16"/>
              <p14:cNvContentPartPr>
                <a14:cpLocks xmlns:a14="http://schemas.microsoft.com/office/drawing/2010/main" noRot="1" noChangeAspect="1" noEditPoints="1" noChangeArrowheads="1" noChangeShapeType="1"/>
              </p14:cNvContentPartPr>
              <p14:nvPr/>
            </p14:nvContentPartPr>
            <p14:xfrm>
              <a:off x="6510338" y="268288"/>
              <a:ext cx="7937" cy="196850"/>
            </p14:xfrm>
          </p:contentPart>
        </mc:Choice>
        <mc:Fallback xmlns="">
          <p:pic>
            <p:nvPicPr>
              <p:cNvPr id="7181" name="Ink 16"/>
              <p:cNvPicPr>
                <a:picLocks noRot="1" noChangeAspect="1" noEditPoints="1" noChangeArrowheads="1" noChangeShapeType="1"/>
              </p:cNvPicPr>
              <p:nvPr/>
            </p:nvPicPr>
            <p:blipFill>
              <a:blip r:embed="rId10"/>
              <a:stretch>
                <a:fillRect/>
              </a:stretch>
            </p:blipFill>
            <p:spPr>
              <a:xfrm>
                <a:off x="6500958" y="258931"/>
                <a:ext cx="26697" cy="2155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82" name="Ink 17"/>
              <p14:cNvContentPartPr>
                <a14:cpLocks xmlns:a14="http://schemas.microsoft.com/office/drawing/2010/main" noRot="1" noChangeAspect="1" noEditPoints="1" noChangeArrowheads="1" noChangeShapeType="1"/>
              </p14:cNvContentPartPr>
              <p14:nvPr/>
            </p14:nvContentPartPr>
            <p14:xfrm>
              <a:off x="6313488" y="268288"/>
              <a:ext cx="393700" cy="384175"/>
            </p14:xfrm>
          </p:contentPart>
        </mc:Choice>
        <mc:Fallback xmlns="">
          <p:pic>
            <p:nvPicPr>
              <p:cNvPr id="7182" name="Ink 17"/>
              <p:cNvPicPr>
                <a:picLocks noRot="1" noChangeAspect="1" noEditPoints="1" noChangeArrowheads="1" noChangeShapeType="1"/>
              </p:cNvPicPr>
              <p:nvPr/>
            </p:nvPicPr>
            <p:blipFill>
              <a:blip r:embed="rId12"/>
              <a:stretch>
                <a:fillRect/>
              </a:stretch>
            </p:blipFill>
            <p:spPr>
              <a:xfrm>
                <a:off x="6304131" y="258927"/>
                <a:ext cx="412413"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83" name="Ink 18"/>
              <p14:cNvContentPartPr>
                <a14:cpLocks xmlns:a14="http://schemas.microsoft.com/office/drawing/2010/main" noRot="1" noChangeAspect="1" noEditPoints="1" noChangeArrowheads="1" noChangeShapeType="1"/>
              </p14:cNvContentPartPr>
              <p14:nvPr/>
            </p14:nvContentPartPr>
            <p14:xfrm>
              <a:off x="6313488" y="241300"/>
              <a:ext cx="393700" cy="411163"/>
            </p14:xfrm>
          </p:contentPart>
        </mc:Choice>
        <mc:Fallback xmlns="">
          <p:pic>
            <p:nvPicPr>
              <p:cNvPr id="7183" name="Ink 18"/>
              <p:cNvPicPr>
                <a:picLocks noRot="1" noChangeAspect="1" noEditPoints="1" noChangeArrowheads="1" noChangeShapeType="1"/>
              </p:cNvPicPr>
              <p:nvPr/>
            </p:nvPicPr>
            <p:blipFill>
              <a:blip r:embed="rId14"/>
              <a:stretch>
                <a:fillRect/>
              </a:stretch>
            </p:blipFill>
            <p:spPr>
              <a:xfrm>
                <a:off x="6304123" y="231939"/>
                <a:ext cx="412430" cy="42988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Ink 1"/>
              <p14:cNvContentPartPr/>
              <p14:nvPr/>
            </p14:nvContentPartPr>
            <p14:xfrm>
              <a:off x="6509880" y="115920"/>
              <a:ext cx="223560" cy="187920"/>
            </p14:xfrm>
          </p:contentPart>
        </mc:Choice>
        <mc:Fallback xmlns="">
          <p:pic>
            <p:nvPicPr>
              <p:cNvPr id="2" name="Ink 1"/>
              <p:cNvPicPr/>
              <p:nvPr/>
            </p:nvPicPr>
            <p:blipFill>
              <a:blip r:embed="rId16"/>
              <a:stretch>
                <a:fillRect/>
              </a:stretch>
            </p:blipFill>
            <p:spPr>
              <a:xfrm>
                <a:off x="6500520" y="106560"/>
                <a:ext cx="242280" cy="206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2770">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2770">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2770">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2770">
                                            <p:txEl>
                                              <p:pRg st="10" end="1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27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0" y="0"/>
            <a:ext cx="9144000" cy="6858000"/>
          </a:xfrm>
        </p:spPr>
        <p:txBody>
          <a:bodyPr/>
          <a:lstStyle/>
          <a:p>
            <a:pPr algn="l" eaLnBrk="1" hangingPunct="1">
              <a:defRPr/>
            </a:pPr>
            <a:r>
              <a:rPr lang="en-US" sz="2800" dirty="0" smtClean="0"/>
              <a:t>If the ball really pulls up on the Earth, does that make the Earth accelerate towards the ball?</a:t>
            </a:r>
          </a:p>
          <a:p>
            <a:pPr algn="l" eaLnBrk="1" hangingPunct="1">
              <a:buFont typeface="Wingdings" pitchFamily="2" charset="2"/>
              <a:buChar char="n"/>
              <a:defRPr/>
            </a:pPr>
            <a:r>
              <a:rPr lang="en-US" sz="2800" dirty="0" smtClean="0"/>
              <a:t> No</a:t>
            </a:r>
            <a:r>
              <a:rPr lang="en-US" sz="2800" dirty="0"/>
              <a:t>, because </a:t>
            </a:r>
            <a:r>
              <a:rPr lang="en-US" sz="2800" dirty="0" smtClean="0"/>
              <a:t>so unlikely to be an unbalanced force due </a:t>
            </a:r>
            <a:r>
              <a:rPr lang="en-US" sz="2800" dirty="0"/>
              <a:t>to all the other interactions – walking, driving, objects falling or bouncing - taking place on the Earth’s surface at any point in </a:t>
            </a:r>
            <a:r>
              <a:rPr lang="en-US" sz="2800" dirty="0" smtClean="0"/>
              <a:t>time… so some other force(s) balances it out and therefore it’s not creating a net force. </a:t>
            </a:r>
            <a:endParaRPr lang="en-US" sz="2800" dirty="0"/>
          </a:p>
          <a:p>
            <a:pPr algn="l" eaLnBrk="1" hangingPunct="1">
              <a:buFont typeface="Wingdings" pitchFamily="2" charset="2"/>
              <a:buChar char="n"/>
              <a:defRPr/>
            </a:pPr>
            <a:r>
              <a:rPr lang="en-US" sz="2800" dirty="0" smtClean="0"/>
              <a:t> OR Yes, if it somehow manages to create a net force…</a:t>
            </a:r>
          </a:p>
          <a:p>
            <a:pPr algn="l" eaLnBrk="1" hangingPunct="1">
              <a:defRPr/>
            </a:pPr>
            <a:r>
              <a:rPr lang="en-US" sz="2800" dirty="0" smtClean="0"/>
              <a:t>but consider, if these are equal forces applying to both objects, then their accelerations will vary by the inverse of their masses (N2L).</a:t>
            </a:r>
          </a:p>
          <a:p>
            <a:pPr marL="457200" lvl="1" indent="0" eaLnBrk="1" hangingPunct="1">
              <a:buFont typeface="Wingdings" panose="05000000000000000000" pitchFamily="2" charset="2"/>
              <a:buNone/>
              <a:defRPr/>
            </a:pPr>
            <a:r>
              <a:rPr lang="en-US" sz="2400" dirty="0" smtClean="0"/>
              <a:t>The mass of the Earth is 6 x 10</a:t>
            </a:r>
            <a:r>
              <a:rPr lang="en-US" sz="2400" baseline="30000" dirty="0" smtClean="0"/>
              <a:t>24</a:t>
            </a:r>
            <a:r>
              <a:rPr lang="en-US" sz="2400" dirty="0" smtClean="0"/>
              <a:t> kg, so compared to a 0.1 kg ball, it’s billions and billions of times larger than our ball, so the ball’s acceleration, which is at most 9.8 m/s</a:t>
            </a:r>
            <a:r>
              <a:rPr lang="en-US" sz="2400" baseline="30000" dirty="0" smtClean="0"/>
              <a:t>2</a:t>
            </a:r>
            <a:r>
              <a:rPr lang="en-US" sz="2400" dirty="0" smtClean="0"/>
              <a:t>, must be billions and billions of times larger than the Earth’s acceleration toward the ball!!</a:t>
            </a:r>
          </a:p>
          <a:p>
            <a:pPr algn="l" eaLnBrk="1" hangingPunct="1">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315200" cy="914400"/>
          </a:xfrm>
        </p:spPr>
        <p:txBody>
          <a:bodyPr/>
          <a:lstStyle/>
          <a:p>
            <a:pPr eaLnBrk="1" hangingPunct="1">
              <a:defRPr/>
            </a:pPr>
            <a:r>
              <a:rPr lang="en-US" sz="3200" dirty="0" smtClean="0"/>
              <a:t>Various Cases of </a:t>
            </a:r>
            <a:r>
              <a:rPr lang="en-US" sz="3200" dirty="0" err="1" smtClean="0"/>
              <a:t>Equilibrum</a:t>
            </a:r>
            <a:r>
              <a:rPr lang="en-US" sz="3200" dirty="0" smtClean="0"/>
              <a:t> </a:t>
            </a:r>
            <a:r>
              <a:rPr lang="en-US" sz="3200" smtClean="0"/>
              <a:t>(Statics):</a:t>
            </a:r>
            <a:r>
              <a:rPr lang="en-US" sz="3200" dirty="0" smtClean="0"/>
              <a:t/>
            </a:r>
            <a:br>
              <a:rPr lang="en-US" sz="3200" dirty="0" smtClean="0"/>
            </a:br>
            <a:r>
              <a:rPr lang="en-US" sz="3200" dirty="0" smtClean="0"/>
              <a:t>1</a:t>
            </a:r>
            <a:r>
              <a:rPr lang="en-US" sz="3200" baseline="30000" dirty="0" smtClean="0"/>
              <a:t>st</a:t>
            </a:r>
            <a:r>
              <a:rPr lang="en-US" sz="3200" dirty="0" smtClean="0"/>
              <a:t> A Block Hung from 2 Vertical Strings</a:t>
            </a:r>
          </a:p>
        </p:txBody>
      </p:sp>
      <p:sp>
        <p:nvSpPr>
          <p:cNvPr id="6147" name="Rectangle 3"/>
          <p:cNvSpPr>
            <a:spLocks noGrp="1" noChangeArrowheads="1"/>
          </p:cNvSpPr>
          <p:nvPr>
            <p:ph type="body" idx="1"/>
          </p:nvPr>
        </p:nvSpPr>
        <p:spPr>
          <a:xfrm>
            <a:off x="0" y="914400"/>
            <a:ext cx="9144000" cy="5943600"/>
          </a:xfrm>
        </p:spPr>
        <p:txBody>
          <a:bodyPr/>
          <a:lstStyle/>
          <a:p>
            <a:pPr eaLnBrk="1" hangingPunct="1">
              <a:lnSpc>
                <a:spcPct val="90000"/>
              </a:lnSpc>
              <a:buFont typeface="Wingdings" panose="05000000000000000000" pitchFamily="2" charset="2"/>
              <a:buNone/>
              <a:defRPr/>
            </a:pPr>
            <a:r>
              <a:rPr lang="en-US" sz="2800" dirty="0" smtClean="0"/>
              <a:t>What are the forces acting on it? </a:t>
            </a:r>
          </a:p>
          <a:p>
            <a:pPr eaLnBrk="1" hangingPunct="1">
              <a:lnSpc>
                <a:spcPct val="90000"/>
              </a:lnSpc>
              <a:defRPr/>
            </a:pPr>
            <a:r>
              <a:rPr lang="en-US" sz="2800" dirty="0" smtClean="0"/>
              <a:t>The Earth pulls down – force of gravity – </a:t>
            </a:r>
            <a:r>
              <a:rPr lang="en-US" sz="2800" dirty="0" err="1" smtClean="0"/>
              <a:t>F</a:t>
            </a:r>
            <a:r>
              <a:rPr lang="en-US" sz="2800" baseline="-25000" dirty="0" err="1" smtClean="0"/>
              <a:t>g</a:t>
            </a:r>
            <a:endParaRPr lang="en-US" sz="2800" dirty="0" smtClean="0"/>
          </a:p>
          <a:p>
            <a:pPr eaLnBrk="1" hangingPunct="1">
              <a:lnSpc>
                <a:spcPct val="90000"/>
              </a:lnSpc>
              <a:defRPr/>
            </a:pPr>
            <a:r>
              <a:rPr lang="en-US" sz="2800" dirty="0" smtClean="0"/>
              <a:t>The strings pull up – 2 forces of tension – F</a:t>
            </a:r>
            <a:r>
              <a:rPr lang="en-US" sz="2800" baseline="-25000" dirty="0" smtClean="0"/>
              <a:t>T1</a:t>
            </a:r>
            <a:r>
              <a:rPr lang="en-US" sz="2800" dirty="0" smtClean="0"/>
              <a:t> &amp; F</a:t>
            </a:r>
            <a:r>
              <a:rPr lang="en-US" sz="2800" baseline="-25000" dirty="0" smtClean="0"/>
              <a:t>T2</a:t>
            </a:r>
            <a:endParaRPr lang="en-US" sz="1800" dirty="0" smtClean="0">
              <a:sym typeface="Symbol" pitchFamily="18" charset="2"/>
            </a:endParaRPr>
          </a:p>
          <a:p>
            <a:pPr eaLnBrk="1" hangingPunct="1">
              <a:lnSpc>
                <a:spcPct val="90000"/>
              </a:lnSpc>
              <a:buFont typeface="Wingdings" panose="05000000000000000000" pitchFamily="2" charset="2"/>
              <a:buNone/>
              <a:defRPr/>
            </a:pPr>
            <a:r>
              <a:rPr lang="en-US" sz="2800" dirty="0" smtClean="0">
                <a:sym typeface="Symbol" pitchFamily="18" charset="2"/>
              </a:rPr>
              <a:t>The block is in equilibrium, so</a:t>
            </a:r>
          </a:p>
          <a:p>
            <a:pPr eaLnBrk="1" hangingPunct="1">
              <a:lnSpc>
                <a:spcPct val="90000"/>
              </a:lnSpc>
              <a:buFont typeface="Wingdings" panose="05000000000000000000" pitchFamily="2" charset="2"/>
              <a:buNone/>
              <a:defRPr/>
            </a:pPr>
            <a:r>
              <a:rPr lang="en-US" sz="2800" dirty="0" smtClean="0">
                <a:sym typeface="Symbol" pitchFamily="18" charset="2"/>
              </a:rPr>
              <a:t>		 </a:t>
            </a:r>
            <a:r>
              <a:rPr lang="el-GR" sz="2800" dirty="0" smtClean="0"/>
              <a:t>Σ</a:t>
            </a:r>
            <a:r>
              <a:rPr lang="en-US" sz="2800" dirty="0" smtClean="0"/>
              <a:t>F</a:t>
            </a:r>
            <a:r>
              <a:rPr lang="en-US" sz="2800" dirty="0" smtClean="0">
                <a:sym typeface="Symbol" pitchFamily="18" charset="2"/>
              </a:rPr>
              <a:t> = </a:t>
            </a:r>
            <a:r>
              <a:rPr lang="en-US" sz="2800" dirty="0"/>
              <a:t>F</a:t>
            </a:r>
            <a:r>
              <a:rPr lang="en-US" sz="2800" baseline="-25000" dirty="0"/>
              <a:t>T1</a:t>
            </a:r>
            <a:r>
              <a:rPr lang="en-US" sz="2800" dirty="0"/>
              <a:t> </a:t>
            </a:r>
            <a:r>
              <a:rPr lang="en-US" sz="2800" dirty="0" smtClean="0"/>
              <a:t>+ </a:t>
            </a:r>
            <a:r>
              <a:rPr lang="en-US" sz="2800" dirty="0"/>
              <a:t>F</a:t>
            </a:r>
            <a:r>
              <a:rPr lang="en-US" sz="2800" baseline="-25000" dirty="0"/>
              <a:t>T2 </a:t>
            </a:r>
            <a:r>
              <a:rPr lang="en-US" sz="2800" dirty="0" smtClean="0">
                <a:sym typeface="Symbol" pitchFamily="18" charset="2"/>
              </a:rPr>
              <a:t> + </a:t>
            </a:r>
            <a:r>
              <a:rPr lang="en-US" sz="2800" dirty="0" err="1" smtClean="0"/>
              <a:t>F</a:t>
            </a:r>
            <a:r>
              <a:rPr lang="en-US" sz="2800" baseline="-25000" dirty="0" err="1" smtClean="0"/>
              <a:t>g</a:t>
            </a:r>
            <a:r>
              <a:rPr lang="en-US" sz="2800" dirty="0" smtClean="0">
                <a:sym typeface="Symbol" pitchFamily="18" charset="2"/>
              </a:rPr>
              <a:t> = 0</a:t>
            </a:r>
          </a:p>
          <a:p>
            <a:pPr eaLnBrk="1" hangingPunct="1">
              <a:lnSpc>
                <a:spcPct val="90000"/>
              </a:lnSpc>
              <a:buFont typeface="Wingdings" panose="05000000000000000000" pitchFamily="2" charset="2"/>
              <a:buNone/>
              <a:defRPr/>
            </a:pPr>
            <a:r>
              <a:rPr lang="en-US" sz="2800" dirty="0" smtClean="0">
                <a:sym typeface="Symbol" pitchFamily="18" charset="2"/>
              </a:rPr>
              <a:t>	which means </a:t>
            </a:r>
            <a:r>
              <a:rPr lang="en-US" sz="2800" dirty="0"/>
              <a:t>F</a:t>
            </a:r>
            <a:r>
              <a:rPr lang="en-US" sz="2800" baseline="-25000" dirty="0"/>
              <a:t>T1</a:t>
            </a:r>
            <a:r>
              <a:rPr lang="en-US" sz="2800" dirty="0"/>
              <a:t> + F</a:t>
            </a:r>
            <a:r>
              <a:rPr lang="en-US" sz="2800" baseline="-25000" dirty="0"/>
              <a:t>T2 </a:t>
            </a:r>
            <a:r>
              <a:rPr lang="en-US" sz="2800" dirty="0" smtClean="0">
                <a:sym typeface="Symbol" pitchFamily="18" charset="2"/>
              </a:rPr>
              <a:t>= - </a:t>
            </a:r>
            <a:r>
              <a:rPr lang="en-US" sz="2800" dirty="0" err="1"/>
              <a:t>F</a:t>
            </a:r>
            <a:r>
              <a:rPr lang="en-US" sz="2800" baseline="-25000" dirty="0" err="1"/>
              <a:t>g</a:t>
            </a:r>
            <a:endParaRPr lang="en-US" sz="2800" dirty="0"/>
          </a:p>
          <a:p>
            <a:pPr eaLnBrk="1" hangingPunct="1">
              <a:lnSpc>
                <a:spcPct val="90000"/>
              </a:lnSpc>
              <a:buFont typeface="Wingdings" panose="05000000000000000000" pitchFamily="2" charset="2"/>
              <a:buNone/>
              <a:defRPr/>
            </a:pPr>
            <a:r>
              <a:rPr lang="en-US" sz="2800" dirty="0" smtClean="0">
                <a:sym typeface="Symbol" pitchFamily="18" charset="2"/>
              </a:rPr>
              <a:t>Are</a:t>
            </a:r>
            <a:r>
              <a:rPr lang="en-US" sz="2800" dirty="0" smtClean="0"/>
              <a:t> </a:t>
            </a:r>
            <a:r>
              <a:rPr lang="en-US" sz="2800" dirty="0"/>
              <a:t>F</a:t>
            </a:r>
            <a:r>
              <a:rPr lang="en-US" sz="2800" baseline="-25000" dirty="0"/>
              <a:t>T1</a:t>
            </a:r>
            <a:r>
              <a:rPr lang="en-US" sz="2800" dirty="0"/>
              <a:t> </a:t>
            </a:r>
            <a:r>
              <a:rPr lang="en-US" sz="2800" dirty="0" smtClean="0"/>
              <a:t>&amp; </a:t>
            </a:r>
            <a:r>
              <a:rPr lang="en-US" sz="2800" dirty="0"/>
              <a:t>F</a:t>
            </a:r>
            <a:r>
              <a:rPr lang="en-US" sz="2800" baseline="-25000" dirty="0"/>
              <a:t>T2</a:t>
            </a:r>
            <a:r>
              <a:rPr lang="en-US" sz="2800" dirty="0" smtClean="0">
                <a:sym typeface="Symbol" pitchFamily="18" charset="2"/>
              </a:rPr>
              <a:t> </a:t>
            </a:r>
            <a:r>
              <a:rPr lang="en-US" sz="2800" dirty="0" smtClean="0"/>
              <a:t>equal to each other?  </a:t>
            </a:r>
          </a:p>
          <a:p>
            <a:pPr eaLnBrk="1" hangingPunct="1">
              <a:lnSpc>
                <a:spcPct val="90000"/>
              </a:lnSpc>
              <a:buFont typeface="Wingdings" panose="05000000000000000000" pitchFamily="2" charset="2"/>
              <a:buNone/>
              <a:defRPr/>
            </a:pPr>
            <a:r>
              <a:rPr lang="en-US" sz="2800" dirty="0" smtClean="0"/>
              <a:t>Most likely yes in this situation, but always? </a:t>
            </a:r>
          </a:p>
          <a:p>
            <a:pPr eaLnBrk="1" hangingPunct="1">
              <a:lnSpc>
                <a:spcPct val="90000"/>
              </a:lnSpc>
              <a:buFont typeface="Wingdings" panose="05000000000000000000" pitchFamily="2" charset="2"/>
              <a:buNone/>
              <a:defRPr/>
            </a:pPr>
            <a:r>
              <a:rPr lang="en-US" sz="2800" dirty="0" smtClean="0"/>
              <a:t>Not necessarily – depends on how / where they’re attached to the object and if the object is made of a uniform material or not.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685800"/>
          </a:xfrm>
        </p:spPr>
        <p:txBody>
          <a:bodyPr/>
          <a:lstStyle/>
          <a:p>
            <a:pPr eaLnBrk="1" hangingPunct="1">
              <a:defRPr/>
            </a:pPr>
            <a:r>
              <a:rPr lang="en-US" sz="3200" dirty="0" smtClean="0"/>
              <a:t>2</a:t>
            </a:r>
            <a:r>
              <a:rPr lang="en-US" sz="3200" baseline="30000" dirty="0" smtClean="0"/>
              <a:t>nd</a:t>
            </a:r>
            <a:r>
              <a:rPr lang="en-US" sz="3200" dirty="0" smtClean="0"/>
              <a:t> A </a:t>
            </a:r>
            <a:r>
              <a:rPr lang="en-US" sz="3200" dirty="0"/>
              <a:t>B</a:t>
            </a:r>
            <a:r>
              <a:rPr lang="en-US" sz="3200" dirty="0" smtClean="0"/>
              <a:t>lock Hung from 2 Angled Strings </a:t>
            </a:r>
          </a:p>
        </p:txBody>
      </p:sp>
      <p:sp>
        <p:nvSpPr>
          <p:cNvPr id="6147" name="Rectangle 3"/>
          <p:cNvSpPr>
            <a:spLocks noGrp="1" noChangeArrowheads="1"/>
          </p:cNvSpPr>
          <p:nvPr>
            <p:ph type="body" idx="1"/>
          </p:nvPr>
        </p:nvSpPr>
        <p:spPr>
          <a:xfrm>
            <a:off x="0" y="685800"/>
            <a:ext cx="7696200" cy="6172200"/>
          </a:xfrm>
        </p:spPr>
        <p:txBody>
          <a:bodyPr/>
          <a:lstStyle/>
          <a:p>
            <a:pPr eaLnBrk="1" hangingPunct="1">
              <a:lnSpc>
                <a:spcPct val="90000"/>
              </a:lnSpc>
              <a:buFont typeface="Wingdings" panose="05000000000000000000" pitchFamily="2" charset="2"/>
              <a:buNone/>
              <a:defRPr/>
            </a:pPr>
            <a:r>
              <a:rPr lang="en-US" sz="2800" dirty="0" smtClean="0"/>
              <a:t>Both string’s tensions/scale’s readings get greater as the angles get wider, but why?</a:t>
            </a:r>
          </a:p>
          <a:p>
            <a:pPr eaLnBrk="1" hangingPunct="1">
              <a:lnSpc>
                <a:spcPct val="90000"/>
              </a:lnSpc>
              <a:defRPr/>
            </a:pPr>
            <a:r>
              <a:rPr lang="en-US" sz="2800" dirty="0" smtClean="0"/>
              <a:t>Since the tensions are angled, only the vertical component of each actually pulls straight up to support the weight of the object.  Now these 2 components, F</a:t>
            </a:r>
            <a:r>
              <a:rPr lang="en-US" sz="2800" baseline="-25000" dirty="0" smtClean="0"/>
              <a:t>T1V</a:t>
            </a:r>
            <a:r>
              <a:rPr lang="en-US" sz="2800" dirty="0" smtClean="0"/>
              <a:t> &amp; F</a:t>
            </a:r>
            <a:r>
              <a:rPr lang="en-US" sz="2800" baseline="-25000" dirty="0" smtClean="0"/>
              <a:t>T2V</a:t>
            </a:r>
            <a:r>
              <a:rPr lang="en-US" sz="2800" dirty="0" smtClean="0"/>
              <a:t>, take on the values that the scales had    when they simply hung vertically. </a:t>
            </a:r>
          </a:p>
          <a:p>
            <a:pPr eaLnBrk="1" hangingPunct="1">
              <a:lnSpc>
                <a:spcPct val="90000"/>
              </a:lnSpc>
              <a:defRPr/>
            </a:pPr>
            <a:r>
              <a:rPr lang="en-US" sz="2800" dirty="0" smtClean="0"/>
              <a:t>And the more horizontal the strings/scales are, the more tension has to be put into the strings/scales along the hypotenuse to keep the vertical component of it big enough to continue balancing the weight of the block, downward.  </a:t>
            </a:r>
          </a:p>
          <a:p>
            <a:pPr eaLnBrk="1" hangingPunct="1">
              <a:lnSpc>
                <a:spcPct val="90000"/>
              </a:lnSpc>
              <a:buFont typeface="Wingdings" panose="05000000000000000000" pitchFamily="2" charset="2"/>
              <a:buNone/>
              <a:defRPr/>
            </a:pPr>
            <a:endParaRPr lang="en-US" sz="2800" dirty="0" smtClean="0"/>
          </a:p>
        </p:txBody>
      </p:sp>
      <mc:AlternateContent xmlns:mc="http://schemas.openxmlformats.org/markup-compatibility/2006" xmlns:p14="http://schemas.microsoft.com/office/powerpoint/2010/main">
        <mc:Choice Requires="p14">
          <p:contentPart p14:bwMode="auto" r:id="rId2">
            <p14:nvContentPartPr>
              <p14:cNvPr id="1026" name="Ink 3"/>
              <p14:cNvContentPartPr>
                <a14:cpLocks xmlns:a14="http://schemas.microsoft.com/office/drawing/2010/main" noRot="1" noChangeAspect="1" noEditPoints="1" noChangeArrowheads="1" noChangeShapeType="1"/>
              </p14:cNvContentPartPr>
              <p14:nvPr/>
            </p14:nvContentPartPr>
            <p14:xfrm>
              <a:off x="7315200" y="1600200"/>
              <a:ext cx="1019175" cy="2224088"/>
            </p14:xfrm>
          </p:contentPart>
        </mc:Choice>
        <mc:Fallback xmlns="">
          <p:pic>
            <p:nvPicPr>
              <p:cNvPr id="1026" name="Ink 3"/>
              <p:cNvPicPr>
                <a:picLocks noRot="1" noChangeAspect="1" noEditPoints="1" noChangeArrowheads="1" noChangeShapeType="1"/>
              </p:cNvPicPr>
              <p:nvPr/>
            </p:nvPicPr>
            <p:blipFill>
              <a:blip r:embed="rId3"/>
              <a:stretch>
                <a:fillRect/>
              </a:stretch>
            </p:blipFill>
            <p:spPr>
              <a:xfrm>
                <a:off x="7305840" y="1590840"/>
                <a:ext cx="1037895" cy="224280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7" name="Ink 6"/>
              <p14:cNvContentPartPr>
                <a14:cpLocks xmlns:a14="http://schemas.microsoft.com/office/drawing/2010/main" noRot="1" noChangeAspect="1" noEditPoints="1" noChangeArrowheads="1" noChangeShapeType="1"/>
              </p14:cNvContentPartPr>
              <p14:nvPr/>
            </p14:nvContentPartPr>
            <p14:xfrm>
              <a:off x="8001000" y="1524000"/>
              <a:ext cx="903288" cy="992188"/>
            </p14:xfrm>
          </p:contentPart>
        </mc:Choice>
        <mc:Fallback xmlns="">
          <p:pic>
            <p:nvPicPr>
              <p:cNvPr id="1027" name="Ink 6"/>
              <p:cNvPicPr>
                <a:picLocks noRot="1" noChangeAspect="1" noEditPoints="1" noChangeArrowheads="1" noChangeShapeType="1"/>
              </p:cNvPicPr>
              <p:nvPr/>
            </p:nvPicPr>
            <p:blipFill>
              <a:blip r:embed="rId5"/>
              <a:stretch>
                <a:fillRect/>
              </a:stretch>
            </p:blipFill>
            <p:spPr>
              <a:xfrm>
                <a:off x="7991640" y="1514640"/>
                <a:ext cx="922009" cy="101090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0"/>
            <a:ext cx="7315200" cy="6858000"/>
          </a:xfrm>
        </p:spPr>
        <p:txBody>
          <a:bodyPr/>
          <a:lstStyle/>
          <a:p>
            <a:pPr eaLnBrk="1" hangingPunct="1">
              <a:lnSpc>
                <a:spcPct val="90000"/>
              </a:lnSpc>
              <a:defRPr/>
            </a:pPr>
            <a:r>
              <a:rPr lang="en-US" sz="2800" dirty="0" smtClean="0"/>
              <a:t>The horizontal components don’t help to support the weight at all, and in fact always cancel each other out:  </a:t>
            </a:r>
          </a:p>
          <a:p>
            <a:pPr marL="0" indent="0" eaLnBrk="1" hangingPunct="1">
              <a:lnSpc>
                <a:spcPct val="90000"/>
              </a:lnSpc>
              <a:buFont typeface="Wingdings" panose="05000000000000000000" pitchFamily="2" charset="2"/>
              <a:buNone/>
              <a:defRPr/>
            </a:pPr>
            <a:r>
              <a:rPr lang="en-US" sz="2800" dirty="0" smtClean="0"/>
              <a:t> 	 F</a:t>
            </a:r>
            <a:r>
              <a:rPr lang="en-US" sz="2800" baseline="-25000" dirty="0" smtClean="0"/>
              <a:t>T1H</a:t>
            </a:r>
            <a:r>
              <a:rPr lang="en-US" sz="2800" dirty="0" smtClean="0"/>
              <a:t> = - F</a:t>
            </a:r>
            <a:r>
              <a:rPr lang="en-US" sz="2800" baseline="-25000" dirty="0" smtClean="0"/>
              <a:t>T2H</a:t>
            </a:r>
            <a:endParaRPr lang="en-US" sz="2800" dirty="0" smtClean="0">
              <a:sym typeface="Symbol" pitchFamily="18" charset="2"/>
            </a:endParaRPr>
          </a:p>
          <a:p>
            <a:pPr eaLnBrk="1" hangingPunct="1">
              <a:lnSpc>
                <a:spcPct val="90000"/>
              </a:lnSpc>
              <a:defRPr/>
            </a:pPr>
            <a:r>
              <a:rPr lang="en-US" sz="2800" dirty="0" smtClean="0"/>
              <a:t>Therefore, the resultant forces, </a:t>
            </a:r>
            <a:r>
              <a:rPr lang="en-US" sz="2800" dirty="0"/>
              <a:t>F</a:t>
            </a:r>
            <a:r>
              <a:rPr lang="en-US" sz="2800" baseline="-25000" dirty="0"/>
              <a:t>T1</a:t>
            </a:r>
            <a:r>
              <a:rPr lang="en-US" sz="2800" dirty="0"/>
              <a:t> + </a:t>
            </a:r>
            <a:r>
              <a:rPr lang="en-US" sz="2800" dirty="0" smtClean="0"/>
              <a:t>F</a:t>
            </a:r>
            <a:r>
              <a:rPr lang="en-US" sz="2800" baseline="-25000" dirty="0" smtClean="0"/>
              <a:t>T2</a:t>
            </a:r>
            <a:r>
              <a:rPr lang="en-US" sz="2800" dirty="0" smtClean="0"/>
              <a:t>, would have to be larger than either of their components</a:t>
            </a:r>
            <a:r>
              <a:rPr lang="en-US" sz="2800" dirty="0"/>
              <a:t>,</a:t>
            </a:r>
            <a:endParaRPr lang="en-US" sz="2800" dirty="0" smtClean="0"/>
          </a:p>
          <a:p>
            <a:pPr marL="400050" lvl="1" indent="0" eaLnBrk="1" hangingPunct="1">
              <a:lnSpc>
                <a:spcPct val="90000"/>
              </a:lnSpc>
              <a:buFont typeface="Wingdings" panose="05000000000000000000" pitchFamily="2" charset="2"/>
              <a:buNone/>
              <a:defRPr/>
            </a:pPr>
            <a:r>
              <a:rPr lang="en-US" dirty="0" smtClean="0"/>
              <a:t>and bigger than when they were simply pulling straight up, as in 1</a:t>
            </a:r>
            <a:r>
              <a:rPr lang="en-US" baseline="30000" dirty="0" smtClean="0"/>
              <a:t>st</a:t>
            </a:r>
            <a:r>
              <a:rPr lang="en-US" dirty="0" smtClean="0"/>
              <a:t> situation.</a:t>
            </a:r>
          </a:p>
          <a:p>
            <a:pPr lvl="1" eaLnBrk="1" hangingPunct="1">
              <a:lnSpc>
                <a:spcPct val="90000"/>
              </a:lnSpc>
              <a:defRPr/>
            </a:pPr>
            <a:endParaRPr lang="en-US" sz="1050" dirty="0" smtClean="0"/>
          </a:p>
          <a:p>
            <a:pPr eaLnBrk="1" hangingPunct="1">
              <a:lnSpc>
                <a:spcPct val="90000"/>
              </a:lnSpc>
              <a:defRPr/>
            </a:pPr>
            <a:r>
              <a:rPr lang="en-US" sz="2800" dirty="0" smtClean="0"/>
              <a:t>F</a:t>
            </a:r>
            <a:r>
              <a:rPr lang="en-US" sz="2800" baseline="-25000" dirty="0" smtClean="0"/>
              <a:t>T1</a:t>
            </a:r>
            <a:r>
              <a:rPr lang="en-US" sz="2800" dirty="0" smtClean="0"/>
              <a:t> = F</a:t>
            </a:r>
            <a:r>
              <a:rPr lang="en-US" sz="2800" baseline="-25000" dirty="0" smtClean="0"/>
              <a:t>T2</a:t>
            </a:r>
            <a:r>
              <a:rPr lang="en-US" sz="2800" dirty="0"/>
              <a:t> </a:t>
            </a:r>
            <a:r>
              <a:rPr lang="en-US" sz="2800" dirty="0" smtClean="0"/>
              <a:t>(the </a:t>
            </a:r>
            <a:r>
              <a:rPr lang="en-US" sz="2800" dirty="0"/>
              <a:t>readings on the </a:t>
            </a:r>
            <a:r>
              <a:rPr lang="en-US" sz="2800" dirty="0" smtClean="0"/>
              <a:t>scales),       &amp; F</a:t>
            </a:r>
            <a:r>
              <a:rPr lang="en-US" sz="2800" baseline="-25000" dirty="0" smtClean="0"/>
              <a:t>T1v</a:t>
            </a:r>
            <a:r>
              <a:rPr lang="en-US" sz="2800" dirty="0" smtClean="0"/>
              <a:t> = F</a:t>
            </a:r>
            <a:r>
              <a:rPr lang="en-US" sz="2800" baseline="-25000" dirty="0" smtClean="0"/>
              <a:t>T2v </a:t>
            </a:r>
            <a:r>
              <a:rPr lang="en-US" sz="2800" dirty="0" smtClean="0"/>
              <a:t>(their </a:t>
            </a:r>
            <a:r>
              <a:rPr lang="en-US" sz="2800" dirty="0"/>
              <a:t>vertical </a:t>
            </a:r>
            <a:r>
              <a:rPr lang="en-US" sz="2800" dirty="0" smtClean="0"/>
              <a:t>components)   ONLY IF: </a:t>
            </a:r>
          </a:p>
          <a:p>
            <a:pPr marL="0" indent="0" eaLnBrk="1" hangingPunct="1">
              <a:lnSpc>
                <a:spcPct val="90000"/>
              </a:lnSpc>
              <a:buFont typeface="Wingdings" panose="05000000000000000000" pitchFamily="2" charset="2"/>
              <a:buNone/>
              <a:defRPr/>
            </a:pPr>
            <a:r>
              <a:rPr lang="en-US" sz="2800" dirty="0"/>
              <a:t>	</a:t>
            </a:r>
            <a:r>
              <a:rPr lang="en-US" sz="2800" dirty="0" smtClean="0"/>
              <a:t>the supports are at equal angles</a:t>
            </a:r>
          </a:p>
          <a:p>
            <a:pPr marL="0" indent="0" eaLnBrk="1" hangingPunct="1">
              <a:lnSpc>
                <a:spcPct val="90000"/>
              </a:lnSpc>
              <a:buFont typeface="Wingdings" panose="05000000000000000000" pitchFamily="2" charset="2"/>
              <a:buNone/>
              <a:defRPr/>
            </a:pPr>
            <a:r>
              <a:rPr lang="en-US" sz="2800" dirty="0"/>
              <a:t>	</a:t>
            </a:r>
            <a:r>
              <a:rPr lang="en-US" sz="2800" dirty="0" smtClean="0"/>
              <a:t>and the object is uniform, etc.</a:t>
            </a:r>
          </a:p>
        </p:txBody>
      </p:sp>
      <mc:AlternateContent xmlns:mc="http://schemas.openxmlformats.org/markup-compatibility/2006" xmlns:p14="http://schemas.microsoft.com/office/powerpoint/2010/main">
        <mc:Choice Requires="p14">
          <p:contentPart p14:bwMode="auto" r:id="rId2">
            <p14:nvContentPartPr>
              <p14:cNvPr id="2050" name="Ink 3"/>
              <p14:cNvContentPartPr>
                <a14:cpLocks xmlns:a14="http://schemas.microsoft.com/office/drawing/2010/main" noRot="1" noChangeAspect="1" noEditPoints="1" noChangeArrowheads="1" noChangeShapeType="1"/>
              </p14:cNvContentPartPr>
              <p14:nvPr/>
            </p14:nvContentPartPr>
            <p14:xfrm>
              <a:off x="6934200" y="1600200"/>
              <a:ext cx="1019175" cy="2224088"/>
            </p14:xfrm>
          </p:contentPart>
        </mc:Choice>
        <mc:Fallback xmlns="">
          <p:pic>
            <p:nvPicPr>
              <p:cNvPr id="2050" name="Ink 3"/>
              <p:cNvPicPr>
                <a:picLocks noRot="1" noChangeAspect="1" noEditPoints="1" noChangeArrowheads="1" noChangeShapeType="1"/>
              </p:cNvPicPr>
              <p:nvPr/>
            </p:nvPicPr>
            <p:blipFill>
              <a:blip r:embed="rId3"/>
              <a:stretch>
                <a:fillRect/>
              </a:stretch>
            </p:blipFill>
            <p:spPr>
              <a:xfrm>
                <a:off x="6924840" y="1590840"/>
                <a:ext cx="1037895" cy="224280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51" name="Ink 6"/>
              <p14:cNvContentPartPr>
                <a14:cpLocks xmlns:a14="http://schemas.microsoft.com/office/drawing/2010/main" noRot="1" noChangeAspect="1" noEditPoints="1" noChangeArrowheads="1" noChangeShapeType="1"/>
              </p14:cNvContentPartPr>
              <p14:nvPr/>
            </p14:nvContentPartPr>
            <p14:xfrm>
              <a:off x="7620000" y="1524000"/>
              <a:ext cx="903288" cy="992188"/>
            </p14:xfrm>
          </p:contentPart>
        </mc:Choice>
        <mc:Fallback xmlns="">
          <p:pic>
            <p:nvPicPr>
              <p:cNvPr id="2051" name="Ink 6"/>
              <p:cNvPicPr>
                <a:picLocks noRot="1" noChangeAspect="1" noEditPoints="1" noChangeArrowheads="1" noChangeShapeType="1"/>
              </p:cNvPicPr>
              <p:nvPr/>
            </p:nvPicPr>
            <p:blipFill>
              <a:blip r:embed="rId5"/>
              <a:stretch>
                <a:fillRect/>
              </a:stretch>
            </p:blipFill>
            <p:spPr>
              <a:xfrm>
                <a:off x="7610640" y="1514640"/>
                <a:ext cx="922009" cy="101090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533400"/>
            <a:ext cx="6934200" cy="6324600"/>
          </a:xfrm>
        </p:spPr>
        <p:txBody>
          <a:bodyPr/>
          <a:lstStyle/>
          <a:p>
            <a:pPr lvl="1" eaLnBrk="1" hangingPunct="1">
              <a:lnSpc>
                <a:spcPct val="90000"/>
              </a:lnSpc>
              <a:buFont typeface="Wingdings" panose="05000000000000000000" pitchFamily="2" charset="2"/>
              <a:buNone/>
              <a:defRPr/>
            </a:pPr>
            <a:endParaRPr lang="en-US" sz="1100" dirty="0" smtClean="0">
              <a:sym typeface="Symbol" pitchFamily="18" charset="2"/>
            </a:endParaRPr>
          </a:p>
          <a:p>
            <a:pPr marL="342900" lvl="1" indent="-342900" eaLnBrk="1" hangingPunct="1">
              <a:lnSpc>
                <a:spcPct val="90000"/>
              </a:lnSpc>
              <a:buClr>
                <a:schemeClr val="hlink"/>
              </a:buClr>
              <a:buFont typeface="Wingdings" panose="05000000000000000000" pitchFamily="2" charset="2"/>
              <a:buNone/>
              <a:defRPr/>
            </a:pPr>
            <a:r>
              <a:rPr lang="en-US" dirty="0" smtClean="0"/>
              <a:t>The more vertical string/scale has the greater tension… but why? </a:t>
            </a:r>
            <a:r>
              <a:rPr lang="en-US" sz="2400" dirty="0" smtClean="0">
                <a:sym typeface="Symbol" pitchFamily="18" charset="2"/>
              </a:rPr>
              <a:t> </a:t>
            </a:r>
          </a:p>
          <a:p>
            <a:pPr marL="457200" lvl="1" indent="-457200" eaLnBrk="1" hangingPunct="1">
              <a:lnSpc>
                <a:spcPct val="90000"/>
              </a:lnSpc>
              <a:buClr>
                <a:schemeClr val="hlink"/>
              </a:buClr>
              <a:defRPr/>
            </a:pPr>
            <a:r>
              <a:rPr lang="en-US" dirty="0" smtClean="0">
                <a:sym typeface="Symbol" pitchFamily="18" charset="2"/>
              </a:rPr>
              <a:t>the more vertical support has the larger vertical component and therefore does more to support the weight</a:t>
            </a:r>
          </a:p>
          <a:p>
            <a:pPr eaLnBrk="1" hangingPunct="1">
              <a:lnSpc>
                <a:spcPct val="90000"/>
              </a:lnSpc>
              <a:defRPr/>
            </a:pPr>
            <a:r>
              <a:rPr lang="en-US" sz="2800" dirty="0" smtClean="0"/>
              <a:t>but the vertical components will still add to equal the weight of the object : </a:t>
            </a:r>
          </a:p>
          <a:p>
            <a:pPr marL="0" indent="0" eaLnBrk="1" hangingPunct="1">
              <a:lnSpc>
                <a:spcPct val="90000"/>
              </a:lnSpc>
              <a:buFont typeface="Wingdings" panose="05000000000000000000" pitchFamily="2" charset="2"/>
              <a:buNone/>
              <a:defRPr/>
            </a:pPr>
            <a:r>
              <a:rPr lang="en-US" sz="2800" dirty="0"/>
              <a:t>	</a:t>
            </a:r>
            <a:r>
              <a:rPr lang="en-US" sz="2800" dirty="0" smtClean="0"/>
              <a:t>F</a:t>
            </a:r>
            <a:r>
              <a:rPr lang="en-US" sz="2800" baseline="-25000" dirty="0" smtClean="0"/>
              <a:t>T1V</a:t>
            </a:r>
            <a:r>
              <a:rPr lang="en-US" sz="2800" dirty="0" smtClean="0"/>
              <a:t> </a:t>
            </a:r>
            <a:r>
              <a:rPr lang="en-US" sz="2800" dirty="0"/>
              <a:t>+ </a:t>
            </a:r>
            <a:r>
              <a:rPr lang="en-US" sz="2800" dirty="0" smtClean="0"/>
              <a:t>F</a:t>
            </a:r>
            <a:r>
              <a:rPr lang="en-US" sz="2800" baseline="-25000" dirty="0" smtClean="0"/>
              <a:t>T2V </a:t>
            </a:r>
            <a:r>
              <a:rPr lang="en-US" sz="2800" dirty="0" smtClean="0">
                <a:sym typeface="Symbol" pitchFamily="18" charset="2"/>
              </a:rPr>
              <a:t>= - </a:t>
            </a:r>
            <a:r>
              <a:rPr lang="en-US" sz="2800" dirty="0" err="1"/>
              <a:t>F</a:t>
            </a:r>
            <a:r>
              <a:rPr lang="en-US" sz="2800" baseline="-25000" dirty="0" err="1"/>
              <a:t>g</a:t>
            </a:r>
            <a:endParaRPr lang="en-US" sz="2800" dirty="0"/>
          </a:p>
          <a:p>
            <a:pPr eaLnBrk="1" hangingPunct="1">
              <a:lnSpc>
                <a:spcPct val="90000"/>
              </a:lnSpc>
              <a:defRPr/>
            </a:pPr>
            <a:r>
              <a:rPr lang="en-US" sz="2800" dirty="0" smtClean="0"/>
              <a:t>and </a:t>
            </a:r>
            <a:r>
              <a:rPr lang="en-US" sz="2800" dirty="0"/>
              <a:t>the </a:t>
            </a:r>
            <a:r>
              <a:rPr lang="en-US" sz="2800" dirty="0" smtClean="0"/>
              <a:t>horizontal components </a:t>
            </a:r>
            <a:r>
              <a:rPr lang="en-US" sz="2800" dirty="0"/>
              <a:t>will still </a:t>
            </a:r>
            <a:r>
              <a:rPr lang="en-US" sz="2800" dirty="0" smtClean="0"/>
              <a:t>be equal but opposite to each other: </a:t>
            </a:r>
          </a:p>
          <a:p>
            <a:pPr marL="0" indent="0" eaLnBrk="1" hangingPunct="1">
              <a:lnSpc>
                <a:spcPct val="90000"/>
              </a:lnSpc>
              <a:buFont typeface="Wingdings" panose="05000000000000000000" pitchFamily="2" charset="2"/>
              <a:buNone/>
              <a:defRPr/>
            </a:pPr>
            <a:r>
              <a:rPr lang="en-US" sz="2800" dirty="0"/>
              <a:t>	</a:t>
            </a:r>
            <a:r>
              <a:rPr lang="en-US" sz="2800" dirty="0" smtClean="0"/>
              <a:t>F</a:t>
            </a:r>
            <a:r>
              <a:rPr lang="en-US" sz="2800" baseline="-25000" dirty="0" smtClean="0"/>
              <a:t>T1H</a:t>
            </a:r>
            <a:r>
              <a:rPr lang="en-US" sz="2800" dirty="0" smtClean="0"/>
              <a:t> = - F</a:t>
            </a:r>
            <a:r>
              <a:rPr lang="en-US" sz="2800" baseline="-25000" dirty="0" smtClean="0"/>
              <a:t>T2H </a:t>
            </a:r>
            <a:endParaRPr lang="en-US" sz="2800" dirty="0">
              <a:sym typeface="Symbol" pitchFamily="18" charset="2"/>
            </a:endParaRPr>
          </a:p>
          <a:p>
            <a:pPr marL="0" indent="0" eaLnBrk="1" hangingPunct="1">
              <a:lnSpc>
                <a:spcPct val="90000"/>
              </a:lnSpc>
              <a:buFont typeface="Wingdings" panose="05000000000000000000" pitchFamily="2" charset="2"/>
              <a:buNone/>
              <a:defRPr/>
            </a:pPr>
            <a:r>
              <a:rPr lang="en-US" sz="2800" dirty="0" smtClean="0">
                <a:sym typeface="Symbol" pitchFamily="18" charset="2"/>
              </a:rPr>
              <a:t>Note: the string’s length DOES NOT determine the amount of tension in it!</a:t>
            </a:r>
          </a:p>
        </p:txBody>
      </p:sp>
      <mc:AlternateContent xmlns:mc="http://schemas.openxmlformats.org/markup-compatibility/2006" xmlns:p14="http://schemas.microsoft.com/office/powerpoint/2010/main">
        <mc:Choice Requires="p14">
          <p:contentPart p14:bwMode="auto" r:id="rId2">
            <p14:nvContentPartPr>
              <p14:cNvPr id="3074" name="Ink 5"/>
              <p14:cNvContentPartPr>
                <a14:cpLocks xmlns:a14="http://schemas.microsoft.com/office/drawing/2010/main" noRot="1" noChangeAspect="1" noEditPoints="1" noChangeArrowheads="1" noChangeShapeType="1"/>
              </p14:cNvContentPartPr>
              <p14:nvPr/>
            </p14:nvContentPartPr>
            <p14:xfrm>
              <a:off x="7086600" y="1066800"/>
              <a:ext cx="74613" cy="84138"/>
            </p14:xfrm>
          </p:contentPart>
        </mc:Choice>
        <mc:Fallback xmlns="">
          <p:pic>
            <p:nvPicPr>
              <p:cNvPr id="3074" name="Ink 5"/>
              <p:cNvPicPr>
                <a:picLocks noRot="1" noChangeAspect="1" noEditPoints="1" noChangeArrowheads="1" noChangeShapeType="1"/>
              </p:cNvPicPr>
              <p:nvPr/>
            </p:nvPicPr>
            <p:blipFill>
              <a:blip r:embed="rId3"/>
              <a:stretch>
                <a:fillRect/>
              </a:stretch>
            </p:blipFill>
            <p:spPr>
              <a:xfrm>
                <a:off x="7077228" y="1057451"/>
                <a:ext cx="93356" cy="10283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75" name="Ink 7"/>
              <p14:cNvContentPartPr>
                <a14:cpLocks xmlns:a14="http://schemas.microsoft.com/office/drawing/2010/main" noRot="1" noChangeAspect="1" noEditPoints="1" noChangeArrowheads="1" noChangeShapeType="1"/>
              </p14:cNvContentPartPr>
              <p14:nvPr/>
            </p14:nvContentPartPr>
            <p14:xfrm>
              <a:off x="7543800" y="1981200"/>
              <a:ext cx="455613" cy="1563688"/>
            </p14:xfrm>
          </p:contentPart>
        </mc:Choice>
        <mc:Fallback xmlns="">
          <p:pic>
            <p:nvPicPr>
              <p:cNvPr id="3075" name="Ink 7"/>
              <p:cNvPicPr>
                <a:picLocks noRot="1" noChangeAspect="1" noEditPoints="1" noChangeArrowheads="1" noChangeShapeType="1"/>
              </p:cNvPicPr>
              <p:nvPr/>
            </p:nvPicPr>
            <p:blipFill>
              <a:blip r:embed="rId5"/>
              <a:stretch>
                <a:fillRect/>
              </a:stretch>
            </p:blipFill>
            <p:spPr>
              <a:xfrm>
                <a:off x="7534443" y="1971841"/>
                <a:ext cx="474327" cy="158240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76" name="Ink 8"/>
              <p14:cNvContentPartPr>
                <a14:cpLocks xmlns:a14="http://schemas.microsoft.com/office/drawing/2010/main" noRot="1" noChangeAspect="1" noEditPoints="1" noChangeArrowheads="1" noChangeShapeType="1"/>
              </p14:cNvContentPartPr>
              <p14:nvPr/>
            </p14:nvContentPartPr>
            <p14:xfrm>
              <a:off x="7620000" y="1600200"/>
              <a:ext cx="482600" cy="347663"/>
            </p14:xfrm>
          </p:contentPart>
        </mc:Choice>
        <mc:Fallback xmlns="">
          <p:pic>
            <p:nvPicPr>
              <p:cNvPr id="3076" name="Ink 8"/>
              <p:cNvPicPr>
                <a:picLocks noRot="1" noChangeAspect="1" noEditPoints="1" noChangeArrowheads="1" noChangeShapeType="1"/>
              </p:cNvPicPr>
              <p:nvPr/>
            </p:nvPicPr>
            <p:blipFill>
              <a:blip r:embed="rId7"/>
              <a:stretch>
                <a:fillRect/>
              </a:stretch>
            </p:blipFill>
            <p:spPr>
              <a:xfrm>
                <a:off x="7610643" y="1590843"/>
                <a:ext cx="501314" cy="36637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77" name="Ink 9"/>
              <p14:cNvContentPartPr>
                <a14:cpLocks xmlns:a14="http://schemas.microsoft.com/office/drawing/2010/main" noRot="1" noChangeAspect="1" noEditPoints="1" noChangeArrowheads="1" noChangeShapeType="1"/>
              </p14:cNvContentPartPr>
              <p14:nvPr/>
            </p14:nvContentPartPr>
            <p14:xfrm>
              <a:off x="2147483647" y="2147483647"/>
              <a:ext cx="0" cy="0"/>
            </p14:xfrm>
          </p:contentPart>
        </mc:Choice>
        <mc:Fallback xmlns="">
          <p:pic>
            <p:nvPicPr>
              <p:cNvPr id="3077" name="Ink 9"/>
              <p:cNvPicPr>
                <a:picLocks noRot="1" noChangeAspect="1" noEditPoints="1" noChangeArrowheads="1" noChangeShapeType="1"/>
              </p:cNvPicPr>
              <p:nvPr/>
            </p:nvPicPr>
            <p:blipFill>
              <a:blip r:embed="rId9"/>
              <a:stretch>
                <a:fillRect/>
              </a:stretch>
            </p:blipFill>
            <p:spPr>
              <a:xfrm>
                <a:off x="2147483647" y="2147483647"/>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78" name="Ink 10"/>
              <p14:cNvContentPartPr>
                <a14:cpLocks xmlns:a14="http://schemas.microsoft.com/office/drawing/2010/main" noRot="1" noChangeAspect="1" noEditPoints="1" noChangeArrowheads="1" noChangeShapeType="1"/>
              </p14:cNvContentPartPr>
              <p14:nvPr/>
            </p14:nvContentPartPr>
            <p14:xfrm>
              <a:off x="7086600" y="838200"/>
              <a:ext cx="1162050" cy="1081088"/>
            </p14:xfrm>
          </p:contentPart>
        </mc:Choice>
        <mc:Fallback xmlns="">
          <p:pic>
            <p:nvPicPr>
              <p:cNvPr id="3078" name="Ink 10"/>
              <p:cNvPicPr>
                <a:picLocks noRot="1" noChangeAspect="1" noEditPoints="1" noChangeArrowheads="1" noChangeShapeType="1"/>
              </p:cNvPicPr>
              <p:nvPr/>
            </p:nvPicPr>
            <p:blipFill>
              <a:blip r:embed="rId11"/>
              <a:stretch>
                <a:fillRect/>
              </a:stretch>
            </p:blipFill>
            <p:spPr>
              <a:xfrm>
                <a:off x="7077240" y="828840"/>
                <a:ext cx="1180770" cy="1099808"/>
              </a:xfrm>
              <a:prstGeom prst="rect">
                <a:avLst/>
              </a:prstGeom>
            </p:spPr>
          </p:pic>
        </mc:Fallback>
      </mc:AlternateContent>
      <p:sp>
        <p:nvSpPr>
          <p:cNvPr id="8" name="Rectangle 2"/>
          <p:cNvSpPr>
            <a:spLocks noGrp="1" noChangeArrowheads="1"/>
          </p:cNvSpPr>
          <p:nvPr>
            <p:ph type="title"/>
          </p:nvPr>
        </p:nvSpPr>
        <p:spPr>
          <a:xfrm>
            <a:off x="0" y="0"/>
            <a:ext cx="9144000" cy="914400"/>
          </a:xfrm>
        </p:spPr>
        <p:txBody>
          <a:bodyPr/>
          <a:lstStyle/>
          <a:p>
            <a:pPr eaLnBrk="1" hangingPunct="1">
              <a:defRPr/>
            </a:pPr>
            <a:r>
              <a:rPr lang="en-US" sz="3200" dirty="0" smtClean="0"/>
              <a:t>3</a:t>
            </a:r>
            <a:r>
              <a:rPr lang="en-US" sz="3200" baseline="30000" dirty="0" smtClean="0"/>
              <a:t>rd</a:t>
            </a:r>
            <a:r>
              <a:rPr lang="en-US" sz="3200" dirty="0" smtClean="0"/>
              <a:t> A Block Hung from 2 Unequally Angled Strings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52400"/>
            <a:ext cx="8001000" cy="990600"/>
          </a:xfrm>
        </p:spPr>
        <p:txBody>
          <a:bodyPr/>
          <a:lstStyle/>
          <a:p>
            <a:pPr eaLnBrk="1" hangingPunct="1">
              <a:defRPr/>
            </a:pPr>
            <a:r>
              <a:rPr lang="en-US" sz="3200" dirty="0" smtClean="0"/>
              <a:t>4</a:t>
            </a:r>
            <a:r>
              <a:rPr lang="en-US" sz="3200" baseline="30000" dirty="0" smtClean="0"/>
              <a:t>th</a:t>
            </a:r>
            <a:r>
              <a:rPr lang="en-US" sz="3200" dirty="0" smtClean="0"/>
              <a:t> A Block Hung from 2 Tandem Scales </a:t>
            </a:r>
          </a:p>
        </p:txBody>
      </p:sp>
      <p:sp>
        <p:nvSpPr>
          <p:cNvPr id="5123" name="Rectangle 3"/>
          <p:cNvSpPr>
            <a:spLocks noGrp="1" noChangeArrowheads="1"/>
          </p:cNvSpPr>
          <p:nvPr>
            <p:ph type="body" idx="1"/>
          </p:nvPr>
        </p:nvSpPr>
        <p:spPr>
          <a:xfrm>
            <a:off x="0" y="1524000"/>
            <a:ext cx="6934200" cy="2438400"/>
          </a:xfrm>
        </p:spPr>
        <p:txBody>
          <a:bodyPr/>
          <a:lstStyle/>
          <a:p>
            <a:pPr eaLnBrk="1" hangingPunct="1">
              <a:buFont typeface="Wingdings" panose="05000000000000000000" pitchFamily="2" charset="2"/>
              <a:buNone/>
              <a:defRPr/>
            </a:pPr>
            <a:r>
              <a:rPr lang="en-US" sz="2800" dirty="0" smtClean="0"/>
              <a:t>Both scales read the entire weight of the object they hold, with the top one reading just a bit more, as it is holding up the 2</a:t>
            </a:r>
            <a:r>
              <a:rPr lang="en-US" sz="2800" baseline="30000" dirty="0" smtClean="0"/>
              <a:t>nd</a:t>
            </a:r>
            <a:r>
              <a:rPr lang="en-US" sz="2800" dirty="0" smtClean="0"/>
              <a:t> scale, as well as the object.</a:t>
            </a:r>
            <a:endParaRPr lang="en-US" sz="2800" dirty="0"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3"/>
            <a:ext cx="8229600" cy="609601"/>
          </a:xfrm>
        </p:spPr>
        <p:txBody>
          <a:bodyPr/>
          <a:lstStyle/>
          <a:p>
            <a:pPr>
              <a:defRPr/>
            </a:pPr>
            <a:r>
              <a:rPr lang="en-US" sz="3600" dirty="0" smtClean="0"/>
              <a:t>Demos of Newton’s 1</a:t>
            </a:r>
            <a:r>
              <a:rPr lang="en-US" sz="3600" baseline="30000" dirty="0" smtClean="0"/>
              <a:t>st</a:t>
            </a:r>
            <a:r>
              <a:rPr lang="en-US" sz="3600" dirty="0" smtClean="0"/>
              <a:t> Law</a:t>
            </a:r>
            <a:endParaRPr lang="en-US" sz="3600" dirty="0"/>
          </a:p>
        </p:txBody>
      </p:sp>
      <p:sp>
        <p:nvSpPr>
          <p:cNvPr id="3" name="Content Placeholder 2"/>
          <p:cNvSpPr>
            <a:spLocks noGrp="1"/>
          </p:cNvSpPr>
          <p:nvPr>
            <p:ph idx="1"/>
          </p:nvPr>
        </p:nvSpPr>
        <p:spPr>
          <a:xfrm>
            <a:off x="0" y="457200"/>
            <a:ext cx="9296400" cy="6400800"/>
          </a:xfrm>
        </p:spPr>
        <p:txBody>
          <a:bodyPr/>
          <a:lstStyle/>
          <a:p>
            <a:pPr>
              <a:defRPr/>
            </a:pPr>
            <a:r>
              <a:rPr lang="en-US" sz="2800" dirty="0" smtClean="0"/>
              <a:t>Little Green Truck &amp; Blue Guy</a:t>
            </a:r>
          </a:p>
          <a:p>
            <a:pPr lvl="1">
              <a:defRPr/>
            </a:pPr>
            <a:r>
              <a:rPr lang="en-US" dirty="0" smtClean="0"/>
              <a:t>When you stop quickly, you FEEL thrown forward…</a:t>
            </a:r>
          </a:p>
          <a:p>
            <a:pPr marL="457200" lvl="1" indent="0">
              <a:buFont typeface="Wingdings" panose="05000000000000000000" pitchFamily="2" charset="2"/>
              <a:buNone/>
              <a:defRPr/>
            </a:pPr>
            <a:r>
              <a:rPr lang="en-US" dirty="0" smtClean="0"/>
              <a:t>   But you’re not!!  (There’s NO </a:t>
            </a:r>
            <a:r>
              <a:rPr lang="en-US" u="sng" dirty="0" smtClean="0"/>
              <a:t>forward</a:t>
            </a:r>
            <a:r>
              <a:rPr lang="en-US" dirty="0" smtClean="0"/>
              <a:t> force acting!)</a:t>
            </a:r>
          </a:p>
          <a:p>
            <a:pPr marL="457200" lvl="1" indent="0">
              <a:buFont typeface="Wingdings" panose="05000000000000000000" pitchFamily="2" charset="2"/>
              <a:buNone/>
              <a:defRPr/>
            </a:pPr>
            <a:r>
              <a:rPr lang="en-US" dirty="0" smtClean="0"/>
              <a:t>Instead, you’re moving, so you’ll keep moving, </a:t>
            </a:r>
          </a:p>
          <a:p>
            <a:pPr marL="457200" lvl="1" indent="0">
              <a:buFont typeface="Wingdings" panose="05000000000000000000" pitchFamily="2" charset="2"/>
              <a:buNone/>
              <a:defRPr/>
            </a:pPr>
            <a:r>
              <a:rPr lang="en-US" dirty="0" smtClean="0"/>
              <a:t>but the force of the seat belt (hopefully!) pushes you backward so you slow down and stay with the vehicle.</a:t>
            </a:r>
          </a:p>
          <a:p>
            <a:pPr lvl="1">
              <a:defRPr/>
            </a:pPr>
            <a:r>
              <a:rPr lang="en-US" dirty="0" smtClean="0"/>
              <a:t>When you start quickly, you FEEL thrown back…</a:t>
            </a:r>
          </a:p>
          <a:p>
            <a:pPr marL="457200" lvl="1" indent="0">
              <a:buFont typeface="Wingdings" panose="05000000000000000000" pitchFamily="2" charset="2"/>
              <a:buNone/>
              <a:defRPr/>
            </a:pPr>
            <a:r>
              <a:rPr lang="en-US" dirty="0" smtClean="0"/>
              <a:t>   But you’re not!! There’s NO </a:t>
            </a:r>
            <a:r>
              <a:rPr lang="en-US" u="sng" dirty="0" smtClean="0"/>
              <a:t>backward</a:t>
            </a:r>
            <a:r>
              <a:rPr lang="en-US" dirty="0" smtClean="0"/>
              <a:t> force acting!)</a:t>
            </a:r>
          </a:p>
          <a:p>
            <a:pPr marL="457200" lvl="1" indent="0">
              <a:buFont typeface="Wingdings" panose="05000000000000000000" pitchFamily="2" charset="2"/>
              <a:buNone/>
              <a:defRPr/>
            </a:pPr>
            <a:r>
              <a:rPr lang="en-US" dirty="0" smtClean="0"/>
              <a:t>Instead, you’re at rest, so you’ll stay at rest,</a:t>
            </a:r>
          </a:p>
          <a:p>
            <a:pPr marL="457200" lvl="1" indent="0">
              <a:buFont typeface="Wingdings" panose="05000000000000000000" pitchFamily="2" charset="2"/>
              <a:buNone/>
              <a:defRPr/>
            </a:pPr>
            <a:r>
              <a:rPr lang="en-US" dirty="0" smtClean="0"/>
              <a:t>but the force of the seat back (&amp; headrest) pushes on you forward to start you into motion. </a:t>
            </a:r>
          </a:p>
          <a:p>
            <a:pPr marL="857250" lvl="2" indent="0">
              <a:buFont typeface="Wingdings" panose="05000000000000000000" pitchFamily="2" charset="2"/>
              <a:buNone/>
              <a:defRPr/>
            </a:pPr>
            <a:r>
              <a:rPr lang="en-US" sz="2800" dirty="0" smtClean="0"/>
              <a:t>Whiplash was the common injury that used to result </a:t>
            </a:r>
            <a:r>
              <a:rPr lang="en-US" sz="2800" smtClean="0"/>
              <a:t>from a rear </a:t>
            </a:r>
            <a:r>
              <a:rPr lang="en-US" sz="2800" dirty="0" smtClean="0"/>
              <a:t>end collision </a:t>
            </a:r>
            <a:r>
              <a:rPr lang="en-US" sz="2800" smtClean="0"/>
              <a:t>before headrests.  </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76200"/>
            <a:ext cx="8229600" cy="609600"/>
          </a:xfrm>
        </p:spPr>
        <p:txBody>
          <a:bodyPr/>
          <a:lstStyle/>
          <a:p>
            <a:pPr>
              <a:defRPr/>
            </a:pPr>
            <a:r>
              <a:rPr lang="en-US" dirty="0" smtClean="0"/>
              <a:t>Demos of Newton’s 1</a:t>
            </a:r>
            <a:r>
              <a:rPr lang="en-US" baseline="30000" dirty="0" smtClean="0"/>
              <a:t>st</a:t>
            </a:r>
            <a:r>
              <a:rPr lang="en-US" dirty="0" smtClean="0"/>
              <a:t> Law</a:t>
            </a:r>
            <a:endParaRPr lang="en-US" dirty="0"/>
          </a:p>
        </p:txBody>
      </p:sp>
      <p:sp>
        <p:nvSpPr>
          <p:cNvPr id="3" name="Content Placeholder 2"/>
          <p:cNvSpPr>
            <a:spLocks noGrp="1"/>
          </p:cNvSpPr>
          <p:nvPr>
            <p:ph idx="1"/>
          </p:nvPr>
        </p:nvSpPr>
        <p:spPr>
          <a:xfrm>
            <a:off x="0" y="673100"/>
            <a:ext cx="9144000" cy="6184900"/>
          </a:xfrm>
        </p:spPr>
        <p:txBody>
          <a:bodyPr/>
          <a:lstStyle/>
          <a:p>
            <a:pPr>
              <a:defRPr/>
            </a:pPr>
            <a:r>
              <a:rPr lang="en-US" sz="2400" dirty="0" smtClean="0"/>
              <a:t>Cup, Card &amp; Coin</a:t>
            </a:r>
          </a:p>
          <a:p>
            <a:pPr lvl="1">
              <a:defRPr/>
            </a:pPr>
            <a:r>
              <a:rPr lang="en-US" sz="2400" dirty="0" smtClean="0"/>
              <a:t>When you flick the card straight or pull it quickly,</a:t>
            </a:r>
          </a:p>
          <a:p>
            <a:pPr marL="857250" lvl="3" indent="0">
              <a:buFont typeface="Wingdings" panose="05000000000000000000" pitchFamily="2" charset="2"/>
              <a:buNone/>
              <a:defRPr/>
            </a:pPr>
            <a:r>
              <a:rPr lang="en-US" sz="2400" dirty="0" smtClean="0"/>
              <a:t>The coin is at rest, so its going to stay at rest,</a:t>
            </a:r>
          </a:p>
          <a:p>
            <a:pPr marL="857250" lvl="3" indent="0">
              <a:buFont typeface="Wingdings" panose="05000000000000000000" pitchFamily="2" charset="2"/>
              <a:buNone/>
              <a:defRPr/>
            </a:pPr>
            <a:r>
              <a:rPr lang="en-US" sz="2400" dirty="0" smtClean="0"/>
              <a:t>so the card moves right out from under it. </a:t>
            </a:r>
          </a:p>
          <a:p>
            <a:pPr marL="857250" lvl="3" indent="0">
              <a:buFont typeface="Wingdings" panose="05000000000000000000" pitchFamily="2" charset="2"/>
              <a:buNone/>
              <a:defRPr/>
            </a:pPr>
            <a:r>
              <a:rPr lang="en-US" sz="2400" dirty="0" smtClean="0"/>
              <a:t>The heavier coin, the better… more inertia! </a:t>
            </a:r>
          </a:p>
          <a:p>
            <a:pPr marL="457200" lvl="1" indent="-457200">
              <a:defRPr/>
            </a:pPr>
            <a:r>
              <a:rPr lang="en-US" sz="2400" dirty="0" smtClean="0"/>
              <a:t>Tablecloth trick</a:t>
            </a:r>
          </a:p>
          <a:p>
            <a:pPr marL="857250" lvl="2" indent="-457200">
              <a:defRPr/>
            </a:pPr>
            <a:r>
              <a:rPr lang="en-US" dirty="0" smtClean="0"/>
              <a:t>Same as the coin on the notecard…</a:t>
            </a:r>
          </a:p>
          <a:p>
            <a:pPr marL="857250" lvl="3" indent="0">
              <a:buFont typeface="Wingdings" panose="05000000000000000000" pitchFamily="2" charset="2"/>
              <a:buNone/>
              <a:defRPr/>
            </a:pPr>
            <a:r>
              <a:rPr lang="en-US" sz="2400" dirty="0" smtClean="0"/>
              <a:t>The dishes/glasses/food are at rest, so they’ll stay at rest, </a:t>
            </a:r>
          </a:p>
          <a:p>
            <a:pPr marL="857250" lvl="3" indent="0">
              <a:buFont typeface="Wingdings" panose="05000000000000000000" pitchFamily="2" charset="2"/>
              <a:buNone/>
              <a:defRPr/>
            </a:pPr>
            <a:r>
              <a:rPr lang="en-US" sz="2400" dirty="0" smtClean="0"/>
              <a:t>as long as…</a:t>
            </a:r>
          </a:p>
          <a:p>
            <a:pPr marL="1200150" lvl="3" indent="-342900">
              <a:defRPr/>
            </a:pPr>
            <a:r>
              <a:rPr lang="en-US" sz="2400" dirty="0" smtClean="0"/>
              <a:t>The dishes are heavy</a:t>
            </a:r>
          </a:p>
          <a:p>
            <a:pPr marL="1200150" lvl="3" indent="-342900">
              <a:defRPr/>
            </a:pPr>
            <a:r>
              <a:rPr lang="en-US" sz="2400" dirty="0" smtClean="0"/>
              <a:t>The cloth &amp; dishes are smooth</a:t>
            </a:r>
          </a:p>
          <a:p>
            <a:pPr marL="1200150" lvl="3" indent="-342900">
              <a:defRPr/>
            </a:pPr>
            <a:r>
              <a:rPr lang="en-US" sz="2400" dirty="0" smtClean="0"/>
              <a:t>You pull quickly,</a:t>
            </a:r>
          </a:p>
          <a:p>
            <a:pPr marL="1200150" lvl="3" indent="-342900">
              <a:defRPr/>
            </a:pPr>
            <a:r>
              <a:rPr lang="en-US" sz="2400" dirty="0" smtClean="0"/>
              <a:t>You pull straight,</a:t>
            </a:r>
          </a:p>
          <a:p>
            <a:pPr marL="1200150" lvl="3" indent="-342900">
              <a:defRPr/>
            </a:pPr>
            <a:r>
              <a:rPr lang="en-US" sz="2400" dirty="0" smtClean="0"/>
              <a:t>You have enough room to pull it all the way out!</a:t>
            </a:r>
          </a:p>
          <a:p>
            <a:pPr marL="1200150" lvl="3" indent="-342900">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76200"/>
            <a:ext cx="8229600" cy="609600"/>
          </a:xfrm>
        </p:spPr>
        <p:txBody>
          <a:bodyPr/>
          <a:lstStyle/>
          <a:p>
            <a:pPr>
              <a:defRPr/>
            </a:pPr>
            <a:r>
              <a:rPr lang="en-US" dirty="0" smtClean="0"/>
              <a:t>Demos of Newton’s 1</a:t>
            </a:r>
            <a:r>
              <a:rPr lang="en-US" baseline="30000" dirty="0" smtClean="0"/>
              <a:t>st</a:t>
            </a:r>
            <a:r>
              <a:rPr lang="en-US" dirty="0" smtClean="0"/>
              <a:t> Law</a:t>
            </a:r>
            <a:endParaRPr lang="en-US" dirty="0"/>
          </a:p>
        </p:txBody>
      </p:sp>
      <p:sp>
        <p:nvSpPr>
          <p:cNvPr id="3" name="Content Placeholder 2"/>
          <p:cNvSpPr>
            <a:spLocks noGrp="1"/>
          </p:cNvSpPr>
          <p:nvPr>
            <p:ph idx="1"/>
          </p:nvPr>
        </p:nvSpPr>
        <p:spPr>
          <a:xfrm>
            <a:off x="0" y="673100"/>
            <a:ext cx="9220200" cy="6184900"/>
          </a:xfrm>
        </p:spPr>
        <p:txBody>
          <a:bodyPr/>
          <a:lstStyle/>
          <a:p>
            <a:pPr>
              <a:defRPr/>
            </a:pPr>
            <a:r>
              <a:rPr lang="en-US" sz="2800" dirty="0" smtClean="0"/>
              <a:t>Protecting the Cups from Nailing into Wood</a:t>
            </a:r>
          </a:p>
          <a:p>
            <a:pPr lvl="1">
              <a:defRPr/>
            </a:pPr>
            <a:r>
              <a:rPr lang="en-US" dirty="0" smtClean="0"/>
              <a:t>The books provide a large inertia, between the pounding and the cups.  </a:t>
            </a:r>
          </a:p>
          <a:p>
            <a:pPr marL="457200" lvl="1" indent="0">
              <a:buFont typeface="Wingdings" panose="05000000000000000000" pitchFamily="2" charset="2"/>
              <a:buNone/>
              <a:defRPr/>
            </a:pPr>
            <a:r>
              <a:rPr lang="en-US" sz="2600" dirty="0" smtClean="0"/>
              <a:t>They are at rest, and have a lot of inertia to stay at rest, </a:t>
            </a:r>
          </a:p>
          <a:p>
            <a:pPr marL="457200" lvl="1" indent="0">
              <a:buFont typeface="Wingdings" panose="05000000000000000000" pitchFamily="2" charset="2"/>
              <a:buNone/>
              <a:defRPr/>
            </a:pPr>
            <a:r>
              <a:rPr lang="en-US" sz="2600" dirty="0"/>
              <a:t>a</a:t>
            </a:r>
            <a:r>
              <a:rPr lang="en-US" sz="2600" dirty="0" smtClean="0"/>
              <a:t>nd if they don’t move, then the cups won’t be affected. </a:t>
            </a:r>
          </a:p>
          <a:p>
            <a:pPr lvl="1">
              <a:defRPr/>
            </a:pPr>
            <a:r>
              <a:rPr lang="en-US" dirty="0" smtClean="0"/>
              <a:t>Without the inertia of the books, the cups feel the force of pounding, and it causes them to change their state of motion (</a:t>
            </a:r>
            <a:r>
              <a:rPr lang="en-US" dirty="0" err="1" smtClean="0"/>
              <a:t>ie</a:t>
            </a:r>
            <a:r>
              <a:rPr lang="en-US" dirty="0" smtClean="0"/>
              <a:t> crumple &amp; crush).</a:t>
            </a:r>
          </a:p>
          <a:p>
            <a:pPr marL="457200" lvl="1" indent="0">
              <a:buFont typeface="Wingdings" panose="05000000000000000000" pitchFamily="2" charset="2"/>
              <a:buNone/>
              <a:defRPr/>
            </a:pPr>
            <a:endParaRPr lang="en-US" dirty="0" smtClean="0"/>
          </a:p>
          <a:p>
            <a:pPr marL="457200" lvl="1" indent="0">
              <a:buFont typeface="Wingdings" panose="05000000000000000000" pitchFamily="2" charset="2"/>
              <a:buNone/>
              <a:defRPr/>
            </a:pPr>
            <a:r>
              <a:rPr lang="en-US" dirty="0" smtClean="0"/>
              <a:t>Similar example: street performers that use a sledgehammer to smash something soft on top of a concrete block sitting atop someone’s chest.</a:t>
            </a:r>
          </a:p>
          <a:p>
            <a:pPr marL="457200" lvl="1" indent="0">
              <a:buFont typeface="Wingdings" panose="05000000000000000000" pitchFamily="2" charset="2"/>
              <a:buNone/>
              <a:defRPr/>
            </a:pPr>
            <a:r>
              <a:rPr lang="en-US" dirty="0" smtClean="0"/>
              <a:t>Sometimes it involves a bed of nails too… more later:)</a:t>
            </a:r>
          </a:p>
          <a:p>
            <a:pPr>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228600"/>
            <a:ext cx="9144000" cy="6629400"/>
          </a:xfrm>
        </p:spPr>
        <p:txBody>
          <a:bodyPr/>
          <a:lstStyle/>
          <a:p>
            <a:pPr eaLnBrk="1" hangingPunct="1">
              <a:lnSpc>
                <a:spcPct val="80000"/>
              </a:lnSpc>
              <a:buFont typeface="Wingdings" panose="05000000000000000000" pitchFamily="2" charset="2"/>
              <a:buNone/>
              <a:defRPr/>
            </a:pPr>
            <a:r>
              <a:rPr lang="en-US" sz="2800" dirty="0" smtClean="0"/>
              <a:t>Galileo did this by considering </a:t>
            </a:r>
          </a:p>
          <a:p>
            <a:pPr lvl="2" eaLnBrk="1" hangingPunct="1">
              <a:lnSpc>
                <a:spcPct val="80000"/>
              </a:lnSpc>
              <a:defRPr/>
            </a:pPr>
            <a:r>
              <a:rPr lang="en-US" sz="2800" dirty="0" smtClean="0"/>
              <a:t>What happens when a ball is rolled up or down a ramp – then what if there was no ramp, only a horizontal plane?</a:t>
            </a:r>
          </a:p>
          <a:p>
            <a:pPr lvl="3" eaLnBrk="1" hangingPunct="1">
              <a:lnSpc>
                <a:spcPct val="80000"/>
              </a:lnSpc>
              <a:defRPr/>
            </a:pPr>
            <a:r>
              <a:rPr lang="en-US" sz="2400" dirty="0" smtClean="0"/>
              <a:t> then it will roll forever</a:t>
            </a:r>
          </a:p>
          <a:p>
            <a:pPr lvl="2" eaLnBrk="1" hangingPunct="1">
              <a:lnSpc>
                <a:spcPct val="80000"/>
              </a:lnSpc>
              <a:defRPr/>
            </a:pPr>
            <a:r>
              <a:rPr lang="en-US" sz="2800" dirty="0" smtClean="0"/>
              <a:t>What happens on the double sided ramp – if the ball tries to reach its original height, then what if the other side of the ramp was flat? </a:t>
            </a:r>
          </a:p>
          <a:p>
            <a:pPr lvl="3" eaLnBrk="1" hangingPunct="1">
              <a:lnSpc>
                <a:spcPct val="80000"/>
              </a:lnSpc>
              <a:defRPr/>
            </a:pPr>
            <a:r>
              <a:rPr lang="en-US" sz="2400" dirty="0" smtClean="0"/>
              <a:t> then it will roll forever</a:t>
            </a:r>
          </a:p>
          <a:p>
            <a:pPr lvl="2" eaLnBrk="1" hangingPunct="1">
              <a:lnSpc>
                <a:spcPct val="80000"/>
              </a:lnSpc>
              <a:buFont typeface="Wingdings" panose="05000000000000000000" pitchFamily="2" charset="2"/>
              <a:buNone/>
              <a:defRPr/>
            </a:pPr>
            <a:r>
              <a:rPr lang="en-US" sz="2800" dirty="0" smtClean="0"/>
              <a:t>Galileo defined a </a:t>
            </a:r>
            <a:r>
              <a:rPr lang="en-US" sz="2800" u="sng" dirty="0" smtClean="0"/>
              <a:t>new</a:t>
            </a:r>
            <a:r>
              <a:rPr lang="en-US" sz="2800" dirty="0" smtClean="0"/>
              <a:t> natural state as whatever the object was already doing, that’s what it would continue to do unless a force acted to change it.</a:t>
            </a:r>
            <a:r>
              <a:rPr lang="en-US" sz="2000" dirty="0" smtClean="0"/>
              <a:t>  </a:t>
            </a:r>
          </a:p>
          <a:p>
            <a:pPr eaLnBrk="1" hangingPunct="1">
              <a:lnSpc>
                <a:spcPct val="80000"/>
              </a:lnSpc>
              <a:buFont typeface="Wingdings" panose="05000000000000000000" pitchFamily="2" charset="2"/>
              <a:buNone/>
              <a:defRPr/>
            </a:pPr>
            <a:r>
              <a:rPr lang="en-US" sz="2800" dirty="0" smtClean="0"/>
              <a:t>	Since then, we named this idea…</a:t>
            </a:r>
          </a:p>
          <a:p>
            <a:pPr eaLnBrk="1" hangingPunct="1">
              <a:lnSpc>
                <a:spcPct val="80000"/>
              </a:lnSpc>
              <a:buFont typeface="Wingdings" panose="05000000000000000000" pitchFamily="2" charset="2"/>
              <a:buNone/>
              <a:defRPr/>
            </a:pPr>
            <a:r>
              <a:rPr lang="en-US" sz="2800" dirty="0" smtClean="0"/>
              <a:t>	inertia – the tendency of an object to resist a change in its state of motion… </a:t>
            </a:r>
          </a:p>
          <a:p>
            <a:pPr eaLnBrk="1" hangingPunct="1">
              <a:lnSpc>
                <a:spcPct val="80000"/>
              </a:lnSpc>
              <a:buFont typeface="Wingdings" panose="05000000000000000000" pitchFamily="2" charset="2"/>
              <a:buNone/>
              <a:defRPr/>
            </a:pPr>
            <a:r>
              <a:rPr lang="en-US" sz="2800" dirty="0"/>
              <a:t>	</a:t>
            </a:r>
            <a:r>
              <a:rPr lang="en-US" sz="2800" dirty="0" smtClean="0"/>
              <a:t>but there’s a better way to define this…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76200"/>
            <a:ext cx="8229600" cy="609600"/>
          </a:xfrm>
        </p:spPr>
        <p:txBody>
          <a:bodyPr/>
          <a:lstStyle/>
          <a:p>
            <a:pPr>
              <a:defRPr/>
            </a:pPr>
            <a:r>
              <a:rPr lang="en-US" dirty="0" smtClean="0"/>
              <a:t>Demos of Newton’s 1</a:t>
            </a:r>
            <a:r>
              <a:rPr lang="en-US" baseline="30000" dirty="0" smtClean="0"/>
              <a:t>st</a:t>
            </a:r>
            <a:r>
              <a:rPr lang="en-US" dirty="0" smtClean="0"/>
              <a:t> Law</a:t>
            </a:r>
            <a:endParaRPr lang="en-US" dirty="0"/>
          </a:p>
        </p:txBody>
      </p:sp>
      <p:sp>
        <p:nvSpPr>
          <p:cNvPr id="3" name="Content Placeholder 2"/>
          <p:cNvSpPr>
            <a:spLocks noGrp="1"/>
          </p:cNvSpPr>
          <p:nvPr>
            <p:ph idx="1"/>
          </p:nvPr>
        </p:nvSpPr>
        <p:spPr>
          <a:xfrm>
            <a:off x="0" y="673100"/>
            <a:ext cx="9144000" cy="6184900"/>
          </a:xfrm>
        </p:spPr>
        <p:txBody>
          <a:bodyPr/>
          <a:lstStyle/>
          <a:p>
            <a:pPr>
              <a:defRPr/>
            </a:pPr>
            <a:r>
              <a:rPr lang="en-US" sz="2800" dirty="0" smtClean="0"/>
              <a:t>Break the Board with Newspaper??? </a:t>
            </a:r>
          </a:p>
          <a:p>
            <a:pPr lvl="1">
              <a:defRPr/>
            </a:pPr>
            <a:r>
              <a:rPr lang="en-US" dirty="0" smtClean="0"/>
              <a:t>The column of air on top of the sheet of newspaper actually has a lot of inertia  </a:t>
            </a:r>
          </a:p>
          <a:p>
            <a:pPr marL="457200" lvl="1" indent="0">
              <a:buFont typeface="Wingdings" panose="05000000000000000000" pitchFamily="2" charset="2"/>
              <a:buNone/>
              <a:defRPr/>
            </a:pPr>
            <a:r>
              <a:rPr lang="en-US" sz="2600" dirty="0" smtClean="0"/>
              <a:t>It’s </a:t>
            </a:r>
            <a:r>
              <a:rPr lang="en-US" sz="2600" dirty="0"/>
              <a:t>a</a:t>
            </a:r>
            <a:r>
              <a:rPr lang="en-US" sz="2600" dirty="0" smtClean="0"/>
              <a:t>t rest, and has a lot of inertia to stay at rest, </a:t>
            </a:r>
          </a:p>
          <a:p>
            <a:pPr marL="457200" lvl="1" indent="0">
              <a:buFont typeface="Wingdings" panose="05000000000000000000" pitchFamily="2" charset="2"/>
              <a:buNone/>
              <a:defRPr/>
            </a:pPr>
            <a:r>
              <a:rPr lang="en-US" sz="2600" dirty="0" smtClean="0"/>
              <a:t>So the board snaps before the paper will be moved.</a:t>
            </a:r>
          </a:p>
          <a:p>
            <a:pPr marL="457200" lvl="1" indent="0">
              <a:buFont typeface="Wingdings" panose="05000000000000000000" pitchFamily="2" charset="2"/>
              <a:buNone/>
              <a:defRPr/>
            </a:pPr>
            <a:endParaRPr lang="en-US" sz="1100" dirty="0" smtClean="0"/>
          </a:p>
          <a:p>
            <a:pPr marL="0" indent="0">
              <a:buFont typeface="Wingdings" panose="05000000000000000000" pitchFamily="2" charset="2"/>
              <a:buNone/>
              <a:defRPr/>
            </a:pPr>
            <a:r>
              <a:rPr lang="en-US" sz="2400" dirty="0" smtClean="0"/>
              <a:t>Important Note: All of these examples only work with forces being applied over very quick/short periods of time.  </a:t>
            </a:r>
          </a:p>
          <a:p>
            <a:pPr marL="0" indent="0">
              <a:buFont typeface="Wingdings" panose="05000000000000000000" pitchFamily="2" charset="2"/>
              <a:buNone/>
              <a:defRPr/>
            </a:pPr>
            <a:r>
              <a:rPr lang="en-US" sz="2400" dirty="0" smtClean="0"/>
              <a:t>This goes back to our study of acceleration.  </a:t>
            </a:r>
          </a:p>
          <a:p>
            <a:pPr marL="0" indent="0">
              <a:buFont typeface="Wingdings" panose="05000000000000000000" pitchFamily="2" charset="2"/>
              <a:buNone/>
              <a:defRPr/>
            </a:pPr>
            <a:r>
              <a:rPr lang="en-US" sz="2400" dirty="0" smtClean="0"/>
              <a:t>If you take a long time to change an object’s velocity, then that will require less acceleration by the object that you’re messing with, which in turn requires less force. (N2ndL) </a:t>
            </a:r>
          </a:p>
          <a:p>
            <a:pPr marL="0" indent="0">
              <a:buFont typeface="Wingdings" panose="05000000000000000000" pitchFamily="2" charset="2"/>
              <a:buNone/>
              <a:defRPr/>
            </a:pPr>
            <a:r>
              <a:rPr lang="en-US" sz="2400" dirty="0" smtClean="0"/>
              <a:t>So the little bit of force that might be there to get the object to change its motion, in a more gentler way, will likely work, and you won’t see the dramatic effects like we did in the demos!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228600" y="228600"/>
            <a:ext cx="8763000" cy="6477000"/>
          </a:xfrm>
        </p:spPr>
        <p:txBody>
          <a:bodyPr/>
          <a:lstStyle/>
          <a:p>
            <a:pPr eaLnBrk="1" hangingPunct="1">
              <a:lnSpc>
                <a:spcPct val="90000"/>
              </a:lnSpc>
              <a:buFont typeface="Wingdings" panose="05000000000000000000" pitchFamily="2" charset="2"/>
              <a:buNone/>
              <a:defRPr/>
            </a:pPr>
            <a:r>
              <a:rPr lang="en-US" sz="2800" dirty="0" smtClean="0"/>
              <a:t>Do all objects have the same amount of inertia?  </a:t>
            </a:r>
          </a:p>
          <a:p>
            <a:pPr eaLnBrk="1" hangingPunct="1">
              <a:lnSpc>
                <a:spcPct val="90000"/>
              </a:lnSpc>
              <a:buFont typeface="Wingdings" panose="05000000000000000000" pitchFamily="2" charset="2"/>
              <a:buNone/>
              <a:defRPr/>
            </a:pPr>
            <a:r>
              <a:rPr lang="en-US" sz="2800" dirty="0" smtClean="0"/>
              <a:t>Does a wadded up ball of paper have the same tendency to resist a change in its state of motion as an 18 wheeler truck? </a:t>
            </a:r>
          </a:p>
          <a:p>
            <a:pPr eaLnBrk="1" hangingPunct="1">
              <a:lnSpc>
                <a:spcPct val="90000"/>
              </a:lnSpc>
              <a:buFont typeface="Wingdings" panose="05000000000000000000" pitchFamily="2" charset="2"/>
              <a:buNone/>
              <a:defRPr/>
            </a:pPr>
            <a:r>
              <a:rPr lang="en-US" sz="2800" dirty="0" smtClean="0"/>
              <a:t>No. The more mass an object has, the harder it is to get it going if it is stopped and stopped if it is going – the more inertia. </a:t>
            </a:r>
          </a:p>
          <a:p>
            <a:pPr eaLnBrk="1" hangingPunct="1">
              <a:lnSpc>
                <a:spcPct val="90000"/>
              </a:lnSpc>
              <a:buFont typeface="Wingdings" panose="05000000000000000000" pitchFamily="2" charset="2"/>
              <a:buNone/>
              <a:defRPr/>
            </a:pPr>
            <a:endParaRPr lang="en-US" sz="2800" dirty="0" smtClean="0"/>
          </a:p>
          <a:p>
            <a:pPr lvl="1" eaLnBrk="1" hangingPunct="1">
              <a:lnSpc>
                <a:spcPct val="90000"/>
              </a:lnSpc>
              <a:defRPr/>
            </a:pPr>
            <a:r>
              <a:rPr lang="en-US" dirty="0" smtClean="0"/>
              <a:t>Mass – the amount of matter in an object</a:t>
            </a:r>
          </a:p>
          <a:p>
            <a:pPr lvl="1" eaLnBrk="1" hangingPunct="1">
              <a:lnSpc>
                <a:spcPct val="90000"/>
              </a:lnSpc>
              <a:defRPr/>
            </a:pPr>
            <a:r>
              <a:rPr lang="en-US" dirty="0" smtClean="0"/>
              <a:t>Inertia – the </a:t>
            </a:r>
            <a:r>
              <a:rPr lang="en-US" dirty="0"/>
              <a:t>property of an </a:t>
            </a:r>
            <a:r>
              <a:rPr lang="en-US" dirty="0" smtClean="0"/>
              <a:t>object to resist a change in its state of motion</a:t>
            </a:r>
          </a:p>
          <a:p>
            <a:pPr eaLnBrk="1" hangingPunct="1">
              <a:lnSpc>
                <a:spcPct val="90000"/>
              </a:lnSpc>
              <a:buFont typeface="Wingdings" panose="05000000000000000000" pitchFamily="2" charset="2"/>
              <a:buNone/>
              <a:defRPr/>
            </a:pPr>
            <a:r>
              <a:rPr lang="en-US" sz="2800" dirty="0" smtClean="0"/>
              <a:t>As it turns out, (and it took about 200 years for scientist to figure this out!) mass and inertia are 2 different ways to describe the exact same property of an object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304800" y="304800"/>
            <a:ext cx="8686800" cy="2895600"/>
          </a:xfrm>
        </p:spPr>
        <p:txBody>
          <a:bodyPr/>
          <a:lstStyle/>
          <a:p>
            <a:pPr eaLnBrk="1" hangingPunct="1">
              <a:lnSpc>
                <a:spcPct val="80000"/>
              </a:lnSpc>
              <a:buFont typeface="Wingdings" panose="05000000000000000000" pitchFamily="2" charset="2"/>
              <a:buNone/>
              <a:defRPr/>
            </a:pPr>
            <a:r>
              <a:rPr lang="en-US" dirty="0" smtClean="0"/>
              <a:t>Back to some history: </a:t>
            </a:r>
          </a:p>
          <a:p>
            <a:pPr eaLnBrk="1" hangingPunct="1">
              <a:lnSpc>
                <a:spcPct val="80000"/>
              </a:lnSpc>
              <a:buFont typeface="Wingdings" panose="05000000000000000000" pitchFamily="2" charset="2"/>
              <a:buNone/>
              <a:defRPr/>
            </a:pPr>
            <a:r>
              <a:rPr lang="en-US" dirty="0" smtClean="0"/>
              <a:t>Newton was born the very same year that Galileo died, and within 25 years (1667), he was the next scientist to carry on the torch of enlightenment in England at a time when the public was much more receptive to these ideas, so this time, they stuck…</a:t>
            </a:r>
          </a:p>
        </p:txBody>
      </p:sp>
      <p:pic>
        <p:nvPicPr>
          <p:cNvPr id="54277" name="Picture 5" descr="new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76600"/>
            <a:ext cx="31813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13325</TotalTime>
  <Words>5399</Words>
  <Application>Microsoft Office PowerPoint</Application>
  <PresentationFormat>On-screen Show (4:3)</PresentationFormat>
  <Paragraphs>660</Paragraphs>
  <Slides>70</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Courier New</vt:lpstr>
      <vt:lpstr>Symbol</vt:lpstr>
      <vt:lpstr>Tahoma</vt:lpstr>
      <vt:lpstr>Times New Roman</vt:lpstr>
      <vt:lpstr>Wingdings</vt:lpstr>
      <vt:lpstr>Textured</vt:lpstr>
      <vt:lpstr>Bitmap Image</vt:lpstr>
      <vt:lpstr>Mechanics</vt:lpstr>
      <vt:lpstr>Aristotle’s 2 Types of Motion </vt:lpstr>
      <vt:lpstr>But now we know better!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Types of Reference Frames</vt:lpstr>
      <vt:lpstr>Mass vs Weight</vt:lpstr>
      <vt:lpstr> The Math of Mass vs Weight  </vt:lpstr>
      <vt:lpstr> Table of Units for Mass vs Force </vt:lpstr>
      <vt:lpstr> Tools to Measure Mass vs Weight </vt:lpstr>
      <vt:lpstr>Newton’s Second Law</vt:lpstr>
      <vt:lpstr>Newton’s 2nd Law</vt:lpstr>
      <vt:lpstr>Newton’s 2nd Law</vt:lpstr>
      <vt:lpstr>PowerPoint Presentation</vt:lpstr>
      <vt:lpstr>PowerPoint Presentation</vt:lpstr>
      <vt:lpstr>PowerPoint Presentation</vt:lpstr>
      <vt:lpstr>Newton’s 3rd Law of Motion </vt:lpstr>
      <vt:lpstr>PowerPoint Presentation</vt:lpstr>
      <vt:lpstr>PowerPoint Presentation</vt:lpstr>
      <vt:lpstr>Common Forces in N2L Problems </vt:lpstr>
      <vt:lpstr>PowerPoint Presentation</vt:lpstr>
      <vt:lpstr>PowerPoint Presentation</vt:lpstr>
      <vt:lpstr>PowerPoint Presentation</vt:lpstr>
      <vt:lpstr>PowerPoint Presentation</vt:lpstr>
      <vt:lpstr>PowerPoint Presentation</vt:lpstr>
      <vt:lpstr>4 Types of Friction</vt:lpstr>
      <vt:lpstr>Determining Friction</vt:lpstr>
      <vt:lpstr>Coefficients of Friction (approximate!) </vt:lpstr>
      <vt:lpstr>(Determining Friction – 2nd thing)</vt:lpstr>
      <vt:lpstr>More Friction Facts…</vt:lpstr>
      <vt:lpstr>Skydiving at Terminal Velocity</vt:lpstr>
      <vt:lpstr>Free Body Diagrams </vt:lpstr>
      <vt:lpstr>Figure 4-21 Pulling a Box p 86</vt:lpstr>
      <vt:lpstr>Figure 4-30 Pushing / Pulling a Sled p 92</vt:lpstr>
      <vt:lpstr>Figure 4-34 A skier descending a slope p 94</vt:lpstr>
      <vt:lpstr>Apparent Weight </vt:lpstr>
      <vt:lpstr>Apparent Weight </vt:lpstr>
      <vt:lpstr>Apparent Weight </vt:lpstr>
      <vt:lpstr>Apparent Weight </vt:lpstr>
      <vt:lpstr>PowerPoint Presentation</vt:lpstr>
      <vt:lpstr>Approach to Newton’s 2nd Law Math Problems</vt:lpstr>
      <vt:lpstr>(Approach to Newton’s 2nd Law Math Problems)</vt:lpstr>
      <vt:lpstr>PowerPoint Presentation</vt:lpstr>
      <vt:lpstr>PowerPoint Presentation</vt:lpstr>
      <vt:lpstr>Revisiting Newton’s 3rd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Various Cases of Equilibrum (Statics): 1st A Block Hung from 2 Vertical Strings</vt:lpstr>
      <vt:lpstr>2nd A Block Hung from 2 Angled Strings </vt:lpstr>
      <vt:lpstr>PowerPoint Presentation</vt:lpstr>
      <vt:lpstr>3rd A Block Hung from 2 Unequally Angled Strings </vt:lpstr>
      <vt:lpstr>4th A Block Hung from 2 Tandem Scales </vt:lpstr>
      <vt:lpstr>Demos of Newton’s 1st Law</vt:lpstr>
      <vt:lpstr>Demos of Newton’s 1st Law</vt:lpstr>
      <vt:lpstr>Demos of Newton’s 1st Law</vt:lpstr>
      <vt:lpstr>Demos of Newton’s 1st Law</vt:lpstr>
    </vt:vector>
  </TitlesOfParts>
  <Company>BWSD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Kinematics – how things move Dynamics – why things move</dc:title>
  <dc:creator>BWSD</dc:creator>
  <cp:lastModifiedBy>Giles, Elizabeth</cp:lastModifiedBy>
  <cp:revision>314</cp:revision>
  <cp:lastPrinted>2017-01-12T20:44:11Z</cp:lastPrinted>
  <dcterms:created xsi:type="dcterms:W3CDTF">2008-11-17T17:41:23Z</dcterms:created>
  <dcterms:modified xsi:type="dcterms:W3CDTF">2017-03-17T20:03:40Z</dcterms:modified>
</cp:coreProperties>
</file>