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6" r:id="rId3"/>
    <p:sldId id="267" r:id="rId4"/>
    <p:sldId id="270" r:id="rId5"/>
    <p:sldId id="271" r:id="rId6"/>
    <p:sldId id="269" r:id="rId7"/>
    <p:sldId id="257" r:id="rId8"/>
    <p:sldId id="263" r:id="rId9"/>
    <p:sldId id="258" r:id="rId10"/>
    <p:sldId id="268" r:id="rId11"/>
    <p:sldId id="262" r:id="rId12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34D1-3549-4E75-91EF-EA27E9EBB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4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770D9-A5AF-4651-8C34-A0D8B39EB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6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5B423-B427-4216-867E-7F2A1F39D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2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1AEFF-86F4-4A91-BCE9-61482B851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6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22806-F339-4735-9681-8BBBE0E78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48EC6-3DE5-4DBA-AE63-D7278F075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A2754-14DA-468B-8E6C-28D4C499F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0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0397-FDDD-4DAF-9998-E75CD5854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2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175EE-89B0-4236-909F-30C569667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3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D820-5144-4647-9945-2D68FF2E9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9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BACC-B8DF-42B3-A9E5-1D6B2D6B2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9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37C88D2-A8CB-44DA-96D6-11AD3C61C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3886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Galileo </a:t>
            </a:r>
            <a:r>
              <a:rPr lang="en-US" sz="3600" dirty="0" err="1" smtClean="0"/>
              <a:t>Galilei</a:t>
            </a:r>
            <a:r>
              <a:rPr lang="en-US" sz="3600" dirty="0" smtClean="0"/>
              <a:t> (1564-1642)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3352800"/>
          </a:xfrm>
        </p:spPr>
        <p:txBody>
          <a:bodyPr/>
          <a:lstStyle/>
          <a:p>
            <a:pPr>
              <a:defRPr/>
            </a:pPr>
            <a:r>
              <a:rPr lang="en-US" sz="2400" b="1" i="1" dirty="0" smtClean="0"/>
              <a:t>"You must read the book of Nature... In other words, observe and do experiments. This is against the medieval idea of scholasticism--that all wisdom and knowledge are best found in ancient authorities." </a:t>
            </a:r>
          </a:p>
          <a:p>
            <a:pPr>
              <a:defRPr/>
            </a:pPr>
            <a:r>
              <a:rPr lang="en-US" sz="2400" b="1" i="1" dirty="0" smtClean="0"/>
              <a:t>"Truth cannot be found in the book of Aristotle but in the book of Nature; and the book of Nature is written in the language of mathematics.“ </a:t>
            </a:r>
          </a:p>
        </p:txBody>
      </p:sp>
      <p:pic>
        <p:nvPicPr>
          <p:cNvPr id="4" name="Picture 3" descr="Galile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28956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Solving Free Fall Problems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For direction, usually down is – &amp; up is +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but either way will work as long as you’re consistent throughout that problem. 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Always ID your choice with a directional key.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Pre-empting some confusion: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Velocity starting an “up” trip can’t be 0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Velocity ending a “down” trip can’t be 0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If you’re thinking it can, your including more of the trip than just its free fall part. 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Remember free fall means gravity is the only force acting, so you can’t include the part where something (a person, a gun, a trampoline) applies a force to make it go up, nor can you include the part where something (the ground, the floor, a person) applies a force to make it stop once it comes back down.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400" dirty="0" smtClean="0"/>
              <a:t>Velocity = 0 </a:t>
            </a:r>
            <a:r>
              <a:rPr lang="en-US" sz="2400" u="sng" dirty="0" smtClean="0"/>
              <a:t>at the top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Ex 3. A ball is thrown straight up, reaching a maximum height of 71 m.  How long does this take? 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010400" y="58674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3.81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buSzPct val="100000"/>
              <a:defRPr/>
            </a:pPr>
            <a:r>
              <a:rPr lang="en-US" sz="2400" dirty="0" smtClean="0"/>
              <a:t>Galileo creatively thought to idealize real life by simplifying the situation of a falling object  </a:t>
            </a:r>
          </a:p>
          <a:p>
            <a:pPr algn="l">
              <a:buSzPct val="100000"/>
              <a:defRPr/>
            </a:pPr>
            <a:r>
              <a:rPr lang="en-US" sz="2400" dirty="0" smtClean="0"/>
              <a:t>-- by removing the effects of air resistance .</a:t>
            </a:r>
          </a:p>
          <a:p>
            <a:pPr algn="l">
              <a:buSzPct val="100000"/>
              <a:defRPr/>
            </a:pPr>
            <a:r>
              <a:rPr lang="en-US" sz="2400" dirty="0" smtClean="0"/>
              <a:t>If so, then he predicted a mathematical relationship for distance fallen as a function of time:</a:t>
            </a:r>
          </a:p>
          <a:p>
            <a:pPr algn="l">
              <a:buSzPct val="100000"/>
              <a:defRPr/>
            </a:pPr>
            <a:r>
              <a:rPr lang="en-US" sz="2400" dirty="0" smtClean="0"/>
              <a:t>                           y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α</a:t>
            </a:r>
            <a:r>
              <a:rPr lang="en-US" sz="2400" dirty="0" smtClean="0"/>
              <a:t> t</a:t>
            </a:r>
            <a:r>
              <a:rPr lang="en-US" sz="2400" baseline="30000" dirty="0" smtClean="0"/>
              <a:t>2</a:t>
            </a:r>
          </a:p>
          <a:p>
            <a:pPr algn="l">
              <a:buSzPct val="100000"/>
              <a:defRPr/>
            </a:pPr>
            <a:r>
              <a:rPr lang="en-US" sz="2400" dirty="0" smtClean="0"/>
              <a:t>This is a perfect parabolic relationship, which means a graph of position </a:t>
            </a:r>
            <a:r>
              <a:rPr lang="en-US" sz="2400" dirty="0" err="1" smtClean="0"/>
              <a:t>vs</a:t>
            </a:r>
            <a:r>
              <a:rPr lang="en-US" sz="2400" dirty="0" smtClean="0"/>
              <a:t> time would result in a parabola, so  the rate of change of the slope of its curve is constant!</a:t>
            </a:r>
          </a:p>
          <a:p>
            <a:pPr lvl="1">
              <a:buSzPct val="100000"/>
              <a:buFontTx/>
              <a:buNone/>
              <a:defRPr/>
            </a:pPr>
            <a:r>
              <a:rPr lang="en-US" sz="2400" dirty="0" smtClean="0"/>
              <a:t>That means the rate of change of velocity would be constant!!</a:t>
            </a:r>
          </a:p>
          <a:p>
            <a:pPr lvl="2">
              <a:buSzPct val="100000"/>
              <a:buFont typeface="Wingdings" pitchFamily="2" charset="2"/>
              <a:buNone/>
              <a:defRPr/>
            </a:pPr>
            <a:r>
              <a:rPr lang="en-US" dirty="0" smtClean="0"/>
              <a:t>That means the acceleration is a constant!!!</a:t>
            </a:r>
          </a:p>
          <a:p>
            <a:pPr lvl="3">
              <a:buSzPct val="100000"/>
              <a:buFontTx/>
              <a:buNone/>
              <a:defRPr/>
            </a:pPr>
            <a:r>
              <a:rPr lang="en-US" sz="2400" dirty="0" smtClean="0"/>
              <a:t>This was caused by the force of gravity!!!!, although we didn’t have that term until Newton’s day (1642-1727)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4800600"/>
          </a:xfrm>
        </p:spPr>
        <p:txBody>
          <a:bodyPr/>
          <a:lstStyle/>
          <a:p>
            <a:pPr lvl="1">
              <a:buSzPct val="100000"/>
              <a:buFontTx/>
              <a:buNone/>
              <a:defRPr/>
            </a:pPr>
            <a:r>
              <a:rPr lang="en-US" sz="2400" dirty="0" smtClean="0"/>
              <a:t>This was a big deal!  Up until this time, thanks to the Greek scholar, Aristotle (384-322 BC), objects weren’t known to accelerate when they fall, nor was it ever conceived that the rate of fall could be similar for different mass objects.</a:t>
            </a:r>
          </a:p>
          <a:p>
            <a:pPr lvl="1">
              <a:buSzPct val="100000"/>
              <a:buFontTx/>
              <a:buNone/>
              <a:defRPr/>
            </a:pPr>
            <a:endParaRPr lang="en-US" sz="2400" dirty="0" smtClean="0"/>
          </a:p>
          <a:p>
            <a:pPr lvl="1">
              <a:buSzPct val="100000"/>
              <a:buFontTx/>
              <a:buNone/>
              <a:defRPr/>
            </a:pPr>
            <a:r>
              <a:rPr lang="en-US" sz="2400" dirty="0" smtClean="0"/>
              <a:t>The rule for falling objects in ancient Greece, was that heavier objects fall faster than lighter ones.</a:t>
            </a:r>
          </a:p>
          <a:p>
            <a:pPr lvl="1">
              <a:buSzPct val="100000"/>
              <a:buFontTx/>
              <a:buNone/>
              <a:defRPr/>
            </a:pPr>
            <a:r>
              <a:rPr lang="en-US" sz="2400" dirty="0" smtClean="0"/>
              <a:t>This makes perfect common sense, until you test it a few different ways…  </a:t>
            </a:r>
          </a:p>
          <a:p>
            <a:pPr lvl="3">
              <a:buSzPct val="100000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28184"/>
            <a:ext cx="2209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Free Fall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77" y="685800"/>
            <a:ext cx="9144000" cy="5943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/>
              <a:t>Free Fall - a state of motion where an object has a constant acceleration because it is only affected by force of gravity </a:t>
            </a:r>
          </a:p>
          <a:p>
            <a:pPr algn="l" eaLnBrk="1" hangingPunct="1">
              <a:defRPr/>
            </a:pPr>
            <a:r>
              <a:rPr lang="en-US" sz="2800" dirty="0"/>
              <a:t>	</a:t>
            </a:r>
            <a:r>
              <a:rPr lang="en-US" sz="2800" dirty="0" smtClean="0"/>
              <a:t>- so there can be no air resistance</a:t>
            </a:r>
          </a:p>
          <a:p>
            <a:pPr algn="l" eaLnBrk="1" hangingPunct="1">
              <a:defRPr/>
            </a:pPr>
            <a:r>
              <a:rPr lang="en-US" sz="2800" dirty="0" smtClean="0"/>
              <a:t>	</a:t>
            </a:r>
            <a:endParaRPr lang="en-US" sz="2800" dirty="0"/>
          </a:p>
          <a:p>
            <a:pPr algn="l" eaLnBrk="1" hangingPunct="1">
              <a:defRPr/>
            </a:pPr>
            <a:r>
              <a:rPr lang="en-US" sz="2800" dirty="0" smtClean="0"/>
              <a:t>So </a:t>
            </a:r>
            <a:r>
              <a:rPr lang="en-US" sz="2800" dirty="0"/>
              <a:t>to conduct an experiment </a:t>
            </a:r>
            <a:r>
              <a:rPr lang="en-US" sz="2800" dirty="0" smtClean="0"/>
              <a:t>about free fall, involving </a:t>
            </a:r>
            <a:r>
              <a:rPr lang="en-US" sz="2800" dirty="0"/>
              <a:t>an </a:t>
            </a:r>
            <a:r>
              <a:rPr lang="en-US" sz="2800" dirty="0" smtClean="0"/>
              <a:t>object in </a:t>
            </a:r>
            <a:r>
              <a:rPr lang="en-US" sz="2800" dirty="0"/>
              <a:t>a room filled with air…</a:t>
            </a:r>
          </a:p>
          <a:p>
            <a:pPr algn="l" eaLnBrk="1" hangingPunct="1">
              <a:defRPr/>
            </a:pPr>
            <a:r>
              <a:rPr lang="en-US" sz="2800" dirty="0" smtClean="0"/>
              <a:t>we </a:t>
            </a:r>
            <a:r>
              <a:rPr lang="en-US" sz="2800" dirty="0"/>
              <a:t>need to minimize the affects of air by using an object with </a:t>
            </a:r>
          </a:p>
          <a:p>
            <a:pPr lvl="2" eaLnBrk="1" hangingPunct="1">
              <a:defRPr/>
            </a:pPr>
            <a:r>
              <a:rPr lang="en-US" sz="2800" dirty="0"/>
              <a:t> </a:t>
            </a:r>
            <a:r>
              <a:rPr lang="en-US" sz="2800" dirty="0" smtClean="0"/>
              <a:t>maximum mass</a:t>
            </a:r>
            <a:endParaRPr lang="en-US" sz="2800" dirty="0"/>
          </a:p>
          <a:p>
            <a:pPr lvl="2" eaLnBrk="1" hangingPunct="1">
              <a:defRPr/>
            </a:pPr>
            <a:r>
              <a:rPr lang="en-US" sz="2800" dirty="0"/>
              <a:t> </a:t>
            </a:r>
            <a:r>
              <a:rPr lang="en-US" sz="2800" dirty="0" smtClean="0"/>
              <a:t>minimal </a:t>
            </a:r>
            <a:r>
              <a:rPr lang="en-US" sz="2800" dirty="0"/>
              <a:t>surface </a:t>
            </a:r>
            <a:r>
              <a:rPr lang="en-US" sz="2800" dirty="0" smtClean="0"/>
              <a:t>area (&amp; smooth)</a:t>
            </a:r>
            <a:endParaRPr lang="en-US" sz="2800" dirty="0"/>
          </a:p>
          <a:p>
            <a:pPr lvl="2" eaLnBrk="1" hangingPunct="1">
              <a:defRPr/>
            </a:pPr>
            <a:r>
              <a:rPr lang="en-US" sz="2800" dirty="0"/>
              <a:t> </a:t>
            </a:r>
            <a:r>
              <a:rPr lang="en-US" sz="2800" dirty="0" smtClean="0"/>
              <a:t>short drop distance</a:t>
            </a:r>
            <a:endParaRPr lang="en-US" sz="2800" dirty="0"/>
          </a:p>
          <a:p>
            <a:pPr algn="l"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0600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/>
              <a:t>In </a:t>
            </a:r>
            <a:r>
              <a:rPr lang="en-US" sz="2800" u="sng" dirty="0" smtClean="0"/>
              <a:t>free fall</a:t>
            </a:r>
            <a:r>
              <a:rPr lang="en-US" sz="2800" dirty="0" smtClean="0"/>
              <a:t>, the object is </a:t>
            </a:r>
            <a:r>
              <a:rPr lang="en-US" sz="2800" u="sng" dirty="0" smtClean="0"/>
              <a:t>only</a:t>
            </a:r>
            <a:r>
              <a:rPr lang="en-US" sz="2800" dirty="0" smtClean="0"/>
              <a:t> affected by </a:t>
            </a:r>
            <a:r>
              <a:rPr lang="en-US" sz="2800" u="sng" dirty="0" smtClean="0"/>
              <a:t>one</a:t>
            </a:r>
            <a:r>
              <a:rPr lang="en-US" sz="2800" dirty="0" smtClean="0"/>
              <a:t> thing – </a:t>
            </a:r>
            <a:r>
              <a:rPr lang="en-US" sz="2800" u="sng" dirty="0" smtClean="0"/>
              <a:t>gravity</a:t>
            </a:r>
            <a:r>
              <a:rPr lang="en-US" sz="2800" dirty="0" smtClean="0"/>
              <a:t>. </a:t>
            </a:r>
          </a:p>
          <a:p>
            <a:pPr algn="l" eaLnBrk="1" hangingPunct="1">
              <a:defRPr/>
            </a:pPr>
            <a:r>
              <a:rPr lang="en-US" sz="2800" dirty="0" smtClean="0"/>
              <a:t>	But where does gravity come from?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dirty="0" smtClean="0"/>
              <a:t> 		from the mass of an object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dirty="0" smtClean="0"/>
              <a:t>		the more massive, the more gravity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dirty="0" smtClean="0"/>
              <a:t> 		So Earth </a:t>
            </a:r>
            <a:r>
              <a:rPr lang="en-US" dirty="0" err="1" smtClean="0"/>
              <a:t>vs</a:t>
            </a:r>
            <a:r>
              <a:rPr lang="en-US" dirty="0" smtClean="0"/>
              <a:t> moon </a:t>
            </a:r>
            <a:r>
              <a:rPr lang="en-US" dirty="0" err="1" smtClean="0"/>
              <a:t>vs</a:t>
            </a:r>
            <a:r>
              <a:rPr lang="en-US" dirty="0" smtClean="0"/>
              <a:t> Jupiter…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dirty="0"/>
              <a:t>Where the value of acceleration caused by gravity here on Earth is:   </a:t>
            </a: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g </a:t>
            </a:r>
            <a:r>
              <a:rPr lang="en-US" dirty="0"/>
              <a:t>≈ 10 m/s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smtClean="0"/>
              <a:t>to center of Earth </a:t>
            </a:r>
            <a:endParaRPr lang="en-US" dirty="0"/>
          </a:p>
          <a:p>
            <a:pPr marL="457200" lvl="1" indent="0" eaLnBrk="1" hangingPunct="1">
              <a:buFontTx/>
              <a:buNone/>
              <a:defRPr/>
            </a:pPr>
            <a:r>
              <a:rPr lang="en-US" dirty="0"/>
              <a:t>	or more exactly, for math problems…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     g </a:t>
            </a:r>
            <a:r>
              <a:rPr lang="en-US" dirty="0"/>
              <a:t>= 9.80 m/s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smtClean="0"/>
              <a:t>to center of Earth (down)</a:t>
            </a:r>
            <a:endParaRPr lang="en-US" dirty="0"/>
          </a:p>
          <a:p>
            <a:pPr marL="1771650" lvl="4" indent="0" eaLnBrk="1" hangingPunct="1">
              <a:buNone/>
              <a:defRPr/>
            </a:pPr>
            <a:r>
              <a:rPr lang="en-US" dirty="0" smtClean="0"/>
              <a:t>(always </a:t>
            </a:r>
            <a:r>
              <a:rPr lang="en-US" dirty="0"/>
              <a:t>include the end “0” in labs, for correct sig </a:t>
            </a:r>
            <a:r>
              <a:rPr lang="en-US" dirty="0" smtClean="0"/>
              <a:t>figs)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5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0"/>
            <a:ext cx="4267200" cy="73381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 Value of 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00200"/>
            <a:ext cx="4114800" cy="4038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smtClean="0"/>
              <a:t>g is a measured quantity, so it varies from place to place.  </a:t>
            </a:r>
          </a:p>
          <a:p>
            <a:pPr algn="l" eaLnBrk="1" hangingPunct="1">
              <a:defRPr/>
            </a:pPr>
            <a:endParaRPr lang="en-US" sz="2800" dirty="0"/>
          </a:p>
          <a:p>
            <a:pPr algn="l" eaLnBrk="1" hangingPunct="1">
              <a:defRPr/>
            </a:pPr>
            <a:r>
              <a:rPr lang="en-US" sz="2800" dirty="0" smtClean="0"/>
              <a:t>Depends on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Latitude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Elevation</a:t>
            </a:r>
          </a:p>
          <a:p>
            <a:pPr algn="l" eaLnBrk="1" hangingPunct="1">
              <a:defRPr/>
            </a:pPr>
            <a:endParaRPr lang="en-US" sz="2400" dirty="0" smtClean="0"/>
          </a:p>
          <a:p>
            <a:pPr algn="l" eaLnBrk="1" hangingPunct="1">
              <a:defRPr/>
            </a:pPr>
            <a:endParaRPr lang="en-US" sz="2400" dirty="0" smtClean="0"/>
          </a:p>
        </p:txBody>
      </p:sp>
      <p:pic>
        <p:nvPicPr>
          <p:cNvPr id="4" name="Picture 4" descr="05_T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07473"/>
            <a:ext cx="4495800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3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8991600" cy="6477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 smtClean="0"/>
              <a:t>Since gravity always pulls down on things, the direction “down” accounts for both </a:t>
            </a:r>
          </a:p>
          <a:p>
            <a:pPr lvl="4" eaLnBrk="1" hangingPunct="1">
              <a:defRPr/>
            </a:pPr>
            <a:r>
              <a:rPr lang="en-US" sz="2400" dirty="0" smtClean="0"/>
              <a:t>Losing speed as it goes up </a:t>
            </a:r>
          </a:p>
          <a:p>
            <a:pPr lvl="4" eaLnBrk="1" hangingPunct="1">
              <a:defRPr/>
            </a:pPr>
            <a:r>
              <a:rPr lang="en-US" sz="2400" dirty="0" smtClean="0"/>
              <a:t>Gaining speed as it goes down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/>
              <a:t>So here we see a another great example of where velocity and acceleration can be in different directions!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That means an object in free fall will</a:t>
            </a:r>
          </a:p>
          <a:p>
            <a:pPr eaLnBrk="1" hangingPunct="1">
              <a:defRPr/>
            </a:pPr>
            <a:r>
              <a:rPr lang="en-US" sz="2400" dirty="0" smtClean="0"/>
              <a:t> gain 9.8 m/s every second as it falls</a:t>
            </a:r>
          </a:p>
          <a:p>
            <a:pPr eaLnBrk="1" hangingPunct="1">
              <a:defRPr/>
            </a:pPr>
            <a:r>
              <a:rPr lang="en-US" sz="2400" dirty="0" smtClean="0"/>
              <a:t> lose 9.8 m/s every second as it rises</a:t>
            </a:r>
          </a:p>
          <a:p>
            <a:pPr eaLnBrk="1" hangingPunct="1">
              <a:defRPr/>
            </a:pPr>
            <a:r>
              <a:rPr lang="en-US" sz="2400" dirty="0" smtClean="0"/>
              <a:t> &amp; maintains 9.8 m/s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at the tip top, where v = 0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/>
              <a:t>g gets object to keep changing its v, resulting in a change of direction, so it comes back down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/>
              <a:t>Otherwise, it would just stay there… weird…</a:t>
            </a:r>
          </a:p>
          <a:p>
            <a:pPr lvl="1" eaLnBrk="1" hangingPunct="1">
              <a:buFontTx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638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So what if air </a:t>
            </a:r>
            <a:r>
              <a:rPr lang="en-US" sz="3200" u="sng" dirty="0" smtClean="0"/>
              <a:t>is</a:t>
            </a:r>
            <a:r>
              <a:rPr lang="en-US" sz="3200" dirty="0" smtClean="0"/>
              <a:t> an issue???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Then the a ≠ 9.8 m/s</a:t>
            </a:r>
            <a:r>
              <a:rPr lang="en-US" sz="2400" baseline="30000" dirty="0" smtClean="0"/>
              <a:t>2</a:t>
            </a:r>
          </a:p>
          <a:p>
            <a:pPr eaLnBrk="1" hangingPunct="1">
              <a:defRPr/>
            </a:pPr>
            <a:r>
              <a:rPr lang="en-US" sz="2400" dirty="0" smtClean="0"/>
              <a:t>nor is it even a set, constant value 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(we’ll learn more about this later…)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Characteristics of an object that affect how it falls when air is present</a:t>
            </a:r>
          </a:p>
          <a:p>
            <a:pPr eaLnBrk="1" hangingPunct="1">
              <a:defRPr/>
            </a:pPr>
            <a:r>
              <a:rPr lang="en-US" sz="2400" dirty="0" smtClean="0"/>
              <a:t> mass</a:t>
            </a:r>
          </a:p>
          <a:p>
            <a:pPr eaLnBrk="1" hangingPunct="1">
              <a:defRPr/>
            </a:pPr>
            <a:r>
              <a:rPr lang="en-US" sz="2400" dirty="0" smtClean="0"/>
              <a:t> shape / surface area </a:t>
            </a:r>
          </a:p>
          <a:p>
            <a:pPr marL="0" indent="0" eaLnBrk="1" hangingPunct="1">
              <a:buNone/>
              <a:defRPr/>
            </a:pPr>
            <a:r>
              <a:rPr lang="en-US" sz="2300" dirty="0" smtClean="0"/>
              <a:t>Note </a:t>
            </a:r>
            <a:r>
              <a:rPr lang="en-US" sz="2300" dirty="0"/>
              <a:t>we </a:t>
            </a:r>
            <a:r>
              <a:rPr lang="en-US" sz="2300" dirty="0" smtClean="0"/>
              <a:t>never deal with these in </a:t>
            </a:r>
            <a:r>
              <a:rPr lang="en-US" sz="2300" dirty="0"/>
              <a:t>free </a:t>
            </a:r>
            <a:r>
              <a:rPr lang="en-US" sz="2300" dirty="0" smtClean="0"/>
              <a:t>fall situations, </a:t>
            </a:r>
            <a:r>
              <a:rPr lang="en-US" sz="2300" dirty="0"/>
              <a:t>as </a:t>
            </a:r>
            <a:r>
              <a:rPr lang="en-US" sz="2300" dirty="0" smtClean="0"/>
              <a:t>they don’t matter -- everything </a:t>
            </a:r>
            <a:r>
              <a:rPr lang="en-US" sz="2300" dirty="0"/>
              <a:t>falls </a:t>
            </a:r>
            <a:r>
              <a:rPr lang="en-US" sz="2300" dirty="0" smtClean="0"/>
              <a:t>identically in free fall!</a:t>
            </a:r>
          </a:p>
          <a:p>
            <a:pPr marL="0" indent="0" eaLnBrk="1" hangingPunct="1">
              <a:buNone/>
              <a:defRPr/>
            </a:pPr>
            <a:endParaRPr lang="en-US" sz="1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300" dirty="0" smtClean="0"/>
              <a:t>But sometimes these characteristics provide unexpected results, as we saw earlier… So thank goodness for Galileo’s idea to simplify the world we live in – that’s the difference between physics and engineering/real life!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/>
              <a:t>The Constant Acceleration Equations for Free Fall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Displacement will be vertical, so use y instead of 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Acceleration is due to gravity, so use a = 9.80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downward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v</a:t>
            </a:r>
            <a:r>
              <a:rPr lang="en-US" sz="2800" baseline="-25000" dirty="0" err="1" smtClean="0"/>
              <a:t>f</a:t>
            </a:r>
            <a:r>
              <a:rPr lang="en-US" sz="2800" dirty="0" smtClean="0"/>
              <a:t> = v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+ a</a:t>
            </a:r>
            <a:r>
              <a:rPr lang="el-GR" sz="2800" dirty="0" smtClean="0"/>
              <a:t>Δ</a:t>
            </a:r>
            <a:r>
              <a:rPr lang="en-US" sz="2800" dirty="0" smtClean="0"/>
              <a:t>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dirty="0" smtClean="0"/>
              <a:t>Δ</a:t>
            </a:r>
            <a:r>
              <a:rPr lang="en-US" sz="2800" dirty="0" smtClean="0"/>
              <a:t>y = v</a:t>
            </a:r>
            <a:r>
              <a:rPr lang="en-US" sz="2800" baseline="-25000" dirty="0" smtClean="0"/>
              <a:t>i </a:t>
            </a:r>
            <a:r>
              <a:rPr lang="el-GR" sz="2800" dirty="0" smtClean="0"/>
              <a:t>Δ</a:t>
            </a:r>
            <a:r>
              <a:rPr lang="en-US" sz="2800" dirty="0" smtClean="0"/>
              <a:t>t + ½a</a:t>
            </a:r>
            <a:r>
              <a:rPr lang="el-GR" sz="2800" dirty="0" smtClean="0"/>
              <a:t>Δ</a:t>
            </a:r>
            <a:r>
              <a:rPr lang="en-US" sz="2800" dirty="0" smtClean="0"/>
              <a:t>t</a:t>
            </a:r>
            <a:r>
              <a:rPr lang="en-US" sz="2800" baseline="30000" dirty="0" smtClean="0"/>
              <a:t>2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aseline="30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dirty="0" smtClean="0"/>
              <a:t>Δ</a:t>
            </a:r>
            <a:r>
              <a:rPr lang="en-US" sz="2800" dirty="0" smtClean="0"/>
              <a:t>y =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f</a:t>
            </a:r>
            <a:r>
              <a:rPr lang="en-US" sz="2800" baseline="-25000" dirty="0" smtClean="0"/>
              <a:t> </a:t>
            </a:r>
            <a:r>
              <a:rPr lang="el-GR" sz="2800" dirty="0" smtClean="0"/>
              <a:t>Δ</a:t>
            </a:r>
            <a:r>
              <a:rPr lang="en-US" sz="2800" dirty="0" smtClean="0"/>
              <a:t>t - ½a</a:t>
            </a:r>
            <a:r>
              <a:rPr lang="el-GR" sz="2800" dirty="0" smtClean="0"/>
              <a:t>Δ</a:t>
            </a:r>
            <a:r>
              <a:rPr lang="en-US" sz="2800" dirty="0" smtClean="0"/>
              <a:t>t</a:t>
            </a:r>
            <a:r>
              <a:rPr lang="en-US" sz="2800" baseline="30000" dirty="0" smtClean="0"/>
              <a:t>2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aseline="30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v</a:t>
            </a:r>
            <a:r>
              <a:rPr lang="en-US" sz="2800" baseline="-25000" dirty="0" smtClean="0"/>
              <a:t>f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v</a:t>
            </a:r>
            <a:r>
              <a:rPr lang="en-US" sz="2800" baseline="-25000" dirty="0" smtClean="0"/>
              <a:t>i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+ 2a</a:t>
            </a:r>
            <a:r>
              <a:rPr lang="el-GR" sz="2800" dirty="0" smtClean="0"/>
              <a:t>Δ</a:t>
            </a:r>
            <a:r>
              <a:rPr lang="en-US" sz="2800" dirty="0" smtClean="0"/>
              <a:t>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dirty="0" smtClean="0"/>
              <a:t>Δ</a:t>
            </a:r>
            <a:r>
              <a:rPr lang="en-US" sz="2800" dirty="0" smtClean="0"/>
              <a:t>y = </a:t>
            </a:r>
            <a:r>
              <a:rPr lang="en-US" sz="2800" u="sng" dirty="0" smtClean="0"/>
              <a:t>(v</a:t>
            </a:r>
            <a:r>
              <a:rPr lang="en-US" sz="2800" baseline="-25000" dirty="0" smtClean="0"/>
              <a:t>i</a:t>
            </a:r>
            <a:r>
              <a:rPr lang="en-US" sz="2800" u="sng" dirty="0"/>
              <a:t> </a:t>
            </a:r>
            <a:r>
              <a:rPr lang="en-US" sz="2800" u="sng" dirty="0" smtClean="0"/>
              <a:t>+ </a:t>
            </a:r>
            <a:r>
              <a:rPr lang="en-US" sz="2800" u="sng" dirty="0" err="1" smtClean="0"/>
              <a:t>v</a:t>
            </a:r>
            <a:r>
              <a:rPr lang="en-US" sz="2800" baseline="-25000" dirty="0" err="1" smtClean="0"/>
              <a:t>f</a:t>
            </a:r>
            <a:r>
              <a:rPr lang="en-US" sz="2800" u="sng" dirty="0" smtClean="0"/>
              <a:t>)</a:t>
            </a:r>
            <a:r>
              <a:rPr lang="en-US" sz="2800" dirty="0" smtClean="0"/>
              <a:t> </a:t>
            </a:r>
            <a:r>
              <a:rPr lang="el-GR" sz="2800" dirty="0" smtClean="0"/>
              <a:t>Δ</a:t>
            </a:r>
            <a:r>
              <a:rPr lang="en-US" sz="2800" dirty="0" smtClean="0"/>
              <a:t>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	 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2826</TotalTime>
  <Words>743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Cliff</vt:lpstr>
      <vt:lpstr>Galileo Galilei (1564-1642)</vt:lpstr>
      <vt:lpstr>PowerPoint Presentation</vt:lpstr>
      <vt:lpstr>PowerPoint Presentation</vt:lpstr>
      <vt:lpstr>Free Fall</vt:lpstr>
      <vt:lpstr>PowerPoint Presentation</vt:lpstr>
      <vt:lpstr>The Value of g</vt:lpstr>
      <vt:lpstr>PowerPoint Presentation</vt:lpstr>
      <vt:lpstr>So what if air is an issue???</vt:lpstr>
      <vt:lpstr>The Constant Acceleration Equations for Free Fall</vt:lpstr>
      <vt:lpstr>Solving Free Fall Problems </vt:lpstr>
      <vt:lpstr>PowerPoint Presentation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Fall</dc:title>
  <dc:creator>BWSD</dc:creator>
  <cp:lastModifiedBy>Giles, Elizabeth</cp:lastModifiedBy>
  <cp:revision>56</cp:revision>
  <cp:lastPrinted>2012-10-08T13:23:00Z</cp:lastPrinted>
  <dcterms:created xsi:type="dcterms:W3CDTF">2008-10-02T12:34:33Z</dcterms:created>
  <dcterms:modified xsi:type="dcterms:W3CDTF">2014-09-29T13:46:35Z</dcterms:modified>
</cp:coreProperties>
</file>