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80" r:id="rId2"/>
    <p:sldId id="272" r:id="rId3"/>
    <p:sldId id="256" r:id="rId4"/>
    <p:sldId id="271" r:id="rId5"/>
    <p:sldId id="269" r:id="rId6"/>
    <p:sldId id="258" r:id="rId7"/>
    <p:sldId id="265" r:id="rId8"/>
    <p:sldId id="259" r:id="rId9"/>
    <p:sldId id="263" r:id="rId10"/>
    <p:sldId id="264" r:id="rId11"/>
    <p:sldId id="277" r:id="rId12"/>
    <p:sldId id="278" r:id="rId13"/>
    <p:sldId id="268" r:id="rId14"/>
    <p:sldId id="279" r:id="rId15"/>
    <p:sldId id="270" r:id="rId16"/>
    <p:sldId id="261" r:id="rId17"/>
    <p:sldId id="260" r:id="rId18"/>
    <p:sldId id="266" r:id="rId19"/>
    <p:sldId id="267" r:id="rId20"/>
    <p:sldId id="276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>
      <p:cViewPr varScale="1">
        <p:scale>
          <a:sx n="68" d="100"/>
          <a:sy n="68" d="100"/>
        </p:scale>
        <p:origin x="1188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D3398-FE0E-4F4D-92FA-1247F81719E1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DD99E-ADFB-46EC-9077-76B56F091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39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BE5C0-745F-4C5E-A72A-68F5B51DCE1D}" type="datetimeFigureOut">
              <a:rPr lang="en-US"/>
              <a:pPr>
                <a:defRPr/>
              </a:pPr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C7055-31FC-4E60-A670-C0BF5AB4A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4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178C4-7CD0-4364-9C53-3635A4E2384D}" type="datetimeFigureOut">
              <a:rPr lang="en-US"/>
              <a:pPr>
                <a:defRPr/>
              </a:pPr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56C82-9B83-46A3-B1FC-BA3A8F2BF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03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D3978-49D6-4198-B01F-559592D9B759}" type="datetimeFigureOut">
              <a:rPr lang="en-US"/>
              <a:pPr>
                <a:defRPr/>
              </a:pPr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B9027-F90F-4BCA-8F0E-456999583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0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6DAB6-5F94-437E-83EA-99A603242194}" type="datetimeFigureOut">
              <a:rPr lang="en-US"/>
              <a:pPr>
                <a:defRPr/>
              </a:pPr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B572D-90CB-4B86-B7D2-B09673DA5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4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8E68A-61EC-4354-B156-A3918264BB29}" type="datetimeFigureOut">
              <a:rPr lang="en-US"/>
              <a:pPr>
                <a:defRPr/>
              </a:pPr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DACAE-3903-4F55-AD8A-B674769CBB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12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FD15C-9CC8-48D9-88E5-F10B040D568B}" type="datetimeFigureOut">
              <a:rPr lang="en-US"/>
              <a:pPr>
                <a:defRPr/>
              </a:pPr>
              <a:t>9/13/2022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D8BA4-CEBD-4DC2-8560-E78AB56BF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0A475-6EB4-46FF-81FD-2A82A2276450}" type="datetimeFigureOut">
              <a:rPr lang="en-US"/>
              <a:pPr>
                <a:defRPr/>
              </a:pPr>
              <a:t>9/13/2022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6C9A1-D70E-441F-B25C-9756659F0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25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80A41-8BBA-440E-B583-8C39AF86AA5C}" type="datetimeFigureOut">
              <a:rPr lang="en-US"/>
              <a:pPr>
                <a:defRPr/>
              </a:pPr>
              <a:t>9/13/2022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2960B-638F-4F8B-85E1-89C681B04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14108-8642-422A-BA30-6080F6E6A321}" type="datetimeFigureOut">
              <a:rPr lang="en-US"/>
              <a:pPr>
                <a:defRPr/>
              </a:pPr>
              <a:t>9/13/2022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E196D-6260-4C20-BB54-79211FEFD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97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C62B4-AF13-4469-8380-FFB86D0FF7E3}" type="datetimeFigureOut">
              <a:rPr lang="en-US"/>
              <a:pPr>
                <a:defRPr/>
              </a:pPr>
              <a:t>9/13/2022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58651-FE66-4926-ADC3-90FF1C60A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35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29ADC-8BCE-4BDE-BC70-F52230CAAC17}" type="datetimeFigureOut">
              <a:rPr lang="en-US"/>
              <a:pPr>
                <a:defRPr/>
              </a:pPr>
              <a:t>9/13/2022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3C5B1-B683-46EA-946B-B3EF77912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27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559E6F-8569-4429-B9CE-5EE0636BEEDC}" type="datetimeFigureOut">
              <a:rPr lang="en-US"/>
              <a:pPr>
                <a:defRPr/>
              </a:pPr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C2C9D8-AF38-41DF-8C5A-F0FD16708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162800" cy="990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Overview of the 5 Main Topics Covered in Physics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067800" cy="50292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Mechanics – Jr year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Electricity &amp; Magnetism – Sr year in AP Physics 2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Waves: Light &amp; Sound – Sr year in AP Physics 2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Fluids, Heat &amp; Thermodynamics – in Chemistry &amp; AP 2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Modern: Atomic &amp; Nuclear – Sr year in AP Physics 2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0"/>
            <a:ext cx="74676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Determining Average Speed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3400"/>
            <a:ext cx="9144000" cy="6324600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ex: If I travel 50 km at 50 km/h and 50 km at 100 km/h, what is my average speed?    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The answer this time is not 75 km/h!</a:t>
            </a:r>
          </a:p>
          <a:p>
            <a:pPr lvl="1" algn="l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spend much more time doing the 50 km at 50 km/h than you spend doing the 50 km at 100 km/h</a:t>
            </a: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 if you try the text’s way, you’ll see: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total distance is 50 km + 50 km = 100 km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 &amp; total time is 1 h + ½ h = 1.5 h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so v = </a:t>
            </a:r>
            <a:r>
              <a:rPr lang="el-G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x/</a:t>
            </a:r>
            <a:r>
              <a:rPr lang="el-G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 = 100km/1.5h = 66.7 km/h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And that answer should make sense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it’s between 50 km/h &amp; 100 km/h,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but closer to 50 km/h, the speed you spent more 			time at during your trip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-228600"/>
            <a:ext cx="7086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/>
              <a:t>ASIDE: Units of Measurement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algn="l" eaLnBrk="1" hangingPunct="1">
              <a:buFont typeface="Arial" charset="0"/>
              <a:buNone/>
              <a:defRPr/>
            </a:pPr>
            <a:r>
              <a:rPr lang="en-US" dirty="0"/>
              <a:t>The United States, at least in our daily lives, still uses a system that has its origin with the British Empire, hence its official names: </a:t>
            </a:r>
            <a:br>
              <a:rPr lang="en-US" dirty="0"/>
            </a:br>
            <a:r>
              <a:rPr lang="en-US" dirty="0"/>
              <a:t>	British Engineering System (BES) or </a:t>
            </a:r>
          </a:p>
          <a:p>
            <a:pPr algn="l" eaLnBrk="1" hangingPunct="1">
              <a:buFont typeface="Arial" charset="0"/>
              <a:buNone/>
              <a:defRPr/>
            </a:pPr>
            <a:r>
              <a:rPr lang="en-US" dirty="0"/>
              <a:t>	British Imperial System (BIS) or</a:t>
            </a:r>
          </a:p>
          <a:p>
            <a:pPr algn="l" eaLnBrk="1" hangingPunct="1">
              <a:buFont typeface="Arial" charset="0"/>
              <a:buNone/>
              <a:defRPr/>
            </a:pPr>
            <a:r>
              <a:rPr lang="en-US" dirty="0"/>
              <a:t>	English Engineering Units</a:t>
            </a:r>
          </a:p>
          <a:p>
            <a:pPr algn="l" eaLnBrk="1" hangingPunct="1">
              <a:buFont typeface="Arial" charset="0"/>
              <a:buNone/>
              <a:defRPr/>
            </a:pPr>
            <a:r>
              <a:rPr lang="en-US" dirty="0"/>
              <a:t>with base quantities you’re quite familiar with: 	</a:t>
            </a:r>
          </a:p>
          <a:p>
            <a:pPr algn="l" eaLnBrk="1" hangingPunct="1">
              <a:buFont typeface="Arial" charset="0"/>
              <a:buNone/>
              <a:defRPr/>
            </a:pPr>
            <a:r>
              <a:rPr lang="en-US" dirty="0"/>
              <a:t>	foot for length</a:t>
            </a:r>
          </a:p>
          <a:p>
            <a:pPr algn="l" eaLnBrk="1" hangingPunct="1">
              <a:buFont typeface="Arial" charset="0"/>
              <a:buNone/>
              <a:defRPr/>
            </a:pPr>
            <a:r>
              <a:rPr lang="en-US" dirty="0"/>
              <a:t>	pound for weight (instead of one for mass)</a:t>
            </a:r>
          </a:p>
          <a:p>
            <a:pPr algn="l" eaLnBrk="1" hangingPunct="1">
              <a:buFont typeface="Arial" charset="0"/>
              <a:buNone/>
              <a:defRPr/>
            </a:pPr>
            <a:r>
              <a:rPr lang="en-US" dirty="0"/>
              <a:t>	second for time, </a:t>
            </a:r>
          </a:p>
          <a:p>
            <a:pPr algn="l" eaLnBrk="1" hangingPunct="1">
              <a:buFont typeface="Arial" charset="0"/>
              <a:buNone/>
              <a:defRPr/>
            </a:pPr>
            <a:r>
              <a:rPr lang="en-US" dirty="0"/>
              <a:t>		just to name a few.</a:t>
            </a:r>
          </a:p>
        </p:txBody>
      </p:sp>
    </p:spTree>
    <p:extLst>
      <p:ext uri="{BB962C8B-B14F-4D97-AF65-F5344CB8AC3E}">
        <p14:creationId xmlns:p14="http://schemas.microsoft.com/office/powerpoint/2010/main" val="425516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 eaLnBrk="1" hangingPunct="1">
              <a:buFont typeface="Arial" charset="0"/>
              <a:buNone/>
              <a:defRPr/>
            </a:pPr>
            <a:r>
              <a:rPr lang="en-US" sz="3000" dirty="0"/>
              <a:t>The rest of the world uses the metric system to measure! </a:t>
            </a:r>
          </a:p>
          <a:p>
            <a:pPr algn="l" eaLnBrk="1" hangingPunct="1">
              <a:defRPr/>
            </a:pPr>
            <a:r>
              <a:rPr lang="en-US" sz="3000" dirty="0"/>
              <a:t>In science, we use </a:t>
            </a:r>
            <a:r>
              <a:rPr lang="en-US" sz="3000" u="sng" dirty="0"/>
              <a:t>certain</a:t>
            </a:r>
            <a:r>
              <a:rPr lang="en-US" sz="3000" dirty="0"/>
              <a:t> metric units as </a:t>
            </a:r>
            <a:r>
              <a:rPr lang="en-US" sz="3000" u="sng" dirty="0"/>
              <a:t>standards</a:t>
            </a:r>
            <a:r>
              <a:rPr lang="en-US" sz="3000" dirty="0"/>
              <a:t>, </a:t>
            </a:r>
          </a:p>
          <a:p>
            <a:pPr algn="l" eaLnBrk="1" hangingPunct="1">
              <a:defRPr/>
            </a:pPr>
            <a:r>
              <a:rPr lang="en-US" sz="3000" dirty="0"/>
              <a:t>      known as </a:t>
            </a:r>
            <a:r>
              <a:rPr lang="en-US" sz="3000" b="1" i="1" dirty="0"/>
              <a:t>SI units   </a:t>
            </a:r>
            <a:r>
              <a:rPr lang="en-US" sz="3000" dirty="0"/>
              <a:t>(or aka </a:t>
            </a:r>
            <a:r>
              <a:rPr lang="en-US" sz="3000" dirty="0" err="1"/>
              <a:t>mks</a:t>
            </a:r>
            <a:r>
              <a:rPr lang="en-US" sz="3000" dirty="0"/>
              <a:t> units – see below) </a:t>
            </a:r>
          </a:p>
          <a:p>
            <a:pPr lvl="1" algn="l" eaLnBrk="1" hangingPunct="1">
              <a:defRPr/>
            </a:pPr>
            <a:r>
              <a:rPr lang="en-US" sz="3000" dirty="0"/>
              <a:t>     for International System, or reversed in French…</a:t>
            </a:r>
          </a:p>
          <a:p>
            <a:pPr lvl="1" algn="l" eaLnBrk="1" hangingPunct="1">
              <a:defRPr/>
            </a:pPr>
            <a:r>
              <a:rPr lang="en-US" sz="3000" dirty="0"/>
              <a:t>There are only 7 fundamental or </a:t>
            </a:r>
            <a:r>
              <a:rPr lang="en-US" sz="3000" b="1" u="sng" dirty="0"/>
              <a:t>base quantities</a:t>
            </a:r>
            <a:r>
              <a:rPr lang="en-US" sz="3000" dirty="0"/>
              <a:t>: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sz="3000" dirty="0"/>
              <a:t>length, measured in </a:t>
            </a:r>
            <a:r>
              <a:rPr lang="en-US" sz="3000" u="sng" dirty="0"/>
              <a:t>m</a:t>
            </a:r>
            <a:r>
              <a:rPr lang="en-US" sz="3000" dirty="0"/>
              <a:t>eters  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sz="3000" dirty="0"/>
              <a:t>mass, measured in </a:t>
            </a:r>
            <a:r>
              <a:rPr lang="en-US" sz="3000" u="sng" dirty="0"/>
              <a:t>k</a:t>
            </a:r>
            <a:r>
              <a:rPr lang="en-US" sz="3000" dirty="0"/>
              <a:t>ilogram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sz="3000" dirty="0"/>
              <a:t>time, measured in </a:t>
            </a:r>
            <a:r>
              <a:rPr lang="en-US" sz="3000" u="sng" dirty="0"/>
              <a:t>s</a:t>
            </a:r>
            <a:r>
              <a:rPr lang="en-US" sz="3000" dirty="0"/>
              <a:t>econds      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sz="3000" dirty="0"/>
              <a:t>temperature, measured in kelvin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sz="3000" dirty="0"/>
              <a:t>amount of something, measured in moles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sz="3000" dirty="0"/>
              <a:t>electric charge, measured in coulombs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  <a:defRPr/>
            </a:pPr>
            <a:r>
              <a:rPr lang="en-US" sz="3000" dirty="0"/>
              <a:t>luminous intensity, measured in candelas</a:t>
            </a:r>
          </a:p>
          <a:p>
            <a:pPr algn="l" eaLnBrk="1" hangingPunct="1">
              <a:buFont typeface="Arial" charset="0"/>
              <a:buNone/>
              <a:defRPr/>
            </a:pPr>
            <a:endParaRPr lang="en-US" dirty="0"/>
          </a:p>
          <a:p>
            <a:pPr algn="l" eaLnBrk="1" hangingPunct="1">
              <a:buFont typeface="Arial" charset="0"/>
              <a:buNone/>
              <a:defRPr/>
            </a:pPr>
            <a:endParaRPr lang="en-US" dirty="0"/>
          </a:p>
          <a:p>
            <a:pPr algn="l" eaLnBrk="1" hangingPunct="1">
              <a:buFont typeface="Arial" pitchFamily="34" charset="0"/>
              <a:buChar char="•"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877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sz="3100" b="1" dirty="0"/>
              <a:t>Base quantities/units </a:t>
            </a:r>
            <a:r>
              <a:rPr lang="en-US" sz="3100" dirty="0"/>
              <a:t>- those defined in terms of an absolute standard, such as the length of a second of time being defined as the time it takes the radiation emitted by a cesium atom to oscillate through 9,192,631,770 periods…whatever that means… :)</a:t>
            </a:r>
          </a:p>
          <a:p>
            <a:pPr algn="l" eaLnBrk="1" hangingPunct="1">
              <a:lnSpc>
                <a:spcPct val="80000"/>
              </a:lnSpc>
            </a:pPr>
            <a:endParaRPr lang="en-US" sz="3100" dirty="0">
              <a:solidFill>
                <a:srgbClr val="FFFFFF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sz="3100" b="1" dirty="0">
                <a:solidFill>
                  <a:srgbClr val="FFFFFF"/>
                </a:solidFill>
              </a:rPr>
              <a:t>Derived quantities/units</a:t>
            </a:r>
            <a:r>
              <a:rPr lang="en-US" sz="3100" dirty="0">
                <a:solidFill>
                  <a:srgbClr val="FFFFFF"/>
                </a:solidFill>
              </a:rPr>
              <a:t> – units of measurement that are combinations of the </a:t>
            </a:r>
            <a:r>
              <a:rPr lang="en-US" sz="3100" u="sng" dirty="0">
                <a:solidFill>
                  <a:srgbClr val="FFFFFF"/>
                </a:solidFill>
              </a:rPr>
              <a:t>7 base quantities 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3100" dirty="0">
                <a:solidFill>
                  <a:srgbClr val="FFFFFF"/>
                </a:solidFill>
              </a:rPr>
              <a:t>	ex:	meter/second for speed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3100" dirty="0">
                <a:solidFill>
                  <a:srgbClr val="FFFFFF"/>
                </a:solidFill>
              </a:rPr>
              <a:t>		liter for volume = meters</a:t>
            </a:r>
            <a:r>
              <a:rPr lang="en-US" sz="3100" baseline="30000" dirty="0">
                <a:solidFill>
                  <a:srgbClr val="FFFFFF"/>
                </a:solidFill>
                <a:latin typeface="Lskdjlksj[paweskvnawpijpdvpwjv["/>
              </a:rPr>
              <a:t>3</a:t>
            </a:r>
            <a:r>
              <a:rPr lang="en-US" sz="3100" dirty="0">
                <a:solidFill>
                  <a:srgbClr val="FFFFFF"/>
                </a:solidFill>
              </a:rPr>
              <a:t>  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3100" dirty="0">
                <a:solidFill>
                  <a:srgbClr val="FFFFFF"/>
                </a:solidFill>
              </a:rPr>
              <a:t>		joule for energy = kg m</a:t>
            </a:r>
            <a:r>
              <a:rPr lang="en-US" sz="3100" baseline="30000" dirty="0">
                <a:solidFill>
                  <a:srgbClr val="FFFFFF"/>
                </a:solidFill>
              </a:rPr>
              <a:t>2</a:t>
            </a:r>
            <a:r>
              <a:rPr lang="en-US" sz="3100" dirty="0">
                <a:solidFill>
                  <a:srgbClr val="FFFFFF"/>
                </a:solidFill>
              </a:rPr>
              <a:t>/s</a:t>
            </a:r>
            <a:r>
              <a:rPr lang="en-US" sz="3100" baseline="30000" dirty="0">
                <a:solidFill>
                  <a:srgbClr val="FFFFFF"/>
                </a:solidFill>
              </a:rPr>
              <a:t>2</a:t>
            </a:r>
            <a:r>
              <a:rPr lang="en-US" sz="3100" dirty="0">
                <a:solidFill>
                  <a:srgbClr val="FFFFFF"/>
                </a:solidFill>
              </a:rPr>
              <a:t> 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3100" baseline="30000" dirty="0">
                <a:solidFill>
                  <a:srgbClr val="FFFFFF"/>
                </a:solidFill>
              </a:rPr>
              <a:t>		</a:t>
            </a:r>
            <a:r>
              <a:rPr lang="en-US" sz="3100" dirty="0">
                <a:solidFill>
                  <a:srgbClr val="FFFFFF"/>
                </a:solidFill>
              </a:rPr>
              <a:t>amperes for electric current = coulomb/s  </a:t>
            </a:r>
          </a:p>
          <a:p>
            <a:pPr algn="l" eaLnBrk="1" hangingPunct="1">
              <a:lnSpc>
                <a:spcPct val="80000"/>
              </a:lnSpc>
            </a:pPr>
            <a:endParaRPr lang="en-US" sz="3100" dirty="0">
              <a:solidFill>
                <a:srgbClr val="FFFFFF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sz="3100" dirty="0">
                <a:solidFill>
                  <a:srgbClr val="FFFFFF"/>
                </a:solidFill>
              </a:rPr>
              <a:t>Note: base quantities are NOT meter, gram, liter;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3100" dirty="0">
                <a:solidFill>
                  <a:srgbClr val="FFFFFF"/>
                </a:solidFill>
              </a:rPr>
              <a:t>	and derived quantities are NOT cm, kg, ml !</a:t>
            </a:r>
          </a:p>
        </p:txBody>
      </p:sp>
    </p:spTree>
    <p:extLst>
      <p:ext uri="{BB962C8B-B14F-4D97-AF65-F5344CB8AC3E}">
        <p14:creationId xmlns:p14="http://schemas.microsoft.com/office/powerpoint/2010/main" val="235007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2667000" y="152400"/>
            <a:ext cx="3581400" cy="792163"/>
          </a:xfrm>
        </p:spPr>
        <p:txBody>
          <a:bodyPr/>
          <a:lstStyle/>
          <a:p>
            <a:pPr eaLnBrk="1" hangingPunct="1"/>
            <a:r>
              <a:rPr lang="en-US"/>
              <a:t>ESTIMATION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/>
              <a:t>Most important use of estimation in this class will be to use common sense and check your final answers before you box them in!!</a:t>
            </a:r>
          </a:p>
          <a:p>
            <a:pPr eaLnBrk="1" hangingPunct="1">
              <a:buFont typeface="Arial" charset="0"/>
              <a:buNone/>
            </a:pPr>
            <a:r>
              <a:rPr lang="en-US" dirty="0"/>
              <a:t>	ex: 67.3 cm for distance to the moon</a:t>
            </a:r>
          </a:p>
          <a:p>
            <a:pPr eaLnBrk="1" hangingPunct="1">
              <a:buFont typeface="Arial" charset="0"/>
              <a:buNone/>
            </a:pPr>
            <a:r>
              <a:rPr lang="en-US" dirty="0"/>
              <a:t>		1874 s for air time on record frisbee throw</a:t>
            </a:r>
          </a:p>
          <a:p>
            <a:pPr eaLnBrk="1" hangingPunct="1">
              <a:buFont typeface="Arial" charset="0"/>
              <a:buNone/>
            </a:pPr>
            <a:r>
              <a:rPr lang="en-US" dirty="0"/>
              <a:t>		58 m/s for speed of cheetah chasing prey</a:t>
            </a:r>
          </a:p>
          <a:p>
            <a:pPr eaLnBrk="1" hangingPunct="1">
              <a:buFont typeface="Arial" charset="0"/>
              <a:buNone/>
            </a:pPr>
            <a:r>
              <a:rPr lang="en-US" dirty="0"/>
              <a:t>	If you get an answer like one of these, write me a note telling me specifically why your answer doesn’t make sense, and I’ll give you some (sometimes it amounts to all!) points back in your solution. </a:t>
            </a:r>
          </a:p>
        </p:txBody>
      </p:sp>
    </p:spTree>
    <p:extLst>
      <p:ext uri="{BB962C8B-B14F-4D97-AF65-F5344CB8AC3E}">
        <p14:creationId xmlns:p14="http://schemas.microsoft.com/office/powerpoint/2010/main" val="927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dirty="0"/>
            </a:br>
            <a:r>
              <a:rPr lang="en-US" i="1" dirty="0"/>
              <a:t>Estimated</a:t>
            </a:r>
            <a:r>
              <a:rPr lang="en-US" dirty="0"/>
              <a:t> Metric to BES Conversions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3338" y="615950"/>
            <a:ext cx="9177338" cy="62420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sz="2800" dirty="0"/>
              <a:t>1 m ≈ 1 yd or 3 ft or 40”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	1 km ≈ 2/3 mile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	1 cm ≈  ½ inches    or better   2.5 cm ≈ 1”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	1 kg ≈ 2 lbs ≈ a textbook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	1 g ≈ a paperclip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	 x m/s ≈ 2x mph ≈ 4x km/h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		so 	x m/s x 2 ≈ ____ mph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		and 	x km/h ÷ 2 ≈ ____ mph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	 	Try some: 18.2 m/s ≈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			113.7 km/hr ≈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			346 m/s ≈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			43.7 km/h ≈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95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6504"/>
            <a:ext cx="74676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Units of Speed/Velocity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0"/>
            <a:ext cx="9144000" cy="6096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But if you need to go from m/s into km/h, that’s </a:t>
            </a:r>
            <a:r>
              <a:rPr lang="en-US" sz="28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within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metric system, so do exact conversion: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you could do   </a:t>
            </a:r>
            <a:r>
              <a:rPr lang="en-US" sz="2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1km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and    </a:t>
            </a:r>
            <a:r>
              <a:rPr lang="en-US" sz="2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60s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and    </a:t>
            </a:r>
            <a:r>
              <a:rPr lang="en-US" sz="2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60min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1000m               1min             1 hr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or you could just know: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x m/s x 3.6 = ____ km/h	(units: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km·s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m·h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and 	x km/h ÷ 3.6 = ____ m/s	(units: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m·h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km·s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Try some: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45.7 m/s =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92.6 km/h =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9580.5 m/s =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318 km/h = </a:t>
            </a:r>
            <a:endParaRPr lang="en-US" sz="2800" dirty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8100" y="-28575"/>
            <a:ext cx="9144000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(back to) The Physical Quantities of Motion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"/>
            <a:ext cx="9144000" cy="6400800"/>
          </a:xfrm>
        </p:spPr>
        <p:txBody>
          <a:bodyPr rtlCol="0">
            <a:normAutofit fontScale="625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Velocity (v) – the rate at which displacement is covered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so how fast you’re moving, in a particular direction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ex: v = 60 mph    vs     v = 60 mph, north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but then there’s much more to it than that…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constant velocity – speed &amp; direction never change  (not very 	useful)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average velocity:  </a:t>
            </a:r>
            <a:r>
              <a:rPr lang="en-US" sz="3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eq’n</a:t>
            </a:r>
            <a:r>
              <a:rPr lang="en-US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v = </a:t>
            </a:r>
            <a:r>
              <a:rPr lang="el-GR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Δ</a:t>
            </a:r>
            <a:r>
              <a:rPr lang="en-US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x/</a:t>
            </a:r>
            <a:r>
              <a:rPr lang="el-GR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Δ</a:t>
            </a:r>
            <a:r>
              <a:rPr lang="en-US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        (not used much)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so what’s your v if you run 8 laps around our track in ½ hour?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    4 mph??   No… It’s </a:t>
            </a:r>
            <a:r>
              <a:rPr lang="en-US" sz="3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avg</a:t>
            </a:r>
            <a:r>
              <a:rPr lang="en-US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speed is 4 mph, but </a:t>
            </a:r>
            <a:r>
              <a:rPr lang="en-US" sz="3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avg</a:t>
            </a:r>
            <a:r>
              <a:rPr lang="en-US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velocity = 0!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instantaneous  velocity:    </a:t>
            </a:r>
            <a:r>
              <a:rPr lang="en-US" sz="3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eq’n</a:t>
            </a:r>
            <a:r>
              <a:rPr lang="en-US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1" algn="l" eaLnBrk="1" fontAlgn="auto" hangingPunct="1">
              <a:spcAft>
                <a:spcPts val="0"/>
              </a:spcAft>
              <a:defRPr/>
            </a:pPr>
            <a:r>
              <a:rPr lang="en-US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where lim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Δt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  <a:sym typeface="Wingdings"/>
              </a:rPr>
              <a:t></a:t>
            </a:r>
            <a:r>
              <a:rPr lang="en-US" baseline="-25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0  </a:t>
            </a:r>
            <a:r>
              <a:rPr lang="en-US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reads “the limit as  </a:t>
            </a:r>
            <a:r>
              <a:rPr lang="el-GR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Δ</a:t>
            </a:r>
            <a:r>
              <a:rPr lang="en-US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 approaches 0”</a:t>
            </a:r>
            <a:endParaRPr lang="en-US" sz="38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defRPr/>
            </a:pPr>
            <a:r>
              <a:rPr lang="en-US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So this is an expression that can only have meaning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if determined from a graph of motion (next week…)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	or if using calculus (next level of physics course…)</a:t>
            </a:r>
          </a:p>
          <a:p>
            <a:pPr lvl="1" algn="l" eaLnBrk="1" fontAlgn="auto" hangingPunct="1">
              <a:spcAft>
                <a:spcPts val="0"/>
              </a:spcAft>
              <a:defRPr/>
            </a:pPr>
            <a:r>
              <a:rPr lang="en-US" sz="4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Signs on v, since it’s a vector:</a:t>
            </a:r>
          </a:p>
          <a:p>
            <a:pPr lvl="2" algn="l" eaLnBrk="1" fontAlgn="auto" hangingPunct="1">
              <a:spcAft>
                <a:spcPts val="0"/>
              </a:spcAft>
              <a:defRPr/>
            </a:pPr>
            <a:r>
              <a:rPr lang="en-US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if +, moving toward the F/R/N/E</a:t>
            </a:r>
          </a:p>
          <a:p>
            <a:pPr lvl="2" algn="l" eaLnBrk="1" fontAlgn="auto" hangingPunct="1">
              <a:spcAft>
                <a:spcPts val="0"/>
              </a:spcAft>
              <a:defRPr/>
            </a:pPr>
            <a:r>
              <a:rPr lang="en-US" sz="3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if -, moving toward the B/L/S/W	</a:t>
            </a:r>
          </a:p>
        </p:txBody>
      </p:sp>
      <p:pic>
        <p:nvPicPr>
          <p:cNvPr id="4" name="Picture 3" descr="Instant v eq'n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000" b="3999"/>
          <a:stretch>
            <a:fillRect/>
          </a:stretch>
        </p:blipFill>
        <p:spPr bwMode="auto">
          <a:xfrm>
            <a:off x="4648200" y="36576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86" y="-76200"/>
            <a:ext cx="91440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 The Physical Quantities of Motion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"/>
            <a:ext cx="9144000" cy="64008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Acceleration (a) – rate of change of velocity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so by speeding up, slowing down, or changing direction</a:t>
            </a:r>
          </a:p>
          <a:p>
            <a:pPr marL="800100" lvl="1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does </a:t>
            </a:r>
            <a:r>
              <a:rPr lang="en-US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mean “to be moving fast”</a:t>
            </a:r>
          </a:p>
          <a:p>
            <a:pPr marL="800100" lvl="1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does </a:t>
            </a:r>
            <a:r>
              <a:rPr lang="en-US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measure how fast you’re going, </a:t>
            </a:r>
          </a:p>
          <a:p>
            <a:pPr lvl="1" algn="l" eaLnBrk="1" hangingPunct="1">
              <a:buFont typeface="Arial" pitchFamily="34" charset="0"/>
              <a:buChar char="•"/>
              <a:defRPr/>
            </a:pP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It measures how fast you’re changing how fast you’re going.  </a:t>
            </a:r>
          </a:p>
          <a:p>
            <a:pPr lvl="1" algn="l" eaLnBrk="1" hangingPunct="1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	You could have a high v , but a low or 0 a:</a:t>
            </a:r>
          </a:p>
          <a:p>
            <a:pPr lvl="2" algn="l" eaLnBrk="1" hangingPunct="1">
              <a:defRPr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Ex: </a:t>
            </a:r>
          </a:p>
          <a:p>
            <a:pPr lvl="1" algn="l" eaLnBrk="1" hangingPunct="1">
              <a:defRPr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	You could have a low or even 0 v, but a high a:</a:t>
            </a:r>
          </a:p>
          <a:p>
            <a:pPr lvl="2" algn="l" eaLnBrk="1" hangingPunct="1">
              <a:defRPr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Ex: </a:t>
            </a:r>
          </a:p>
          <a:p>
            <a:pPr algn="l" eaLnBrk="1" hangingPunct="1">
              <a:defRPr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Constant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Average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Instantaneous Acceleration – </a:t>
            </a:r>
          </a:p>
          <a:p>
            <a:pPr algn="l" eaLnBrk="1" hangingPunct="1">
              <a:defRPr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we’ll almost exclusively be dealing with constant, </a:t>
            </a:r>
          </a:p>
          <a:p>
            <a:pPr algn="l" eaLnBrk="1" hangingPunct="1">
              <a:defRPr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which means a constant rate of change of velocity</a:t>
            </a:r>
            <a:endParaRPr lang="en-US" sz="2800" baseline="30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/>
              <a:t>Eq’n</a:t>
            </a:r>
            <a:r>
              <a:rPr lang="en-US" sz="2800" dirty="0"/>
              <a:t>: a = </a:t>
            </a:r>
            <a:r>
              <a:rPr lang="el-GR" sz="2800" dirty="0"/>
              <a:t>Δ</a:t>
            </a:r>
            <a:r>
              <a:rPr lang="en-US" sz="2800" dirty="0"/>
              <a:t>v / </a:t>
            </a:r>
            <a:r>
              <a:rPr lang="el-GR" sz="2800" dirty="0"/>
              <a:t>Δ</a:t>
            </a:r>
            <a:r>
              <a:rPr lang="en-US" sz="2800" dirty="0"/>
              <a:t>t, but don’t use this form when solving 						math problems!!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Proper </a:t>
            </a:r>
            <a:r>
              <a:rPr lang="en-US" sz="2800" dirty="0" err="1"/>
              <a:t>eq’n</a:t>
            </a:r>
            <a:r>
              <a:rPr lang="en-US" sz="2800" dirty="0"/>
              <a:t> for math problems: a = </a:t>
            </a:r>
            <a:r>
              <a:rPr lang="en-US" sz="2800" u="sng" dirty="0" err="1"/>
              <a:t>v</a:t>
            </a:r>
            <a:r>
              <a:rPr lang="en-US" sz="2800" baseline="-25000" dirty="0" err="1"/>
              <a:t>f</a:t>
            </a:r>
            <a:r>
              <a:rPr lang="en-US" sz="2800" u="sng" dirty="0"/>
              <a:t> – v</a:t>
            </a:r>
            <a:r>
              <a:rPr lang="en-US" sz="2800" baseline="-25000" dirty="0"/>
              <a:t>i</a:t>
            </a:r>
            <a:r>
              <a:rPr lang="en-US" sz="2800" dirty="0"/>
              <a:t> </a:t>
            </a:r>
          </a:p>
          <a:p>
            <a:pPr lvl="4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	                                             </a:t>
            </a:r>
            <a:r>
              <a:rPr lang="el-GR" sz="2800" dirty="0"/>
              <a:t>Δ</a:t>
            </a:r>
            <a:r>
              <a:rPr lang="en-US" sz="2800" dirty="0"/>
              <a:t>t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dirty="0"/>
              <a:t>This </a:t>
            </a:r>
            <a:r>
              <a:rPr lang="en-US" dirty="0" err="1"/>
              <a:t>eq’n</a:t>
            </a:r>
            <a:r>
              <a:rPr lang="en-US" dirty="0"/>
              <a:t> reinforces that there must be 2 different velocities for an object to accelerate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dirty="0"/>
              <a:t>Often one of them will  = 0, but must state that as part of the given and insert it into the original </a:t>
            </a:r>
            <a:r>
              <a:rPr lang="en-US" dirty="0" err="1"/>
              <a:t>eq’n</a:t>
            </a:r>
            <a:r>
              <a:rPr lang="en-US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Units: Any speed units / any time units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l-GR" sz="2000" dirty="0"/>
          </a:p>
        </p:txBody>
      </p:sp>
      <p:pic>
        <p:nvPicPr>
          <p:cNvPr id="28677" name="Picture 5" descr="8199_181007302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038600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1066800" y="4191000"/>
            <a:ext cx="3505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0" y="3962400"/>
            <a:ext cx="54864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defRPr/>
            </a:pPr>
            <a:r>
              <a:rPr lang="en-US" sz="2400" dirty="0"/>
              <a:t>Examples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/>
              <a:t> mph / s as in “this Audi R8 does 0 to 60 in 4.6 seconds”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/>
              <a:t> km/h/ s if you live in any other country…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/>
              <a:t> SI: m/s/s = m/s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/>
              <a:t> What might use m/s / </a:t>
            </a:r>
            <a:r>
              <a:rPr lang="en-US" sz="2400" dirty="0" err="1"/>
              <a:t>hr</a:t>
            </a:r>
            <a:r>
              <a:rPr lang="en-US" sz="2400" dirty="0"/>
              <a:t>?? </a:t>
            </a:r>
          </a:p>
          <a:p>
            <a:pPr>
              <a:spcBef>
                <a:spcPct val="50000"/>
              </a:spcBef>
              <a:defRPr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0"/>
            <a:ext cx="51816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Overview of Mechanics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3400"/>
            <a:ext cx="9144000" cy="6324600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Mechanics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the study of the motion of objects, the forces that cause that motion, and the energy involved in those movements</a:t>
            </a:r>
          </a:p>
          <a:p>
            <a:pPr marL="514350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1. 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Kinematics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describes </a:t>
            </a:r>
            <a:r>
              <a:rPr lang="en-US" sz="28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objects move</a:t>
            </a:r>
          </a:p>
          <a:p>
            <a:pPr marL="1428750" lvl="2" indent="-514350" algn="l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translational motion – motion without rotation,                                so we study </a:t>
            </a: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Particles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but what’s that? – next slide… </a:t>
            </a:r>
          </a:p>
          <a:p>
            <a:pPr marL="1943100" lvl="3" indent="-571500" algn="l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 Dimensional (a line)-called Rectilinear motion</a:t>
            </a:r>
          </a:p>
          <a:p>
            <a:pPr lvl="4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horizontal</a:t>
            </a:r>
          </a:p>
          <a:p>
            <a:pPr lvl="4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vertical – free fall</a:t>
            </a:r>
          </a:p>
          <a:p>
            <a:pPr marL="1943100" lvl="3" indent="-571500" algn="l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 Dimensional (a plane) motion </a:t>
            </a:r>
          </a:p>
          <a:p>
            <a:pPr lvl="4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projectile motion</a:t>
            </a:r>
          </a:p>
          <a:p>
            <a:pPr lvl="4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circular motion</a:t>
            </a:r>
          </a:p>
          <a:p>
            <a:pPr lvl="1"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Dynamics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describes </a:t>
            </a:r>
            <a:r>
              <a:rPr lang="en-US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why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objects move: Forces!	begins with Newton’s Laws, then lots more </a:t>
            </a:r>
          </a:p>
          <a:p>
            <a:pPr lvl="1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 Conservation Laws – Energy; Momentum; Rotation</a:t>
            </a:r>
          </a:p>
        </p:txBody>
      </p:sp>
    </p:spTree>
    <p:extLst>
      <p:ext uri="{BB962C8B-B14F-4D97-AF65-F5344CB8AC3E}">
        <p14:creationId xmlns:p14="http://schemas.microsoft.com/office/powerpoint/2010/main" val="333433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600" dirty="0"/>
              <a:t>Signs on a, since it’s a vector: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600" dirty="0"/>
              <a:t>If +, speeding up (+) to the F/R/N/E (+ direction)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600" dirty="0"/>
              <a:t>      or slowing down (-) to the  B/L/S/W (- direction)</a:t>
            </a: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600" dirty="0"/>
              <a:t>If –, slowing down (-) to the F/R/N/E (+ direction)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600" dirty="0"/>
              <a:t>      or speeding up (+) to the B/L/S/W (- direction)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600" dirty="0"/>
              <a:t>Let’s see what this looks like, applied to a real object: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600" dirty="0"/>
              <a:t>Ex 1: A toy truck is going 3 m/s at the 1</a:t>
            </a:r>
            <a:r>
              <a:rPr lang="en-US" sz="2600" baseline="30000" dirty="0"/>
              <a:t>st</a:t>
            </a:r>
            <a:r>
              <a:rPr lang="en-US" sz="2600" dirty="0"/>
              <a:t> instant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600" dirty="0"/>
              <a:t>			    		  5 m/s 1 second later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600" dirty="0"/>
              <a:t>			    		  7 m/s 1 second after that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600" dirty="0"/>
              <a:t>		What’s its acceleration?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600" dirty="0"/>
              <a:t>		a = gaining 2 m/s every sec, forward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600" dirty="0"/>
              <a:t>Ex 2: A plane landing goes 50 m/s when we 1</a:t>
            </a:r>
            <a:r>
              <a:rPr lang="en-US" sz="2600" baseline="30000" dirty="0"/>
              <a:t>st</a:t>
            </a:r>
            <a:r>
              <a:rPr lang="en-US" sz="2600" dirty="0"/>
              <a:t> see it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600" dirty="0"/>
              <a:t>					     40 m/s 1 s later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600" dirty="0"/>
              <a:t>					     30 m/s 1 s after that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600" dirty="0"/>
              <a:t>	What’s its acceleration?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600" dirty="0"/>
              <a:t>		a = losing 10 m/s every sec, forward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dirty="0"/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34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6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6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6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6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6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69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0"/>
            <a:ext cx="51816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What’s a Particle?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0"/>
            <a:ext cx="9144000" cy="6096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Outside of physics, a particle is thought to be a small object or piece of something. 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physics, a particle is an idealized way of thinking about any normal object.</a:t>
            </a:r>
          </a:p>
          <a:p>
            <a:pPr marL="457200" indent="-4572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Defined to only experiences translational motion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– so no rotation</a:t>
            </a:r>
          </a:p>
          <a:p>
            <a:pPr marL="457200" indent="-4572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Greatly simplifies our examination of an object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– at least until we’re ready to handle the more complex</a:t>
            </a:r>
          </a:p>
          <a:p>
            <a:pPr marL="457200" indent="-4572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 it could be a marble, a baseball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or even a person , car or motorcycle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or even an airplane, train or orbiting satellite!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-76200"/>
            <a:ext cx="7086600" cy="685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/>
              <a:t>Why Physics Might be Difficult to Learn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3400"/>
            <a:ext cx="9372600" cy="63246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Think of a few key physics terms: 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speed, meter, power, voltage, Watt, work, energy, amp, wave… </a:t>
            </a:r>
          </a:p>
          <a:p>
            <a:pPr marL="800100" lvl="1" indent="-34290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These are all words you know, and maybe have even used before, some commonly, in your life.  </a:t>
            </a:r>
          </a:p>
          <a:p>
            <a:pPr marL="800100" lvl="1" indent="-342900" algn="l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But physics comes along, and puts a VERY specific definition to each of them, and many others that you’ll think you already know, and makes you learn something different about each one.  </a:t>
            </a:r>
          </a:p>
          <a:p>
            <a:pPr marL="800100" lvl="1" indent="-3429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That’s harder than starting with a fresh slate, like in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Chem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or Bio.  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Physics SEEMS to be about the world around you, which you’ve been living in all you life, so again, you already think you know all about it… </a:t>
            </a:r>
          </a:p>
          <a:p>
            <a:pPr marL="800100" lvl="1" indent="-3429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But at least initially in the study of Physics, we’re working with a much simpler world – without friction, air resistance – things that make it harder to figure out the basic laws of nature… the rules of physics… </a:t>
            </a:r>
          </a:p>
          <a:p>
            <a:pPr marL="800100" lvl="1" indent="-3429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that means you’re life experiences aren’t really helpful, and a lot of the time, they even cause significant confusion. 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66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0"/>
            <a:ext cx="51816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Frames of Reference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0"/>
            <a:ext cx="9144000" cy="6096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Are you moving, right now, sitting in this classroom? </a:t>
            </a:r>
          </a:p>
          <a:p>
            <a:pPr lvl="1" algn="l" eaLnBrk="1" hangingPunct="1"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Earth spins on axis at 700 mph</a:t>
            </a:r>
          </a:p>
          <a:p>
            <a:pPr lvl="1" algn="l" eaLnBrk="1" hangingPunct="1"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Earth revolves around sun 72,000 mph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 are you moving?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Physics says this can only be answered when you know what frame of reference to use to judge the motion.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Are you moving in this room with respect to your chair?</a:t>
            </a:r>
          </a:p>
          <a:p>
            <a:pPr lvl="2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Are you moving with respect to BHS?  </a:t>
            </a:r>
          </a:p>
          <a:p>
            <a:pPr lvl="2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Are you moving with respect to the Earth? </a:t>
            </a:r>
          </a:p>
          <a:p>
            <a:pPr lvl="2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about driving a car on the highway?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Or flying in a plane on the way to Florida?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Or could the helicopter trick work?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60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0"/>
            <a:ext cx="74676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2 Types of Physical Quantities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3400"/>
            <a:ext cx="9144000" cy="6324600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Scalars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a quantity where direction is not an issue or not considered – it’s a “magnitude only”  quantity.</a:t>
            </a:r>
          </a:p>
          <a:p>
            <a:pPr lvl="2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mass</a:t>
            </a:r>
          </a:p>
          <a:p>
            <a:pPr lvl="2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time</a:t>
            </a:r>
          </a:p>
          <a:p>
            <a:pPr lvl="2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temperature</a:t>
            </a:r>
          </a:p>
          <a:p>
            <a:pPr lvl="2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new ones in physics are distance &amp; speed</a:t>
            </a:r>
          </a:p>
          <a:p>
            <a:pPr lvl="2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Vectors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a quantity where a direction is an integral part of the info about it  – “magnitude &amp; direction”</a:t>
            </a:r>
          </a:p>
          <a:p>
            <a:pPr lvl="2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displacement   (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distance)</a:t>
            </a:r>
          </a:p>
          <a:p>
            <a:pPr lvl="2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velocity   (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vs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speed)</a:t>
            </a:r>
          </a:p>
          <a:p>
            <a:pPr lvl="1" algn="l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Shown in typed print as bolded, but in hand print with a half arrow over its variable     ex: </a:t>
            </a:r>
          </a:p>
          <a:p>
            <a:pPr lvl="1" algn="l"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6019800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/>
              <a:t>The Physical Quantities of Motion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"/>
            <a:ext cx="9144000" cy="6400800"/>
          </a:xfrm>
        </p:spPr>
        <p:txBody>
          <a:bodyPr rtlCol="0">
            <a:normAutofit fontScale="92500"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position (x) – relative to a reference point, on the x axis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ex: x = 3 miles, SW (so located 3 miles to the SW of the Ref Pt)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signs on x, since it’s a vector:</a:t>
            </a:r>
          </a:p>
          <a:p>
            <a:pPr lvl="2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+, then located Forward / Right / North / East of reference point</a:t>
            </a:r>
          </a:p>
          <a:p>
            <a:pPr lvl="2" algn="l" eaLnBrk="1" fontAlgn="auto" hangingPunct="1">
              <a:spcAft>
                <a:spcPts val="0"/>
              </a:spcAft>
              <a:defRPr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-, then located Backward / Left / South / West of reference point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(x is nothing – don’t use it)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displacement  (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Δx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– is a change in position along the x axis</a:t>
            </a:r>
          </a:p>
          <a:p>
            <a:pPr lvl="3" algn="l" eaLnBrk="1" fontAlgn="auto" hangingPunct="1">
              <a:spcAft>
                <a:spcPts val="0"/>
              </a:spcAft>
              <a:defRPr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 it’s how far an object is from its starting point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where  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Δx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x</a:t>
            </a:r>
            <a:r>
              <a:rPr lang="en-US" sz="2600" baseline="-25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x</a:t>
            </a:r>
            <a:r>
              <a:rPr lang="en-US" sz="26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ex: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Δx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= 3 miles, SW (so moved 3 miles SW of starting point)</a:t>
            </a:r>
          </a:p>
          <a:p>
            <a:pPr lvl="1" algn="l" eaLnBrk="1" fontAlgn="auto" hangingPunct="1">
              <a:spcAft>
                <a:spcPts val="0"/>
              </a:spcAft>
              <a:defRPr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signs on 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Δx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since it’s a vector:</a:t>
            </a:r>
          </a:p>
          <a:p>
            <a:pPr lvl="2" algn="l" eaLnBrk="1" fontAlgn="auto" hangingPunct="1">
              <a:spcAft>
                <a:spcPts val="0"/>
              </a:spcAft>
              <a:defRPr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+, then moved further F/R/N/E of where you were</a:t>
            </a:r>
          </a:p>
          <a:p>
            <a:pPr lvl="2" algn="l" eaLnBrk="1" fontAlgn="auto" hangingPunct="1">
              <a:spcAft>
                <a:spcPts val="0"/>
              </a:spcAft>
              <a:defRPr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-, then moved further B/L/S/W of where you were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distance (</a:t>
            </a:r>
            <a:r>
              <a:rPr lang="en-US" sz="2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Δx</a:t>
            </a: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– represents the length of the path traveled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0"/>
            <a:ext cx="74676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The Physical Quantities of Motion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0"/>
            <a:ext cx="9144000" cy="6096000"/>
          </a:xfrm>
        </p:spPr>
        <p:txBody>
          <a:bodyPr rtlCol="0">
            <a:normAutofit fontScale="92500"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Speed – the rate at which distance is covered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instantaneous speed (v</a:t>
            </a:r>
            <a:r>
              <a:rPr lang="en-US" sz="30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– at an “instant” in time…</a:t>
            </a:r>
          </a:p>
          <a:p>
            <a:pPr lvl="1" algn="l" eaLnBrk="1" fontAlgn="auto" hangingPunct="1">
              <a:spcAft>
                <a:spcPts val="0"/>
              </a:spcAft>
              <a:defRPr/>
            </a:pP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where the ? subscript is used to specify “when” the instant was – ex: v</a:t>
            </a:r>
            <a:r>
              <a:rPr lang="en-US" sz="30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for initial speed, </a:t>
            </a:r>
            <a:r>
              <a:rPr lang="en-US" sz="3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r>
              <a:rPr lang="en-US" sz="3000" baseline="-25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</a:t>
            </a: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for final speed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But how long is an instant?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        infinitely small; a theoretical idea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        it’s where </a:t>
            </a:r>
            <a:r>
              <a:rPr lang="el-G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</a:t>
            </a: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 approaches the value of 0!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In everyday life, we could think of reading it from a 	     speedometer or radar gun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average speed (v) – over time longer than an instant		so </a:t>
            </a:r>
            <a:r>
              <a:rPr lang="en-US" sz="3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avg</a:t>
            </a: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speed = total distance / total time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 or </a:t>
            </a:r>
            <a:r>
              <a:rPr lang="en-US" sz="3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eq’n</a:t>
            </a: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v = </a:t>
            </a:r>
            <a:r>
              <a:rPr lang="el-G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</a:t>
            </a: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x/</a:t>
            </a:r>
            <a:r>
              <a:rPr lang="el-GR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</a:t>
            </a: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0"/>
            <a:ext cx="74676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Determining Average Speed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3400"/>
            <a:ext cx="9144000" cy="6324600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ex: If I travel one hour at 50 km/h and one hour at 100 km/h, what is my average speed?  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The text’s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sol’n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total time is 1h + 1 h = 2h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&amp; total distance is 50 km + 100 km = 150 km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so v = </a:t>
            </a:r>
            <a:r>
              <a:rPr lang="el-G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x/</a:t>
            </a:r>
            <a:r>
              <a:rPr lang="el-G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 = 150km/2h = 75 km/h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may have gotten that answer very quickly, by simply adding the speeds &amp; dividing by 2…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But that only works if you travel each speed for equal times!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Try this: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ex: If I travel 50 km at 50 km/h and 50 km at 100 km/h, what is my average speed?    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13504</TotalTime>
  <Words>1140</Words>
  <Application>Microsoft Office PowerPoint</Application>
  <PresentationFormat>On-screen Show (4:3)</PresentationFormat>
  <Paragraphs>243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Lskdjlksj[paweskvnawpijpdvpwjv[</vt:lpstr>
      <vt:lpstr>Wingdings</vt:lpstr>
      <vt:lpstr>Office Theme</vt:lpstr>
      <vt:lpstr>Overview of the 5 Main Topics Covered in Physics </vt:lpstr>
      <vt:lpstr>Overview of Mechanics</vt:lpstr>
      <vt:lpstr>What’s a Particle?</vt:lpstr>
      <vt:lpstr>Why Physics Might be Difficult to Learn</vt:lpstr>
      <vt:lpstr>Frames of Reference</vt:lpstr>
      <vt:lpstr>2 Types of Physical Quantities</vt:lpstr>
      <vt:lpstr>The Physical Quantities of Motion</vt:lpstr>
      <vt:lpstr>The Physical Quantities of Motion</vt:lpstr>
      <vt:lpstr>Determining Average Speed</vt:lpstr>
      <vt:lpstr>Determining Average Speed</vt:lpstr>
      <vt:lpstr>ASIDE: Units of Measurement</vt:lpstr>
      <vt:lpstr>PowerPoint Presentation</vt:lpstr>
      <vt:lpstr>PowerPoint Presentation</vt:lpstr>
      <vt:lpstr>ESTIMATION</vt:lpstr>
      <vt:lpstr> Estimated Metric to BES Conversions </vt:lpstr>
      <vt:lpstr>Units of Speed/Velocity</vt:lpstr>
      <vt:lpstr>(back to) The Physical Quantities of Motion</vt:lpstr>
      <vt:lpstr> The Physical Quantities of Motion</vt:lpstr>
      <vt:lpstr>PowerPoint Presentation</vt:lpstr>
      <vt:lpstr>PowerPoint Presentation</vt:lpstr>
    </vt:vector>
  </TitlesOfParts>
  <Company>BWSD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BWSD</dc:creator>
  <cp:lastModifiedBy>Giles, Elizabeth</cp:lastModifiedBy>
  <cp:revision>177</cp:revision>
  <cp:lastPrinted>2022-09-13T18:29:21Z</cp:lastPrinted>
  <dcterms:created xsi:type="dcterms:W3CDTF">2010-09-19T19:31:39Z</dcterms:created>
  <dcterms:modified xsi:type="dcterms:W3CDTF">2022-09-13T18:31:07Z</dcterms:modified>
</cp:coreProperties>
</file>