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9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323F27-A946-4FFA-B07F-9DACB8D732EB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8BA0F3-DA25-492B-84DB-B81DB784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2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6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4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9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7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1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B27E-598E-4826-839F-F04C26CF9E2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3BFD-EC44-438F-9642-9631742C9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9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6411" y="0"/>
            <a:ext cx="6696891" cy="94052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 of Vector Computations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6355"/>
            <a:ext cx="12192000" cy="6091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Recall: </a:t>
            </a:r>
            <a:r>
              <a:rPr lang="en-US" dirty="0" smtClean="0"/>
              <a:t>a vector is a physical quantity who’s direction is an integral part of its value!</a:t>
            </a:r>
          </a:p>
          <a:p>
            <a:r>
              <a:rPr lang="en-US" sz="2600" dirty="0" smtClean="0"/>
              <a:t>Addition of Vectors</a:t>
            </a:r>
          </a:p>
          <a:p>
            <a:pPr lvl="1"/>
            <a:r>
              <a:rPr lang="en-US" sz="2600" dirty="0" smtClean="0"/>
              <a:t>In 1D</a:t>
            </a:r>
          </a:p>
          <a:p>
            <a:pPr lvl="2"/>
            <a:r>
              <a:rPr lang="en-US" sz="2600" dirty="0" smtClean="0"/>
              <a:t>Add magnitudes if in same direction </a:t>
            </a:r>
          </a:p>
          <a:p>
            <a:pPr lvl="2"/>
            <a:r>
              <a:rPr lang="en-US" sz="2600" dirty="0" smtClean="0"/>
              <a:t>Subtract magnitudes if in opposite direction</a:t>
            </a:r>
          </a:p>
          <a:p>
            <a:pPr lvl="1"/>
            <a:r>
              <a:rPr lang="en-US" sz="2600" dirty="0" smtClean="0"/>
              <a:t>In 2/3D</a:t>
            </a:r>
          </a:p>
          <a:p>
            <a:pPr lvl="2"/>
            <a:r>
              <a:rPr lang="en-US" sz="2600" dirty="0"/>
              <a:t>S</a:t>
            </a:r>
            <a:r>
              <a:rPr lang="en-US" sz="2600" dirty="0" smtClean="0"/>
              <a:t>ketch them tip-to-tail, then apply right/non-right triangle trig</a:t>
            </a:r>
          </a:p>
          <a:p>
            <a:pPr lvl="2"/>
            <a:r>
              <a:rPr lang="en-US" sz="2600" dirty="0"/>
              <a:t>B</a:t>
            </a:r>
            <a:r>
              <a:rPr lang="en-US" sz="2600" dirty="0" smtClean="0"/>
              <a:t>reak into components, apply 1D math to components, bring back together with right triangle trig</a:t>
            </a:r>
          </a:p>
          <a:p>
            <a:r>
              <a:rPr lang="en-US" sz="2600" dirty="0" smtClean="0"/>
              <a:t>Subtraction of Vectors</a:t>
            </a:r>
          </a:p>
          <a:p>
            <a:pPr marL="457200" lvl="1" indent="0">
              <a:buNone/>
            </a:pPr>
            <a:r>
              <a:rPr lang="en-US" sz="2600" dirty="0" smtClean="0"/>
              <a:t>Think of it as adding the opposite (direction) vector, then follow process of addition.</a:t>
            </a:r>
          </a:p>
          <a:p>
            <a:r>
              <a:rPr lang="en-US" sz="2600" dirty="0" smtClean="0"/>
              <a:t>Multiplication or Division of Vector by Scalar</a:t>
            </a:r>
          </a:p>
          <a:p>
            <a:pPr marL="457200" lvl="1" indent="0">
              <a:buNone/>
            </a:pPr>
            <a:r>
              <a:rPr lang="en-US" sz="2600" dirty="0" smtClean="0"/>
              <a:t>Magnitude changes by math computation, but directions stays the same. </a:t>
            </a:r>
          </a:p>
          <a:p>
            <a:r>
              <a:rPr lang="en-US" sz="2600" dirty="0" smtClean="0"/>
              <a:t>Multiplication or Division of Vector by Vector</a:t>
            </a:r>
          </a:p>
          <a:p>
            <a:pPr marL="457200" lvl="1" indent="0">
              <a:buNone/>
            </a:pPr>
            <a:r>
              <a:rPr lang="en-US" sz="2600" dirty="0" smtClean="0"/>
              <a:t>This is where things get a bit more complicated…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4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12192000" cy="333538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Multiplication or Division of a Vector </a:t>
            </a:r>
            <a:r>
              <a:rPr lang="en-US" u="sng" dirty="0"/>
              <a:t>by a Vector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sz="2800" dirty="0"/>
              <a:t>A</a:t>
            </a:r>
            <a:r>
              <a:rPr lang="en-US" sz="2800" dirty="0" smtClean="0"/>
              <a:t>ffects </a:t>
            </a:r>
            <a:r>
              <a:rPr lang="en-US" sz="2800" dirty="0" smtClean="0"/>
              <a:t>the magnitude by the math operator</a:t>
            </a:r>
          </a:p>
          <a:p>
            <a:pPr lvl="1" eaLnBrk="1" hangingPunct="1">
              <a:defRPr/>
            </a:pPr>
            <a:r>
              <a:rPr lang="en-US" sz="2800" u="sng" dirty="0"/>
              <a:t>A</a:t>
            </a:r>
            <a:r>
              <a:rPr lang="en-US" sz="2800" u="sng" dirty="0" smtClean="0"/>
              <a:t>nd</a:t>
            </a:r>
            <a:r>
              <a:rPr lang="en-US" sz="2800" dirty="0" smtClean="0"/>
              <a:t> </a:t>
            </a:r>
            <a:r>
              <a:rPr lang="en-US" sz="2800" dirty="0" smtClean="0"/>
              <a:t>affects the direction, 2 possible </a:t>
            </a:r>
            <a:r>
              <a:rPr lang="en-US" sz="2800" dirty="0" smtClean="0"/>
              <a:t>ways, depending on what makes sense:  </a:t>
            </a:r>
            <a:endParaRPr lang="en-US" sz="2800" dirty="0" smtClean="0"/>
          </a:p>
          <a:p>
            <a:pPr lvl="2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Dot Product where direction </a:t>
            </a:r>
            <a:r>
              <a:rPr lang="en-US" sz="2800" dirty="0"/>
              <a:t>disappears and the answer is a scalar </a:t>
            </a:r>
            <a:r>
              <a:rPr lang="en-US" sz="2800" dirty="0" smtClean="0"/>
              <a:t>again</a:t>
            </a:r>
          </a:p>
          <a:p>
            <a:pPr lvl="3">
              <a:defRPr/>
            </a:pPr>
            <a:r>
              <a:rPr lang="en-US" sz="2600" dirty="0"/>
              <a:t>w</a:t>
            </a:r>
            <a:r>
              <a:rPr lang="en-US" sz="2600" dirty="0" smtClean="0"/>
              <a:t>hen it makes sense to focus </a:t>
            </a:r>
            <a:r>
              <a:rPr lang="en-US" sz="2600" dirty="0"/>
              <a:t>on their parallel </a:t>
            </a:r>
            <a:r>
              <a:rPr lang="en-US" sz="2600" dirty="0" smtClean="0"/>
              <a:t>components</a:t>
            </a: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Cross Product where the answer is </a:t>
            </a:r>
            <a:r>
              <a:rPr lang="en-US" sz="2800" dirty="0"/>
              <a:t>perpendicular to the original 2 </a:t>
            </a:r>
            <a:r>
              <a:rPr lang="en-US" sz="2800" dirty="0" smtClean="0"/>
              <a:t>vectors</a:t>
            </a:r>
          </a:p>
          <a:p>
            <a:pPr lvl="3">
              <a:defRPr/>
            </a:pPr>
            <a:r>
              <a:rPr lang="en-US" sz="2600" dirty="0"/>
              <a:t>w</a:t>
            </a:r>
            <a:r>
              <a:rPr lang="en-US" sz="2600" dirty="0" smtClean="0"/>
              <a:t>hen </a:t>
            </a:r>
            <a:r>
              <a:rPr lang="en-US" sz="2600" dirty="0" smtClean="0"/>
              <a:t>it makes sense to focus on their perpendicular components</a:t>
            </a:r>
            <a:endParaRPr lang="en-US" sz="2600" dirty="0"/>
          </a:p>
          <a:p>
            <a:pPr marL="457200" lvl="1" indent="0">
              <a:buNone/>
              <a:defRPr/>
            </a:pPr>
            <a:r>
              <a:rPr lang="en-US" sz="2800" dirty="0" smtClean="0"/>
              <a:t>Examples: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89468" y="3224389"/>
            <a:ext cx="4962098" cy="35392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 Work: W = F●</a:t>
            </a:r>
            <a:r>
              <a:rPr lang="el-GR" sz="2600" dirty="0" smtClean="0"/>
              <a:t>Δ</a:t>
            </a:r>
            <a:r>
              <a:rPr lang="en-US" sz="2600" dirty="0" smtClean="0"/>
              <a:t>x is dot product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             W = F</a:t>
            </a:r>
            <a:r>
              <a:rPr lang="el-GR" sz="2600" dirty="0" smtClean="0"/>
              <a:t>Δ</a:t>
            </a:r>
            <a:r>
              <a:rPr lang="en-US" sz="2600" dirty="0" err="1" smtClean="0"/>
              <a:t>xcos</a:t>
            </a:r>
            <a:r>
              <a:rPr lang="el-GR" sz="2600" dirty="0" smtClean="0"/>
              <a:t>Φ</a:t>
            </a:r>
            <a:r>
              <a:rPr lang="en-US" sz="2600" dirty="0" smtClean="0"/>
              <a:t>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300" dirty="0" smtClean="0"/>
              <a:t>where </a:t>
            </a:r>
            <a:r>
              <a:rPr lang="el-GR" sz="2300" dirty="0" smtClean="0"/>
              <a:t>Φ </a:t>
            </a:r>
            <a:r>
              <a:rPr lang="en-US" sz="2300" dirty="0" smtClean="0"/>
              <a:t>is angle between F &amp; </a:t>
            </a:r>
            <a:r>
              <a:rPr lang="el-GR" sz="2300" dirty="0" smtClean="0"/>
              <a:t>Δ</a:t>
            </a:r>
            <a:r>
              <a:rPr lang="en-US" sz="2300" dirty="0" smtClean="0"/>
              <a:t>x’s tails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   so max work when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      F &amp; </a:t>
            </a:r>
            <a:r>
              <a:rPr lang="el-GR" sz="2600" dirty="0" smtClean="0"/>
              <a:t>Δ</a:t>
            </a:r>
            <a:r>
              <a:rPr lang="en-US" sz="2600" dirty="0" smtClean="0"/>
              <a:t>x are parallel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   and W = 0 when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      F &amp; </a:t>
            </a:r>
            <a:r>
              <a:rPr lang="el-GR" sz="2600" dirty="0" smtClean="0"/>
              <a:t>Δ</a:t>
            </a:r>
            <a:r>
              <a:rPr lang="en-US" sz="2600" dirty="0" smtClean="0"/>
              <a:t>x are </a:t>
            </a:r>
            <a:r>
              <a:rPr lang="en-US" sz="2600" b="1" dirty="0" smtClean="0">
                <a:sym typeface="Symbol"/>
              </a:rPr>
              <a:t></a:t>
            </a:r>
            <a:endParaRPr lang="en-US" sz="2600" b="1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852160" y="3224389"/>
            <a:ext cx="5939245" cy="34776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ym typeface="Symbol"/>
              </a:rPr>
              <a:t>   </a:t>
            </a:r>
            <a:r>
              <a:rPr lang="en-US" sz="2600" dirty="0" smtClean="0">
                <a:sym typeface="Symbol"/>
              </a:rPr>
              <a:t>Torque:  = r x F is a cross product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sz="2600" dirty="0" smtClean="0">
                <a:sym typeface="Symbol"/>
              </a:rPr>
              <a:t> 	      = </a:t>
            </a:r>
            <a:r>
              <a:rPr lang="en-US" sz="2600" dirty="0" err="1" smtClean="0">
                <a:sym typeface="Symbol"/>
              </a:rPr>
              <a:t>rFsin</a:t>
            </a:r>
            <a:r>
              <a:rPr lang="el-GR" sz="2600" dirty="0" smtClean="0"/>
              <a:t>Φ</a:t>
            </a:r>
            <a:r>
              <a:rPr lang="en-US" sz="2600" dirty="0" smtClean="0">
                <a:sym typeface="Symbol"/>
              </a:rPr>
              <a:t> , _______________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sz="2600" dirty="0" smtClean="0"/>
              <a:t>where </a:t>
            </a:r>
            <a:r>
              <a:rPr lang="el-GR" sz="2600" dirty="0" smtClean="0"/>
              <a:t>Φ </a:t>
            </a:r>
            <a:r>
              <a:rPr lang="en-US" sz="2600" dirty="0" smtClean="0"/>
              <a:t>is angle between r &amp; F’s  tails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sym typeface="Symbol"/>
              </a:rPr>
              <a:t>      so max torque when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sym typeface="Symbol"/>
              </a:rPr>
              <a:t>            r &amp; F are </a:t>
            </a:r>
            <a:r>
              <a:rPr lang="en-US" sz="2600" b="1" dirty="0" smtClean="0">
                <a:sym typeface="Symbol"/>
              </a:rPr>
              <a:t>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sym typeface="Symbol"/>
              </a:rPr>
              <a:t>      and  = 0 when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sym typeface="Symbol"/>
              </a:rPr>
              <a:t>            r &amp; F are parallel </a:t>
            </a:r>
          </a:p>
        </p:txBody>
      </p:sp>
    </p:spTree>
    <p:extLst>
      <p:ext uri="{BB962C8B-B14F-4D97-AF65-F5344CB8AC3E}">
        <p14:creationId xmlns:p14="http://schemas.microsoft.com/office/powerpoint/2010/main" val="109504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308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Office Theme</vt:lpstr>
      <vt:lpstr>Review of Vector Computations</vt:lpstr>
      <vt:lpstr>PowerPoint Presentation</vt:lpstr>
    </vt:vector>
  </TitlesOfParts>
  <Company>BWSD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Giles, Elizabeth</dc:creator>
  <cp:lastModifiedBy>Giles, Elizabeth</cp:lastModifiedBy>
  <cp:revision>16</cp:revision>
  <cp:lastPrinted>2020-03-06T15:46:47Z</cp:lastPrinted>
  <dcterms:created xsi:type="dcterms:W3CDTF">2019-02-27T18:44:45Z</dcterms:created>
  <dcterms:modified xsi:type="dcterms:W3CDTF">2020-03-06T15:53:28Z</dcterms:modified>
</cp:coreProperties>
</file>