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71" r:id="rId2"/>
    <p:sldId id="278" r:id="rId3"/>
    <p:sldId id="277" r:id="rId4"/>
    <p:sldId id="260" r:id="rId5"/>
    <p:sldId id="261" r:id="rId6"/>
    <p:sldId id="265" r:id="rId7"/>
    <p:sldId id="272" r:id="rId8"/>
    <p:sldId id="275" r:id="rId9"/>
    <p:sldId id="258" r:id="rId10"/>
    <p:sldId id="274" r:id="rId11"/>
    <p:sldId id="279" r:id="rId12"/>
    <p:sldId id="280" r:id="rId13"/>
    <p:sldId id="281" r:id="rId14"/>
    <p:sldId id="282" r:id="rId15"/>
    <p:sldId id="262" r:id="rId16"/>
    <p:sldId id="263" r:id="rId17"/>
    <p:sldId id="269" r:id="rId18"/>
    <p:sldId id="264" r:id="rId19"/>
    <p:sldId id="307" r:id="rId20"/>
    <p:sldId id="283" r:id="rId21"/>
    <p:sldId id="316" r:id="rId22"/>
    <p:sldId id="306" r:id="rId23"/>
    <p:sldId id="317" r:id="rId24"/>
    <p:sldId id="315" r:id="rId25"/>
    <p:sldId id="294" r:id="rId26"/>
    <p:sldId id="296" r:id="rId27"/>
    <p:sldId id="309" r:id="rId28"/>
    <p:sldId id="310" r:id="rId29"/>
    <p:sldId id="298" r:id="rId30"/>
    <p:sldId id="300" r:id="rId31"/>
    <p:sldId id="301" r:id="rId32"/>
    <p:sldId id="304"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2647" tIns="46324" rIns="92647" bIns="46324" rtlCol="0"/>
          <a:lstStyle>
            <a:lvl1pPr algn="r">
              <a:defRPr sz="1200"/>
            </a:lvl1pPr>
          </a:lstStyle>
          <a:p>
            <a:fld id="{801EC271-3CC7-4A70-93C1-5E8AB6CC152C}" type="datetimeFigureOut">
              <a:rPr lang="en-US" smtClean="0"/>
              <a:t>3/11/2020</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2647" tIns="46324" rIns="92647" bIns="46324" rtlCol="0" anchor="b"/>
          <a:lstStyle>
            <a:lvl1pPr algn="r">
              <a:defRPr sz="1200"/>
            </a:lvl1pPr>
          </a:lstStyle>
          <a:p>
            <a:fld id="{913DB187-BB62-45D7-AE2B-C44028E8BE9F}" type="slidenum">
              <a:rPr lang="en-US" smtClean="0"/>
              <a:t>‹#›</a:t>
            </a:fld>
            <a:endParaRPr lang="en-US"/>
          </a:p>
        </p:txBody>
      </p:sp>
    </p:spTree>
    <p:extLst>
      <p:ext uri="{BB962C8B-B14F-4D97-AF65-F5344CB8AC3E}">
        <p14:creationId xmlns:p14="http://schemas.microsoft.com/office/powerpoint/2010/main" val="303965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717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4" name="Rectangle 6"/>
          <p:cNvSpPr>
            <a:spLocks noGrp="1" noChangeArrowheads="1"/>
          </p:cNvSpPr>
          <p:nvPr>
            <p:ph type="ftr" sz="quarter" idx="4"/>
          </p:nvPr>
        </p:nvSpPr>
        <p:spPr bwMode="auto">
          <a:xfrm>
            <a:off x="0"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7175" name="Rectangle 7"/>
          <p:cNvSpPr>
            <a:spLocks noGrp="1" noChangeArrowheads="1"/>
          </p:cNvSpPr>
          <p:nvPr>
            <p:ph type="sldNum" sz="quarter" idx="5"/>
          </p:nvPr>
        </p:nvSpPr>
        <p:spPr bwMode="auto">
          <a:xfrm>
            <a:off x="3970938"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eaLnBrk="1" hangingPunct="1">
              <a:defRPr sz="1200">
                <a:latin typeface="Arial" panose="020B0604020202020204" pitchFamily="34" charset="0"/>
              </a:defRPr>
            </a:lvl1pPr>
          </a:lstStyle>
          <a:p>
            <a:fld id="{E31F8E77-CD53-4263-B6C3-620EE144356D}" type="slidenum">
              <a:rPr lang="en-US" altLang="en-US"/>
              <a:pPr/>
              <a:t>‹#›</a:t>
            </a:fld>
            <a:endParaRPr lang="en-US" altLang="en-US"/>
          </a:p>
        </p:txBody>
      </p:sp>
    </p:spTree>
    <p:extLst>
      <p:ext uri="{BB962C8B-B14F-4D97-AF65-F5344CB8AC3E}">
        <p14:creationId xmlns:p14="http://schemas.microsoft.com/office/powerpoint/2010/main" val="3353051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2400"/>
            <a:ext cx="9147175" cy="5435600"/>
            <a:chOff x="0" y="896"/>
            <a:chExt cx="5762" cy="3424"/>
          </a:xfrm>
        </p:grpSpPr>
        <p:grpSp>
          <p:nvGrpSpPr>
            <p:cNvPr id="6147" name="Group 3"/>
            <p:cNvGrpSpPr>
              <a:grpSpLocks/>
            </p:cNvGrpSpPr>
            <p:nvPr userDrawn="1"/>
          </p:nvGrpSpPr>
          <p:grpSpPr bwMode="auto">
            <a:xfrm>
              <a:off x="20" y="896"/>
              <a:ext cx="5742" cy="3424"/>
              <a:chOff x="20" y="896"/>
              <a:chExt cx="5742" cy="3424"/>
            </a:xfrm>
          </p:grpSpPr>
          <p:sp>
            <p:nvSpPr>
              <p:cNvPr id="614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161" name="Group 17"/>
            <p:cNvGrpSpPr>
              <a:grpSpLocks/>
            </p:cNvGrpSpPr>
            <p:nvPr userDrawn="1"/>
          </p:nvGrpSpPr>
          <p:grpSpPr bwMode="auto">
            <a:xfrm>
              <a:off x="0" y="2291"/>
              <a:ext cx="1385" cy="1702"/>
              <a:chOff x="0" y="2291"/>
              <a:chExt cx="1385" cy="1702"/>
            </a:xfrm>
          </p:grpSpPr>
          <p:sp>
            <p:nvSpPr>
              <p:cNvPr id="616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2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629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6298"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smtClean="0"/>
              <a:t>Click to edit Master subtitle style</a:t>
            </a:r>
          </a:p>
        </p:txBody>
      </p:sp>
      <p:sp>
        <p:nvSpPr>
          <p:cNvPr id="629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630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630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FFFFFF"/>
                  </a:outerShdw>
                </a:effectLst>
                <a:latin typeface="+mn-lt"/>
              </a:defRPr>
            </a:lvl1pPr>
          </a:lstStyle>
          <a:p>
            <a:fld id="{35D824FB-3B7D-46F5-BF5C-B864BD7A0D7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7D36E6-97B4-4BA1-9361-EED0C0C825E5}" type="slidenum">
              <a:rPr lang="en-US" altLang="en-US"/>
              <a:pPr/>
              <a:t>‹#›</a:t>
            </a:fld>
            <a:endParaRPr lang="en-US" altLang="en-US"/>
          </a:p>
        </p:txBody>
      </p:sp>
    </p:spTree>
    <p:extLst>
      <p:ext uri="{BB962C8B-B14F-4D97-AF65-F5344CB8AC3E}">
        <p14:creationId xmlns:p14="http://schemas.microsoft.com/office/powerpoint/2010/main" val="401934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908A6B-FF21-4BCC-B947-A90E5737AD57}" type="slidenum">
              <a:rPr lang="en-US" altLang="en-US"/>
              <a:pPr/>
              <a:t>‹#›</a:t>
            </a:fld>
            <a:endParaRPr lang="en-US" altLang="en-US"/>
          </a:p>
        </p:txBody>
      </p:sp>
    </p:spTree>
    <p:extLst>
      <p:ext uri="{BB962C8B-B14F-4D97-AF65-F5344CB8AC3E}">
        <p14:creationId xmlns:p14="http://schemas.microsoft.com/office/powerpoint/2010/main" val="6815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496E81-816D-4F39-8C73-E7BC36F54F86}" type="slidenum">
              <a:rPr lang="en-US" altLang="en-US"/>
              <a:pPr/>
              <a:t>‹#›</a:t>
            </a:fld>
            <a:endParaRPr lang="en-US" altLang="en-US"/>
          </a:p>
        </p:txBody>
      </p:sp>
    </p:spTree>
    <p:extLst>
      <p:ext uri="{BB962C8B-B14F-4D97-AF65-F5344CB8AC3E}">
        <p14:creationId xmlns:p14="http://schemas.microsoft.com/office/powerpoint/2010/main" val="66320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C9C860-84AB-40EA-99B0-E84FAAB0EBC7}" type="slidenum">
              <a:rPr lang="en-US" altLang="en-US"/>
              <a:pPr/>
              <a:t>‹#›</a:t>
            </a:fld>
            <a:endParaRPr lang="en-US" altLang="en-US"/>
          </a:p>
        </p:txBody>
      </p:sp>
    </p:spTree>
    <p:extLst>
      <p:ext uri="{BB962C8B-B14F-4D97-AF65-F5344CB8AC3E}">
        <p14:creationId xmlns:p14="http://schemas.microsoft.com/office/powerpoint/2010/main" val="264716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DC7FCE5-AD13-4527-B69D-F7B354A50A21}" type="slidenum">
              <a:rPr lang="en-US" altLang="en-US"/>
              <a:pPr/>
              <a:t>‹#›</a:t>
            </a:fld>
            <a:endParaRPr lang="en-US" altLang="en-US"/>
          </a:p>
        </p:txBody>
      </p:sp>
    </p:spTree>
    <p:extLst>
      <p:ext uri="{BB962C8B-B14F-4D97-AF65-F5344CB8AC3E}">
        <p14:creationId xmlns:p14="http://schemas.microsoft.com/office/powerpoint/2010/main" val="332238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1443C80-FA91-407D-A785-C06912F2004D}" type="slidenum">
              <a:rPr lang="en-US" altLang="en-US"/>
              <a:pPr/>
              <a:t>‹#›</a:t>
            </a:fld>
            <a:endParaRPr lang="en-US" altLang="en-US"/>
          </a:p>
        </p:txBody>
      </p:sp>
    </p:spTree>
    <p:extLst>
      <p:ext uri="{BB962C8B-B14F-4D97-AF65-F5344CB8AC3E}">
        <p14:creationId xmlns:p14="http://schemas.microsoft.com/office/powerpoint/2010/main" val="241213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A5DD165-B816-46CE-A257-55AEC2A008DF}" type="slidenum">
              <a:rPr lang="en-US" altLang="en-US"/>
              <a:pPr/>
              <a:t>‹#›</a:t>
            </a:fld>
            <a:endParaRPr lang="en-US" altLang="en-US"/>
          </a:p>
        </p:txBody>
      </p:sp>
    </p:spTree>
    <p:extLst>
      <p:ext uri="{BB962C8B-B14F-4D97-AF65-F5344CB8AC3E}">
        <p14:creationId xmlns:p14="http://schemas.microsoft.com/office/powerpoint/2010/main" val="291974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D97A303-D081-46E6-8901-92403436A5FC}" type="slidenum">
              <a:rPr lang="en-US" altLang="en-US"/>
              <a:pPr/>
              <a:t>‹#›</a:t>
            </a:fld>
            <a:endParaRPr lang="en-US" altLang="en-US"/>
          </a:p>
        </p:txBody>
      </p:sp>
    </p:spTree>
    <p:extLst>
      <p:ext uri="{BB962C8B-B14F-4D97-AF65-F5344CB8AC3E}">
        <p14:creationId xmlns:p14="http://schemas.microsoft.com/office/powerpoint/2010/main" val="372008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3E25E9-522D-4068-A665-FAF8C83AE8B6}" type="slidenum">
              <a:rPr lang="en-US" altLang="en-US"/>
              <a:pPr/>
              <a:t>‹#›</a:t>
            </a:fld>
            <a:endParaRPr lang="en-US" altLang="en-US"/>
          </a:p>
        </p:txBody>
      </p:sp>
    </p:spTree>
    <p:extLst>
      <p:ext uri="{BB962C8B-B14F-4D97-AF65-F5344CB8AC3E}">
        <p14:creationId xmlns:p14="http://schemas.microsoft.com/office/powerpoint/2010/main" val="216079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054AFA-D4A6-4292-B95C-A7A0A0030FC1}" type="slidenum">
              <a:rPr lang="en-US" altLang="en-US"/>
              <a:pPr/>
              <a:t>‹#›</a:t>
            </a:fld>
            <a:endParaRPr lang="en-US" altLang="en-US"/>
          </a:p>
        </p:txBody>
      </p:sp>
    </p:spTree>
    <p:extLst>
      <p:ext uri="{BB962C8B-B14F-4D97-AF65-F5344CB8AC3E}">
        <p14:creationId xmlns:p14="http://schemas.microsoft.com/office/powerpoint/2010/main" val="274680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422400"/>
            <a:ext cx="9147175" cy="5435600"/>
            <a:chOff x="0" y="896"/>
            <a:chExt cx="5762" cy="3424"/>
          </a:xfrm>
        </p:grpSpPr>
        <p:grpSp>
          <p:nvGrpSpPr>
            <p:cNvPr id="5123" name="Group 3"/>
            <p:cNvGrpSpPr>
              <a:grpSpLocks/>
            </p:cNvGrpSpPr>
            <p:nvPr userDrawn="1"/>
          </p:nvGrpSpPr>
          <p:grpSpPr bwMode="auto">
            <a:xfrm>
              <a:off x="20" y="896"/>
              <a:ext cx="5742" cy="3424"/>
              <a:chOff x="20" y="896"/>
              <a:chExt cx="5742" cy="3424"/>
            </a:xfrm>
          </p:grpSpPr>
          <p:sp>
            <p:nvSpPr>
              <p:cNvPr id="512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137" name="Group 17"/>
            <p:cNvGrpSpPr>
              <a:grpSpLocks/>
            </p:cNvGrpSpPr>
            <p:nvPr userDrawn="1"/>
          </p:nvGrpSpPr>
          <p:grpSpPr bwMode="auto">
            <a:xfrm>
              <a:off x="0" y="2291"/>
              <a:ext cx="1385" cy="1702"/>
              <a:chOff x="0" y="2291"/>
              <a:chExt cx="1385" cy="1702"/>
            </a:xfrm>
          </p:grpSpPr>
          <p:sp>
            <p:nvSpPr>
              <p:cNvPr id="5138"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2"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5"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7"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8"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9"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4"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0"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1"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4"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5"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6"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7"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9"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1"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7"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7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5273"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274"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5275"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5276"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37C8A677-37A4-4046-95E7-C7B6AF819641}" type="slidenum">
              <a:rPr lang="en-US" altLang="en-US"/>
              <a:pPr/>
              <a:t>‹#›</a:t>
            </a:fld>
            <a:endParaRPr lang="en-US" altLang="en-US"/>
          </a:p>
        </p:txBody>
      </p:sp>
      <p:sp>
        <p:nvSpPr>
          <p:cNvPr id="5277"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n.wikipedia.org/wiki/Earth's_magnetic_field#cite_note-Glatzmaier-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oleObject" Target="../embeddings/oleObject1.bin"/><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828800" y="0"/>
            <a:ext cx="5032375" cy="609600"/>
          </a:xfrm>
        </p:spPr>
        <p:txBody>
          <a:bodyPr/>
          <a:lstStyle/>
          <a:p>
            <a:r>
              <a:rPr lang="en-US" altLang="en-US" sz="3200" dirty="0"/>
              <a:t>Magnets and Magnetism</a:t>
            </a:r>
          </a:p>
        </p:txBody>
      </p:sp>
      <p:sp>
        <p:nvSpPr>
          <p:cNvPr id="23555" name="Rectangle 3"/>
          <p:cNvSpPr>
            <a:spLocks noGrp="1" noRot="1" noChangeArrowheads="1"/>
          </p:cNvSpPr>
          <p:nvPr>
            <p:ph type="body" idx="1"/>
          </p:nvPr>
        </p:nvSpPr>
        <p:spPr>
          <a:xfrm>
            <a:off x="0" y="609600"/>
            <a:ext cx="9144000" cy="6248400"/>
          </a:xfrm>
        </p:spPr>
        <p:txBody>
          <a:bodyPr/>
          <a:lstStyle/>
          <a:p>
            <a:r>
              <a:rPr lang="en-US" altLang="en-US" sz="2800" dirty="0"/>
              <a:t>History</a:t>
            </a:r>
          </a:p>
          <a:p>
            <a:pPr lvl="1"/>
            <a:r>
              <a:rPr lang="en-US" altLang="en-US" dirty="0"/>
              <a:t>First magnets were </a:t>
            </a:r>
            <a:r>
              <a:rPr lang="en-US" altLang="en-US" dirty="0" smtClean="0"/>
              <a:t>lodestones </a:t>
            </a:r>
            <a:r>
              <a:rPr lang="en-US" altLang="en-US" dirty="0"/>
              <a:t>– rock with iron ore</a:t>
            </a:r>
          </a:p>
          <a:p>
            <a:pPr lvl="1"/>
            <a:r>
              <a:rPr lang="en-US" altLang="en-US" dirty="0"/>
              <a:t>Found in </a:t>
            </a:r>
            <a:r>
              <a:rPr lang="en-US" altLang="en-US" dirty="0" smtClean="0"/>
              <a:t>Magnesia, </a:t>
            </a:r>
            <a:r>
              <a:rPr lang="en-US" altLang="en-US" dirty="0"/>
              <a:t>Greece about 2000 years ago </a:t>
            </a:r>
            <a:endParaRPr lang="en-US" altLang="en-US" dirty="0" smtClean="0"/>
          </a:p>
          <a:p>
            <a:pPr lvl="1"/>
            <a:r>
              <a:rPr lang="en-US" altLang="en-US" dirty="0" smtClean="0"/>
              <a:t>Chinese used for navigation in 12</a:t>
            </a:r>
            <a:r>
              <a:rPr lang="en-US" altLang="en-US" baseline="30000" dirty="0" smtClean="0"/>
              <a:t>th</a:t>
            </a:r>
            <a:r>
              <a:rPr lang="en-US" altLang="en-US" dirty="0" smtClean="0"/>
              <a:t> century</a:t>
            </a:r>
            <a:endParaRPr lang="en-US" altLang="en-US" dirty="0"/>
          </a:p>
          <a:p>
            <a:r>
              <a:rPr lang="en-US" altLang="en-US" sz="2800" dirty="0"/>
              <a:t>Possible (common) shapes: </a:t>
            </a:r>
          </a:p>
          <a:p>
            <a:pPr>
              <a:buFont typeface="Arial" panose="020B0604020202020204" pitchFamily="34" charset="0"/>
              <a:buNone/>
            </a:pPr>
            <a:r>
              <a:rPr lang="en-US" altLang="en-US" sz="2800" dirty="0"/>
              <a:t>	bar, horseshoe, disk, flat, really anything</a:t>
            </a:r>
          </a:p>
          <a:p>
            <a:r>
              <a:rPr lang="en-US" altLang="en-US" sz="2800" dirty="0"/>
              <a:t>Poles  </a:t>
            </a:r>
          </a:p>
          <a:p>
            <a:pPr lvl="1"/>
            <a:r>
              <a:rPr lang="en-US" altLang="en-US" dirty="0"/>
              <a:t>all have 2, a North &amp; South pole </a:t>
            </a:r>
          </a:p>
          <a:p>
            <a:pPr lvl="1"/>
            <a:r>
              <a:rPr lang="en-US" altLang="en-US" dirty="0"/>
              <a:t>likes repel, opposites attract</a:t>
            </a:r>
          </a:p>
          <a:p>
            <a:pPr lvl="1"/>
            <a:r>
              <a:rPr lang="en-US" altLang="en-US" dirty="0"/>
              <a:t>can’t be isolated </a:t>
            </a:r>
            <a:r>
              <a:rPr lang="en-US" altLang="en-US" dirty="0" smtClean="0"/>
              <a:t>- no “magnetic monopole” ever found - because </a:t>
            </a:r>
            <a:r>
              <a:rPr lang="en-US" altLang="en-US" dirty="0"/>
              <a:t>of the very nature from which all magnetism originates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133600" y="0"/>
            <a:ext cx="4267200" cy="533400"/>
          </a:xfrm>
        </p:spPr>
        <p:txBody>
          <a:bodyPr/>
          <a:lstStyle/>
          <a:p>
            <a:r>
              <a:rPr lang="en-US" altLang="en-US" sz="3200"/>
              <a:t>Earth’s Magnetic Field</a:t>
            </a:r>
          </a:p>
        </p:txBody>
      </p:sp>
      <p:sp>
        <p:nvSpPr>
          <p:cNvPr id="8195" name="Rectangle 3"/>
          <p:cNvSpPr>
            <a:spLocks noGrp="1" noRot="1" noChangeArrowheads="1"/>
          </p:cNvSpPr>
          <p:nvPr>
            <p:ph type="body" idx="1"/>
          </p:nvPr>
        </p:nvSpPr>
        <p:spPr>
          <a:xfrm>
            <a:off x="-12700" y="482600"/>
            <a:ext cx="9144000" cy="3286125"/>
          </a:xfrm>
        </p:spPr>
        <p:txBody>
          <a:bodyPr/>
          <a:lstStyle/>
          <a:p>
            <a:r>
              <a:rPr lang="en-US" altLang="en-US" sz="2800" dirty="0" smtClean="0"/>
              <a:t>Probable cause is motion of molten iron in Earth’s core</a:t>
            </a:r>
          </a:p>
          <a:p>
            <a:r>
              <a:rPr lang="en-US" altLang="en-US" sz="2800" dirty="0" smtClean="0"/>
              <a:t>Not constant!: it’s changed more than 1000x’s in our 5 million year history and creates long periods where it’s zero then it reverses and grows – its weakening now</a:t>
            </a:r>
          </a:p>
          <a:p>
            <a:endParaRPr lang="en-US" altLang="en-US" sz="2800" dirty="0"/>
          </a:p>
          <a:p>
            <a:endParaRPr lang="en-US" altLang="en-US" sz="2800" dirty="0" smtClean="0"/>
          </a:p>
          <a:p>
            <a:endParaRPr lang="en-US" altLang="en-US" sz="2800" dirty="0"/>
          </a:p>
          <a:p>
            <a:endParaRPr lang="en-US" altLang="en-US" sz="2800" dirty="0" smtClean="0"/>
          </a:p>
          <a:p>
            <a:endParaRPr lang="en-US" altLang="en-US" sz="2800" dirty="0"/>
          </a:p>
          <a:p>
            <a:endParaRPr lang="en-US" altLang="en-US" sz="2800" dirty="0" smtClean="0"/>
          </a:p>
          <a:p>
            <a:r>
              <a:rPr lang="en-US" sz="2800" dirty="0" smtClean="0"/>
              <a:t>The lines represent magnetic field lines, blue when the field points towards the center and yellow when away. The dense clusters of lines are within the Earth's core.</a:t>
            </a:r>
            <a:r>
              <a:rPr lang="en-US" sz="2800" baseline="30000" dirty="0" smtClean="0">
                <a:hlinkClick r:id="rId2"/>
              </a:rPr>
              <a:t>[</a:t>
            </a:r>
            <a:endParaRPr lang="en-US" altLang="en-US" sz="2800" dirty="0" smtClean="0"/>
          </a:p>
        </p:txBody>
      </p:sp>
      <p:pic>
        <p:nvPicPr>
          <p:cNvPr id="27650" name="Picture 2" descr="http://www.astrosciences.info/magflips_files/image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38400"/>
            <a:ext cx="542676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195">
                                            <p:txEl>
                                              <p:pRg st="8" end="8"/>
                                            </p:txEl>
                                          </p:spTgt>
                                        </p:tgtEl>
                                        <p:attrNameLst>
                                          <p:attrName>style.visibility</p:attrName>
                                        </p:attrNameLst>
                                      </p:cBhvr>
                                      <p:to>
                                        <p:strVal val="visible"/>
                                      </p:to>
                                    </p:set>
                                    <p:animEffect transition="in" filter="dissolve">
                                      <p:cBhvr>
                                        <p:cTn id="21"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81000" y="1295400"/>
            <a:ext cx="4267200" cy="533400"/>
          </a:xfrm>
        </p:spPr>
        <p:txBody>
          <a:bodyPr/>
          <a:lstStyle/>
          <a:p>
            <a:r>
              <a:rPr lang="en-US" altLang="en-US" sz="3200" dirty="0"/>
              <a:t>Earth’s Magnetic Field</a:t>
            </a:r>
          </a:p>
        </p:txBody>
      </p:sp>
      <p:sp>
        <p:nvSpPr>
          <p:cNvPr id="8195" name="Rectangle 3"/>
          <p:cNvSpPr>
            <a:spLocks noGrp="1" noRot="1" noChangeArrowheads="1"/>
          </p:cNvSpPr>
          <p:nvPr>
            <p:ph type="body" idx="1"/>
          </p:nvPr>
        </p:nvSpPr>
        <p:spPr>
          <a:xfrm>
            <a:off x="-42930" y="2468451"/>
            <a:ext cx="9144000" cy="4419600"/>
          </a:xfrm>
        </p:spPr>
        <p:txBody>
          <a:bodyPr/>
          <a:lstStyle/>
          <a:p>
            <a:r>
              <a:rPr lang="en-US" altLang="en-US" sz="2700" dirty="0" smtClean="0"/>
              <a:t>On </a:t>
            </a:r>
            <a:r>
              <a:rPr lang="en-US" altLang="en-US" sz="2700" dirty="0"/>
              <a:t>a magnet like in a compass, </a:t>
            </a:r>
            <a:endParaRPr lang="en-US" altLang="en-US" sz="2700" dirty="0" smtClean="0"/>
          </a:p>
          <a:p>
            <a:pPr marL="0" indent="0">
              <a:buNone/>
            </a:pPr>
            <a:r>
              <a:rPr lang="en-US" altLang="en-US" sz="2700" dirty="0" smtClean="0"/>
              <a:t>N </a:t>
            </a:r>
            <a:r>
              <a:rPr lang="en-US" altLang="en-US" sz="2700" dirty="0"/>
              <a:t>indicates the pole that </a:t>
            </a:r>
            <a:r>
              <a:rPr lang="en-US" altLang="en-US" sz="2700" dirty="0" smtClean="0"/>
              <a:t>attracts </a:t>
            </a:r>
            <a:r>
              <a:rPr lang="en-US" altLang="en-US" sz="2700" dirty="0"/>
              <a:t>to </a:t>
            </a:r>
            <a:r>
              <a:rPr lang="en-US" altLang="en-US" sz="2700" dirty="0" smtClean="0"/>
              <a:t>geographic North </a:t>
            </a:r>
            <a:r>
              <a:rPr lang="en-US" altLang="en-US" sz="2700" dirty="0"/>
              <a:t>pole</a:t>
            </a:r>
            <a:r>
              <a:rPr lang="en-US" altLang="en-US" sz="2700" dirty="0" smtClean="0"/>
              <a:t>,</a:t>
            </a:r>
          </a:p>
          <a:p>
            <a:pPr marL="0" indent="0">
              <a:buNone/>
            </a:pPr>
            <a:r>
              <a:rPr lang="en-US" altLang="en-US" sz="2700" dirty="0" smtClean="0"/>
              <a:t>which is actually the Earth’s magnetic South pole… otherwise they </a:t>
            </a:r>
            <a:r>
              <a:rPr lang="en-US" altLang="en-US" sz="2700" dirty="0"/>
              <a:t>wouldn’t be attracted</a:t>
            </a:r>
            <a:r>
              <a:rPr lang="en-US" altLang="en-US" sz="2700" dirty="0" smtClean="0"/>
              <a:t>… (provable by using RHR on an electromagnet… more to come…)</a:t>
            </a:r>
          </a:p>
          <a:p>
            <a:r>
              <a:rPr lang="en-US" altLang="en-US" sz="2700" dirty="0" smtClean="0"/>
              <a:t>So B</a:t>
            </a:r>
            <a:r>
              <a:rPr lang="en-US" altLang="en-US" sz="2700" baseline="-25000" dirty="0" smtClean="0"/>
              <a:t>E</a:t>
            </a:r>
            <a:r>
              <a:rPr lang="en-US" altLang="en-US" sz="2700" dirty="0" smtClean="0"/>
              <a:t> points to magnetic S, as all B’s do,</a:t>
            </a:r>
          </a:p>
          <a:p>
            <a:pPr marL="0" indent="0">
              <a:buNone/>
            </a:pPr>
            <a:r>
              <a:rPr lang="en-US" altLang="en-US" sz="2700" dirty="0" smtClean="0"/>
              <a:t>but that matches </a:t>
            </a:r>
            <a:r>
              <a:rPr lang="en-US" altLang="en-US" sz="2700" dirty="0"/>
              <a:t>Earth’s </a:t>
            </a:r>
            <a:r>
              <a:rPr lang="en-US" altLang="en-US" sz="2700" dirty="0" smtClean="0"/>
              <a:t>geographic North. </a:t>
            </a:r>
          </a:p>
          <a:p>
            <a:pPr marL="0" indent="0">
              <a:buNone/>
            </a:pPr>
            <a:r>
              <a:rPr lang="en-US" altLang="en-US" sz="2700" dirty="0" smtClean="0"/>
              <a:t>(</a:t>
            </a:r>
            <a:r>
              <a:rPr lang="en-US" altLang="en-US" sz="2700" dirty="0" err="1" smtClean="0"/>
              <a:t>Fyi</a:t>
            </a:r>
            <a:r>
              <a:rPr lang="en-US" altLang="en-US" sz="2700" dirty="0" smtClean="0"/>
              <a:t>: This can be confusing when determining directions in upcoming math </a:t>
            </a:r>
            <a:r>
              <a:rPr lang="en-US" altLang="en-US" sz="2700" smtClean="0"/>
              <a:t>problems.)</a:t>
            </a:r>
            <a:endParaRPr lang="en-US" altLang="en-US" sz="2700" dirty="0"/>
          </a:p>
          <a:p>
            <a:pPr marL="0" indent="0">
              <a:buNone/>
            </a:pPr>
            <a:endParaRPr lang="en-US" altLang="en-US" sz="2800" dirty="0"/>
          </a:p>
          <a:p>
            <a:pPr marL="0" indent="0">
              <a:buNone/>
            </a:pPr>
            <a:endParaRPr lang="en-US" altLang="en-US" sz="2800" dirty="0" smtClean="0"/>
          </a:p>
          <a:p>
            <a:pPr marL="0" indent="0">
              <a:buNone/>
            </a:pPr>
            <a:endParaRPr lang="en-US" altLang="en-US" sz="2800" dirty="0"/>
          </a:p>
          <a:p>
            <a:pPr marL="0" indent="0">
              <a:buNone/>
            </a:pPr>
            <a:endParaRPr lang="en-US" altLang="en-US" sz="2800" dirty="0"/>
          </a:p>
          <a:p>
            <a:pPr marL="0" indent="0">
              <a:buNone/>
            </a:pPr>
            <a:endParaRPr lang="en-US" altLang="en-US" sz="2800" dirty="0"/>
          </a:p>
          <a:p>
            <a:pPr marL="0" indent="0">
              <a:buNone/>
            </a:pPr>
            <a:endParaRPr lang="en-US" altLang="en-US" sz="2800" dirty="0"/>
          </a:p>
        </p:txBody>
      </p:sp>
      <p:pic>
        <p:nvPicPr>
          <p:cNvPr id="8197" name="Picture 5" descr="whyi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3663"/>
            <a:ext cx="3657600" cy="293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8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Effect transition="in" filter="dissolve">
                                      <p:cBhvr>
                                        <p:cTn id="16" dur="500"/>
                                        <p:tgtEl>
                                          <p:spTgt spid="8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dissolve">
                                      <p:cBhvr>
                                        <p:cTn id="21" dur="500"/>
                                        <p:tgtEl>
                                          <p:spTgt spid="81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Effect transition="in" filter="dissolve">
                                      <p:cBhvr>
                                        <p:cTn id="26" dur="500"/>
                                        <p:tgtEl>
                                          <p:spTgt spid="819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Effect transition="in" filter="dissolve">
                                      <p:cBhvr>
                                        <p:cTn id="31" dur="500"/>
                                        <p:tgtEl>
                                          <p:spTgt spid="819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195">
                                            <p:txEl>
                                              <p:pRg st="5" end="5"/>
                                            </p:txEl>
                                          </p:spTgt>
                                        </p:tgtEl>
                                        <p:attrNameLst>
                                          <p:attrName>style.visibility</p:attrName>
                                        </p:attrNameLst>
                                      </p:cBhvr>
                                      <p:to>
                                        <p:strVal val="visible"/>
                                      </p:to>
                                    </p:set>
                                    <p:animEffect transition="in" filter="dissolve">
                                      <p:cBhvr>
                                        <p:cTn id="36"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219200" y="0"/>
            <a:ext cx="6096000" cy="609600"/>
          </a:xfrm>
        </p:spPr>
        <p:txBody>
          <a:bodyPr/>
          <a:lstStyle/>
          <a:p>
            <a:r>
              <a:rPr lang="en-US" altLang="en-US" sz="3200" dirty="0" smtClean="0"/>
              <a:t>Uses of Earth’s </a:t>
            </a:r>
            <a:r>
              <a:rPr lang="en-US" altLang="en-US" sz="3200" dirty="0"/>
              <a:t>Magnetic Field</a:t>
            </a:r>
          </a:p>
        </p:txBody>
      </p:sp>
      <p:sp>
        <p:nvSpPr>
          <p:cNvPr id="8195" name="Rectangle 3"/>
          <p:cNvSpPr>
            <a:spLocks noGrp="1" noRot="1" noChangeArrowheads="1"/>
          </p:cNvSpPr>
          <p:nvPr>
            <p:ph type="body" idx="1"/>
          </p:nvPr>
        </p:nvSpPr>
        <p:spPr>
          <a:xfrm>
            <a:off x="-12700" y="482600"/>
            <a:ext cx="9156700" cy="6375400"/>
          </a:xfrm>
        </p:spPr>
        <p:txBody>
          <a:bodyPr/>
          <a:lstStyle/>
          <a:p>
            <a:r>
              <a:rPr lang="en-US" altLang="en-US" sz="2400" dirty="0" smtClean="0"/>
              <a:t>Compass</a:t>
            </a:r>
          </a:p>
          <a:p>
            <a:r>
              <a:rPr lang="en-US" altLang="en-US" sz="2400" dirty="0" smtClean="0"/>
              <a:t>Homing pigeons – records of more than 1000 miles, but typically less than 100 mi. For mail, messages during war.</a:t>
            </a:r>
          </a:p>
          <a:p>
            <a:r>
              <a:rPr lang="en-US" altLang="en-US" sz="2400" dirty="0" smtClean="0"/>
              <a:t>Migratory birds – NY Times article 4/26/12</a:t>
            </a:r>
          </a:p>
          <a:p>
            <a:r>
              <a:rPr lang="en-US" altLang="en-US" sz="2400" dirty="0" smtClean="0"/>
              <a:t>Salmon – use smell to find river where they spawned, but magnetism to make their way in ocean currents</a:t>
            </a:r>
          </a:p>
          <a:p>
            <a:pPr>
              <a:spcBef>
                <a:spcPts val="0"/>
              </a:spcBef>
            </a:pPr>
            <a:r>
              <a:rPr lang="en-US" altLang="en-US" sz="2400" dirty="0" smtClean="0"/>
              <a:t>Monarch butterflies – a generation flies South – as many as 3000 miles in the early Fall! They winter in Mexico then head North in Spring.  It </a:t>
            </a:r>
          </a:p>
          <a:p>
            <a:pPr marL="57150" indent="0">
              <a:spcBef>
                <a:spcPts val="0"/>
              </a:spcBef>
              <a:buNone/>
            </a:pPr>
            <a:r>
              <a:rPr lang="en-US" altLang="en-US" dirty="0" smtClean="0"/>
              <a:t>  </a:t>
            </a:r>
            <a:r>
              <a:rPr lang="en-US" altLang="en-US" sz="2400" dirty="0" smtClean="0"/>
              <a:t>takes 3 to 4 generations to </a:t>
            </a:r>
          </a:p>
          <a:p>
            <a:pPr marL="57150" indent="0">
              <a:spcBef>
                <a:spcPts val="0"/>
              </a:spcBef>
              <a:buNone/>
            </a:pPr>
            <a:r>
              <a:rPr lang="en-US" altLang="en-US" sz="2400" dirty="0" smtClean="0"/>
              <a:t>   make it all the way North </a:t>
            </a:r>
          </a:p>
          <a:p>
            <a:pPr marL="57150" indent="0">
              <a:spcBef>
                <a:spcPts val="0"/>
              </a:spcBef>
              <a:buNone/>
            </a:pPr>
            <a:r>
              <a:rPr lang="en-US" altLang="en-US" sz="2400" dirty="0" smtClean="0"/>
              <a:t>   by end of Summer, then </a:t>
            </a:r>
          </a:p>
          <a:p>
            <a:pPr marL="57150" indent="0">
              <a:spcBef>
                <a:spcPts val="0"/>
              </a:spcBef>
              <a:buNone/>
            </a:pPr>
            <a:r>
              <a:rPr lang="en-US" altLang="en-US" sz="2400" dirty="0" smtClean="0"/>
              <a:t>   that generation heads </a:t>
            </a:r>
          </a:p>
          <a:p>
            <a:pPr marL="57150" indent="0">
              <a:spcBef>
                <a:spcPts val="0"/>
              </a:spcBef>
              <a:buNone/>
            </a:pPr>
            <a:r>
              <a:rPr lang="en-US" altLang="en-US" sz="2400" dirty="0" smtClean="0"/>
              <a:t>   South again – crazy!</a:t>
            </a:r>
          </a:p>
          <a:p>
            <a:endParaRPr lang="en-US" altLang="en-US" sz="2400" dirty="0" smtClean="0"/>
          </a:p>
          <a:p>
            <a:endParaRPr lang="en-US" altLang="en-US" sz="2800" dirty="0"/>
          </a:p>
        </p:txBody>
      </p:sp>
      <p:pic>
        <p:nvPicPr>
          <p:cNvPr id="5" name="Picture 5"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10000"/>
            <a:ext cx="446363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7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dissolve">
                                      <p:cBhvr>
                                        <p:cTn id="27" dur="500"/>
                                        <p:tgtEl>
                                          <p:spTgt spid="8195">
                                            <p:txEl>
                                              <p:pRg st="4" end="4"/>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195">
                                            <p:txEl>
                                              <p:pRg st="5" end="5"/>
                                            </p:txEl>
                                          </p:spTgt>
                                        </p:tgtEl>
                                        <p:attrNameLst>
                                          <p:attrName>style.visibility</p:attrName>
                                        </p:attrNameLst>
                                      </p:cBhvr>
                                      <p:to>
                                        <p:strVal val="visible"/>
                                      </p:to>
                                    </p:set>
                                    <p:animEffect transition="in" filter="dissolve">
                                      <p:cBhvr>
                                        <p:cTn id="34" dur="500"/>
                                        <p:tgtEl>
                                          <p:spTgt spid="8195">
                                            <p:txEl>
                                              <p:pRg st="5" end="5"/>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dissolve">
                                      <p:cBhvr>
                                        <p:cTn id="37" dur="500"/>
                                        <p:tgtEl>
                                          <p:spTgt spid="8195">
                                            <p:txEl>
                                              <p:pRg st="6" end="6"/>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195">
                                            <p:txEl>
                                              <p:pRg st="7" end="7"/>
                                            </p:txEl>
                                          </p:spTgt>
                                        </p:tgtEl>
                                        <p:attrNameLst>
                                          <p:attrName>style.visibility</p:attrName>
                                        </p:attrNameLst>
                                      </p:cBhvr>
                                      <p:to>
                                        <p:strVal val="visible"/>
                                      </p:to>
                                    </p:set>
                                    <p:animEffect transition="in" filter="dissolve">
                                      <p:cBhvr>
                                        <p:cTn id="40" dur="500"/>
                                        <p:tgtEl>
                                          <p:spTgt spid="8195">
                                            <p:txEl>
                                              <p:pRg st="7" end="7"/>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dissolve">
                                      <p:cBhvr>
                                        <p:cTn id="43" dur="500"/>
                                        <p:tgtEl>
                                          <p:spTgt spid="8195">
                                            <p:txEl>
                                              <p:pRg st="8" end="8"/>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195">
                                            <p:txEl>
                                              <p:pRg st="9" end="9"/>
                                            </p:txEl>
                                          </p:spTgt>
                                        </p:tgtEl>
                                        <p:attrNameLst>
                                          <p:attrName>style.visibility</p:attrName>
                                        </p:attrNameLst>
                                      </p:cBhvr>
                                      <p:to>
                                        <p:strVal val="visible"/>
                                      </p:to>
                                    </p:set>
                                    <p:animEffect transition="in" filter="dissolve">
                                      <p:cBhvr>
                                        <p:cTn id="46"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219200" y="0"/>
            <a:ext cx="6096000" cy="609600"/>
          </a:xfrm>
        </p:spPr>
        <p:txBody>
          <a:bodyPr/>
          <a:lstStyle/>
          <a:p>
            <a:r>
              <a:rPr lang="en-US" altLang="en-US" sz="3200" dirty="0" smtClean="0"/>
              <a:t>Uses of Earth’s </a:t>
            </a:r>
            <a:r>
              <a:rPr lang="en-US" altLang="en-US" sz="3200" dirty="0"/>
              <a:t>Magnetic Field</a:t>
            </a:r>
          </a:p>
        </p:txBody>
      </p:sp>
      <p:sp>
        <p:nvSpPr>
          <p:cNvPr id="8195" name="Rectangle 3"/>
          <p:cNvSpPr>
            <a:spLocks noGrp="1" noRot="1" noChangeArrowheads="1"/>
          </p:cNvSpPr>
          <p:nvPr>
            <p:ph type="body" idx="1"/>
          </p:nvPr>
        </p:nvSpPr>
        <p:spPr>
          <a:xfrm>
            <a:off x="-76200" y="533400"/>
            <a:ext cx="9220200" cy="6324600"/>
          </a:xfrm>
        </p:spPr>
        <p:txBody>
          <a:bodyPr/>
          <a:lstStyle/>
          <a:p>
            <a:r>
              <a:rPr lang="en-US" sz="2400" dirty="0" smtClean="0"/>
              <a:t>The magnetosphere is the region above the ionosphere that is defined by the extent of the Earth's magnetic field in space. </a:t>
            </a:r>
          </a:p>
          <a:p>
            <a:pPr lvl="1"/>
            <a:r>
              <a:rPr lang="en-US" sz="2400" dirty="0" smtClean="0"/>
              <a:t>It extends several tens of thousands of kilometers into space.</a:t>
            </a:r>
          </a:p>
          <a:p>
            <a:pPr lvl="1"/>
            <a:r>
              <a:rPr lang="en-US" sz="2400" dirty="0" smtClean="0"/>
              <a:t>Protects the Earth from the charged particles of the solar wind and cosmic rays that would otherwise strip away the upper atmosphere, including the ozone layer, that protects the Earth from harmful ultraviolet radiation.</a:t>
            </a:r>
          </a:p>
          <a:p>
            <a:pPr lvl="1"/>
            <a:endParaRPr lang="en-US" altLang="en-US" sz="2400" dirty="0"/>
          </a:p>
        </p:txBody>
      </p:sp>
      <p:pic>
        <p:nvPicPr>
          <p:cNvPr id="6" name="Picture 2" descr="File:Magnetosphere ren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7" y="3352800"/>
            <a:ext cx="6486525" cy="340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219200" y="0"/>
            <a:ext cx="6096000" cy="609600"/>
          </a:xfrm>
        </p:spPr>
        <p:txBody>
          <a:bodyPr/>
          <a:lstStyle/>
          <a:p>
            <a:r>
              <a:rPr lang="en-US" altLang="en-US" sz="3200" dirty="0" smtClean="0"/>
              <a:t>Uses of Earth’s </a:t>
            </a:r>
            <a:r>
              <a:rPr lang="en-US" altLang="en-US" sz="3200" dirty="0"/>
              <a:t>Magnetic Field</a:t>
            </a:r>
          </a:p>
        </p:txBody>
      </p:sp>
      <p:sp>
        <p:nvSpPr>
          <p:cNvPr id="8195" name="Rectangle 3"/>
          <p:cNvSpPr>
            <a:spLocks noGrp="1" noRot="1" noChangeArrowheads="1"/>
          </p:cNvSpPr>
          <p:nvPr>
            <p:ph type="body" idx="1"/>
          </p:nvPr>
        </p:nvSpPr>
        <p:spPr>
          <a:xfrm>
            <a:off x="-12700" y="508000"/>
            <a:ext cx="9156700" cy="6375400"/>
          </a:xfrm>
        </p:spPr>
        <p:txBody>
          <a:bodyPr/>
          <a:lstStyle/>
          <a:p>
            <a:r>
              <a:rPr lang="en-US" altLang="en-US" sz="2400" dirty="0" smtClean="0"/>
              <a:t>Creates the </a:t>
            </a:r>
            <a:r>
              <a:rPr lang="en-US" sz="2400" dirty="0" smtClean="0"/>
              <a:t>Auroras </a:t>
            </a:r>
          </a:p>
          <a:p>
            <a:pPr lvl="1"/>
            <a:r>
              <a:rPr lang="en-US" sz="2400" dirty="0" smtClean="0"/>
              <a:t>When charged particles from the sun run into Earth’s magnetic field, they transfer their energy. </a:t>
            </a:r>
          </a:p>
          <a:p>
            <a:pPr lvl="1"/>
            <a:r>
              <a:rPr lang="en-US" sz="2400" dirty="0" smtClean="0"/>
              <a:t>More likely to happen/be seen where field is strongest, so near the poles: aurora borealis (northern lights); aurora </a:t>
            </a:r>
            <a:r>
              <a:rPr lang="en-US" sz="2400" dirty="0" err="1" smtClean="0"/>
              <a:t>australis</a:t>
            </a:r>
            <a:r>
              <a:rPr lang="en-US" sz="2400" dirty="0" smtClean="0"/>
              <a:t> (southern lights)</a:t>
            </a:r>
            <a:endParaRPr lang="en-US" altLang="en-US" sz="2400" dirty="0" smtClean="0"/>
          </a:p>
          <a:p>
            <a:pPr lvl="1"/>
            <a:r>
              <a:rPr lang="en-US" sz="2400" dirty="0" smtClean="0"/>
              <a:t>The colors of the lights are determined by the concentration and ionization levels of primarily oxygen and nitrogen.  Greens are more common than blues and reds.</a:t>
            </a:r>
          </a:p>
          <a:p>
            <a:pPr marL="457200" lvl="1" indent="0">
              <a:buNone/>
            </a:pPr>
            <a:endParaRPr lang="en-US" altLang="en-US" sz="2400" dirty="0" smtClean="0"/>
          </a:p>
          <a:p>
            <a:endParaRPr lang="en-US" altLang="en-US" sz="2800" dirty="0"/>
          </a:p>
        </p:txBody>
      </p:sp>
      <p:pic>
        <p:nvPicPr>
          <p:cNvPr id="5" name="Picture 2" descr="https://upload.wikimedia.org/wikipedia/commons/thumb/b/bc/Virmalised_14.12.15.jpg/1280px-Virmalised_14.1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09416"/>
            <a:ext cx="4419600" cy="2503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thumb/d/dc/Virmalised_18.03.15.jpg/1280px-Virmalised_18.0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575" y="4252910"/>
            <a:ext cx="5178425" cy="241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70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type="body" idx="1"/>
          </p:nvPr>
        </p:nvSpPr>
        <p:spPr>
          <a:xfrm>
            <a:off x="6927" y="0"/>
            <a:ext cx="9137073" cy="6858000"/>
          </a:xfrm>
        </p:spPr>
        <p:txBody>
          <a:bodyPr/>
          <a:lstStyle/>
          <a:p>
            <a:pPr marL="0" indent="0">
              <a:buNone/>
            </a:pPr>
            <a:r>
              <a:rPr lang="en-US" altLang="en-US" sz="2800" dirty="0"/>
              <a:t>3. Electromagnets</a:t>
            </a:r>
          </a:p>
          <a:p>
            <a:r>
              <a:rPr lang="en-US" altLang="en-US" sz="2800" dirty="0"/>
              <a:t>A magnetic field is created around moving </a:t>
            </a:r>
            <a:r>
              <a:rPr lang="en-US" altLang="en-US" sz="2800" dirty="0" smtClean="0"/>
              <a:t>charges… current </a:t>
            </a:r>
            <a:endParaRPr lang="en-US" altLang="en-US" sz="2800" dirty="0"/>
          </a:p>
          <a:p>
            <a:r>
              <a:rPr lang="en-US" altLang="en-US" sz="2800" dirty="0"/>
              <a:t>Discovered by Hans </a:t>
            </a:r>
            <a:r>
              <a:rPr lang="en-US" altLang="en-US" sz="2800" dirty="0" err="1"/>
              <a:t>Christan</a:t>
            </a:r>
            <a:r>
              <a:rPr lang="en-US" altLang="en-US" sz="2800" dirty="0"/>
              <a:t> </a:t>
            </a:r>
            <a:r>
              <a:rPr lang="en-US" altLang="en-US" sz="2800" dirty="0" err="1"/>
              <a:t>Oersted</a:t>
            </a:r>
            <a:r>
              <a:rPr lang="en-US" altLang="en-US" sz="2800" dirty="0"/>
              <a:t> in 1820</a:t>
            </a:r>
          </a:p>
          <a:p>
            <a:r>
              <a:rPr lang="en-US" altLang="en-US" sz="2800" dirty="0"/>
              <a:t>To make it stronger</a:t>
            </a:r>
          </a:p>
          <a:p>
            <a:pPr lvl="1"/>
            <a:r>
              <a:rPr lang="en-US" altLang="en-US" dirty="0"/>
              <a:t>Use more current</a:t>
            </a:r>
          </a:p>
          <a:p>
            <a:pPr lvl="1"/>
            <a:r>
              <a:rPr lang="en-US" altLang="en-US" dirty="0"/>
              <a:t>Wrap more loops of wire</a:t>
            </a:r>
          </a:p>
          <a:p>
            <a:pPr lvl="1"/>
            <a:r>
              <a:rPr lang="en-US" altLang="en-US" dirty="0"/>
              <a:t>Add </a:t>
            </a:r>
            <a:r>
              <a:rPr lang="en-US" altLang="en-US" dirty="0" smtClean="0"/>
              <a:t>solid </a:t>
            </a:r>
            <a:r>
              <a:rPr lang="en-US" altLang="en-US" dirty="0"/>
              <a:t>ferromagnetic core</a:t>
            </a:r>
          </a:p>
          <a:p>
            <a:r>
              <a:rPr lang="en-US" altLang="en-US" sz="2800" dirty="0"/>
              <a:t>Uses</a:t>
            </a:r>
          </a:p>
          <a:p>
            <a:pPr lvl="1"/>
            <a:r>
              <a:rPr lang="en-US" altLang="en-US" dirty="0"/>
              <a:t> </a:t>
            </a:r>
            <a:r>
              <a:rPr lang="en-US" altLang="en-US" smtClean="0"/>
              <a:t>scrap metal yards</a:t>
            </a:r>
            <a:endParaRPr lang="en-US" altLang="en-US" dirty="0"/>
          </a:p>
          <a:p>
            <a:pPr lvl="1"/>
            <a:r>
              <a:rPr lang="en-US" altLang="en-US" dirty="0"/>
              <a:t> MRI machines – very </a:t>
            </a:r>
            <a:r>
              <a:rPr lang="en-US" altLang="en-US" dirty="0" smtClean="0"/>
              <a:t>strong, 3-10 T</a:t>
            </a:r>
            <a:endParaRPr lang="en-US" altLang="en-US" dirty="0"/>
          </a:p>
          <a:p>
            <a:pPr lvl="1"/>
            <a:r>
              <a:rPr lang="en-US" altLang="en-US" dirty="0"/>
              <a:t> </a:t>
            </a:r>
            <a:r>
              <a:rPr lang="en-US" altLang="en-US" dirty="0" smtClean="0"/>
              <a:t>Our re-magnetizer</a:t>
            </a:r>
            <a:endParaRPr lang="en-US" alt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994" b="7692"/>
          <a:stretch/>
        </p:blipFill>
        <p:spPr>
          <a:xfrm>
            <a:off x="5486400" y="2362200"/>
            <a:ext cx="3542034"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533400" y="0"/>
            <a:ext cx="8077200" cy="762000"/>
          </a:xfrm>
        </p:spPr>
        <p:txBody>
          <a:bodyPr/>
          <a:lstStyle/>
          <a:p>
            <a:r>
              <a:rPr lang="en-US" altLang="en-US" sz="3200"/>
              <a:t>So the 1</a:t>
            </a:r>
            <a:r>
              <a:rPr lang="en-US" altLang="en-US" sz="3200" baseline="30000"/>
              <a:t>st</a:t>
            </a:r>
            <a:r>
              <a:rPr lang="en-US" altLang="en-US" sz="3200"/>
              <a:t> connection between E and M?</a:t>
            </a:r>
            <a:r>
              <a:rPr lang="en-US" altLang="en-US"/>
              <a:t> </a:t>
            </a:r>
          </a:p>
        </p:txBody>
      </p:sp>
      <p:sp>
        <p:nvSpPr>
          <p:cNvPr id="14339" name="Rectangle 3"/>
          <p:cNvSpPr>
            <a:spLocks noGrp="1" noRot="1" noChangeArrowheads="1"/>
          </p:cNvSpPr>
          <p:nvPr>
            <p:ph type="body" idx="1"/>
          </p:nvPr>
        </p:nvSpPr>
        <p:spPr>
          <a:xfrm>
            <a:off x="0" y="762000"/>
            <a:ext cx="9144000" cy="5715000"/>
          </a:xfrm>
        </p:spPr>
        <p:txBody>
          <a:bodyPr/>
          <a:lstStyle/>
          <a:p>
            <a:pPr>
              <a:buFont typeface="Arial" panose="020B0604020202020204" pitchFamily="34" charset="0"/>
              <a:buNone/>
            </a:pPr>
            <a:r>
              <a:rPr lang="en-US" altLang="en-US" sz="2800" dirty="0"/>
              <a:t>An electromagnet!</a:t>
            </a:r>
          </a:p>
          <a:p>
            <a:pPr lvl="1">
              <a:buFont typeface="Arial" panose="020B0604020202020204" pitchFamily="34" charset="0"/>
              <a:buNone/>
            </a:pPr>
            <a:r>
              <a:rPr lang="en-US" altLang="en-US" dirty="0" smtClean="0"/>
              <a:t>Here’s </a:t>
            </a:r>
            <a:r>
              <a:rPr lang="en-US" altLang="en-US" dirty="0"/>
              <a:t>how we figured to use it:</a:t>
            </a:r>
          </a:p>
          <a:p>
            <a:pPr lvl="1">
              <a:buFont typeface="Arial" panose="020B0604020202020204" pitchFamily="34" charset="0"/>
              <a:buNone/>
            </a:pPr>
            <a:r>
              <a:rPr lang="en-US" altLang="en-US" dirty="0"/>
              <a:t>If you </a:t>
            </a:r>
            <a:r>
              <a:rPr lang="en-US" altLang="en-US" dirty="0" smtClean="0"/>
              <a:t>supply </a:t>
            </a:r>
            <a:r>
              <a:rPr lang="en-US" altLang="en-US" dirty="0"/>
              <a:t>a potential difference across a </a:t>
            </a:r>
            <a:r>
              <a:rPr lang="en-US" altLang="en-US" dirty="0" smtClean="0"/>
              <a:t>wire,</a:t>
            </a:r>
            <a:endParaRPr lang="en-US" altLang="en-US" dirty="0"/>
          </a:p>
          <a:p>
            <a:pPr lvl="1">
              <a:buFont typeface="Arial" panose="020B0604020202020204" pitchFamily="34" charset="0"/>
              <a:buNone/>
            </a:pPr>
            <a:r>
              <a:rPr lang="en-US" altLang="en-US" dirty="0" smtClean="0"/>
              <a:t>	so </a:t>
            </a:r>
            <a:r>
              <a:rPr lang="en-US" altLang="en-US" dirty="0"/>
              <a:t>that </a:t>
            </a:r>
            <a:r>
              <a:rPr lang="en-US" altLang="en-US" dirty="0" smtClean="0"/>
              <a:t>a current flows,</a:t>
            </a:r>
            <a:endParaRPr lang="en-US" altLang="en-US" dirty="0"/>
          </a:p>
          <a:p>
            <a:pPr lvl="1">
              <a:buFont typeface="Arial" panose="020B0604020202020204" pitchFamily="34" charset="0"/>
              <a:buNone/>
            </a:pPr>
            <a:r>
              <a:rPr lang="en-US" altLang="en-US" dirty="0" smtClean="0"/>
              <a:t>	a </a:t>
            </a:r>
            <a:r>
              <a:rPr lang="en-US" altLang="en-US" dirty="0"/>
              <a:t>magnetic field is then created around the wire. </a:t>
            </a:r>
          </a:p>
          <a:p>
            <a:pPr lvl="1">
              <a:buFont typeface="Arial" panose="020B0604020202020204" pitchFamily="34" charset="0"/>
              <a:buNone/>
            </a:pPr>
            <a:r>
              <a:rPr lang="en-US" altLang="en-US" dirty="0"/>
              <a:t>Then place it in another magnetic field, </a:t>
            </a:r>
          </a:p>
          <a:p>
            <a:pPr lvl="1">
              <a:buFont typeface="Arial" panose="020B0604020202020204" pitchFamily="34" charset="0"/>
              <a:buNone/>
            </a:pPr>
            <a:r>
              <a:rPr lang="en-US" altLang="en-US" dirty="0" smtClean="0"/>
              <a:t>	the </a:t>
            </a:r>
            <a:r>
              <a:rPr lang="en-US" altLang="en-US" dirty="0"/>
              <a:t>2 magnetic fields interact with (apply forces to) each </a:t>
            </a:r>
            <a:r>
              <a:rPr lang="en-US" altLang="en-US" dirty="0" smtClean="0"/>
              <a:t>other,</a:t>
            </a:r>
            <a:endParaRPr lang="en-US" altLang="en-US" dirty="0"/>
          </a:p>
          <a:p>
            <a:pPr lvl="1">
              <a:buFont typeface="Arial" panose="020B0604020202020204" pitchFamily="34" charset="0"/>
              <a:buNone/>
            </a:pPr>
            <a:r>
              <a:rPr lang="en-US" altLang="en-US" dirty="0" smtClean="0"/>
              <a:t>			making </a:t>
            </a:r>
            <a:r>
              <a:rPr lang="en-US" altLang="en-US" dirty="0"/>
              <a:t>the wire </a:t>
            </a:r>
            <a:r>
              <a:rPr lang="en-US" altLang="en-US" dirty="0" smtClean="0"/>
              <a:t>begin to move </a:t>
            </a:r>
            <a:r>
              <a:rPr lang="en-US"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Rot="1" noChangeArrowheads="1"/>
          </p:cNvSpPr>
          <p:nvPr>
            <p:ph type="body" idx="1"/>
          </p:nvPr>
        </p:nvSpPr>
        <p:spPr>
          <a:xfrm>
            <a:off x="0" y="838200"/>
            <a:ext cx="9144000" cy="6019800"/>
          </a:xfrm>
        </p:spPr>
        <p:txBody>
          <a:bodyPr/>
          <a:lstStyle/>
          <a:p>
            <a:pPr>
              <a:lnSpc>
                <a:spcPct val="90000"/>
              </a:lnSpc>
              <a:buFont typeface="Arial" panose="020B0604020202020204" pitchFamily="34" charset="0"/>
              <a:buNone/>
            </a:pPr>
            <a:r>
              <a:rPr lang="en-US" altLang="en-US" sz="2800" dirty="0"/>
              <a:t>If the wire is formed into a loop</a:t>
            </a:r>
          </a:p>
          <a:p>
            <a:pPr marL="457200" lvl="1" indent="0">
              <a:lnSpc>
                <a:spcPct val="90000"/>
              </a:lnSpc>
              <a:buNone/>
            </a:pPr>
            <a:r>
              <a:rPr lang="en-US" altLang="en-US" dirty="0"/>
              <a:t>then current flows in both directions within the magnetic field</a:t>
            </a:r>
          </a:p>
          <a:p>
            <a:pPr marL="857250" lvl="2" indent="0">
              <a:lnSpc>
                <a:spcPct val="90000"/>
              </a:lnSpc>
              <a:buNone/>
            </a:pPr>
            <a:r>
              <a:rPr lang="en-US" altLang="en-US" sz="2800" dirty="0"/>
              <a:t>so different sides of the loop will feel a force in </a:t>
            </a:r>
            <a:r>
              <a:rPr lang="en-US" altLang="en-US" sz="2800" dirty="0" smtClean="0"/>
              <a:t>opposite directions (torque…more to come later…)</a:t>
            </a:r>
            <a:endParaRPr lang="en-US" altLang="en-US" sz="2800" dirty="0"/>
          </a:p>
          <a:p>
            <a:pPr marL="1314450" lvl="3" indent="0">
              <a:lnSpc>
                <a:spcPct val="90000"/>
              </a:lnSpc>
              <a:buNone/>
            </a:pPr>
            <a:r>
              <a:rPr lang="en-US" altLang="en-US" sz="2800" dirty="0"/>
              <a:t>making the coil of wire spin – </a:t>
            </a:r>
          </a:p>
          <a:p>
            <a:pPr lvl="3">
              <a:lnSpc>
                <a:spcPct val="90000"/>
              </a:lnSpc>
              <a:buFont typeface="Arial" panose="020B0604020202020204" pitchFamily="34" charset="0"/>
              <a:buNone/>
            </a:pPr>
            <a:r>
              <a:rPr lang="en-US" altLang="en-US" sz="2800" dirty="0"/>
              <a:t>	that’s a motor</a:t>
            </a:r>
            <a:r>
              <a:rPr lang="en-US" altLang="en-US" sz="2800" dirty="0" smtClean="0"/>
              <a:t>!</a:t>
            </a:r>
          </a:p>
          <a:p>
            <a:pPr lvl="3">
              <a:lnSpc>
                <a:spcPct val="90000"/>
              </a:lnSpc>
              <a:buFont typeface="Arial" panose="020B0604020202020204" pitchFamily="34" charset="0"/>
              <a:buNone/>
            </a:pPr>
            <a:endParaRPr lang="en-US" altLang="en-US" sz="1200" dirty="0"/>
          </a:p>
          <a:p>
            <a:pPr lvl="4">
              <a:lnSpc>
                <a:spcPct val="90000"/>
              </a:lnSpc>
              <a:buFont typeface="Arial" panose="020B0604020202020204" pitchFamily="34" charset="0"/>
              <a:buNone/>
            </a:pPr>
            <a:r>
              <a:rPr lang="en-US" altLang="en-US" sz="2800" dirty="0"/>
              <a:t>Now, attach “whatever” to </a:t>
            </a:r>
            <a:r>
              <a:rPr lang="en-US" altLang="en-US" sz="2800" dirty="0" smtClean="0"/>
              <a:t>it: </a:t>
            </a:r>
            <a:endParaRPr lang="en-US" altLang="en-US" sz="2800" dirty="0"/>
          </a:p>
          <a:p>
            <a:pPr lvl="5"/>
            <a:r>
              <a:rPr lang="en-US" altLang="en-US" sz="2800" dirty="0"/>
              <a:t>Fan blades</a:t>
            </a:r>
          </a:p>
          <a:p>
            <a:pPr lvl="5"/>
            <a:r>
              <a:rPr lang="en-US" altLang="en-US" sz="2800" dirty="0"/>
              <a:t>Blender blades</a:t>
            </a:r>
          </a:p>
          <a:p>
            <a:pPr lvl="5"/>
            <a:r>
              <a:rPr lang="en-US" altLang="en-US" sz="2800" dirty="0"/>
              <a:t>Hair </a:t>
            </a:r>
            <a:r>
              <a:rPr lang="en-US" altLang="en-US" sz="2800" dirty="0" smtClean="0"/>
              <a:t>dryer</a:t>
            </a:r>
          </a:p>
          <a:p>
            <a:pPr lvl="5"/>
            <a:r>
              <a:rPr lang="en-US" altLang="en-US" sz="2800" dirty="0" smtClean="0"/>
              <a:t>Lawn mower blades</a:t>
            </a:r>
          </a:p>
          <a:p>
            <a:pPr lvl="5"/>
            <a:r>
              <a:rPr lang="en-US" altLang="en-US" sz="2800" dirty="0" smtClean="0"/>
              <a:t>Drive shaft </a:t>
            </a:r>
            <a:r>
              <a:rPr lang="en-US" altLang="en-US" sz="2800" dirty="0" smtClean="0">
                <a:sym typeface="Wingdings" panose="05000000000000000000" pitchFamily="2" charset="2"/>
              </a:rPr>
              <a:t> axel  wheels of car</a:t>
            </a:r>
            <a:endParaRPr lang="en-US" altLang="en-US" sz="2800" dirty="0"/>
          </a:p>
        </p:txBody>
      </p:sp>
      <p:sp>
        <p:nvSpPr>
          <p:cNvPr id="20485" name="Rectangle 5"/>
          <p:cNvSpPr>
            <a:spLocks noGrp="1" noRot="1" noChangeArrowheads="1"/>
          </p:cNvSpPr>
          <p:nvPr>
            <p:ph type="title"/>
          </p:nvPr>
        </p:nvSpPr>
        <p:spPr>
          <a:xfrm>
            <a:off x="304800" y="0"/>
            <a:ext cx="8610600" cy="685800"/>
          </a:xfrm>
          <a:noFill/>
          <a:ln/>
        </p:spPr>
        <p:txBody>
          <a:bodyPr/>
          <a:lstStyle/>
          <a:p>
            <a:pPr algn="l"/>
            <a:r>
              <a:rPr lang="en-US" altLang="en-US" sz="3200" dirty="0"/>
              <a:t>And then, to make </a:t>
            </a:r>
            <a:r>
              <a:rPr lang="en-US" altLang="en-US" sz="3200" dirty="0" smtClean="0"/>
              <a:t>use </a:t>
            </a:r>
            <a:r>
              <a:rPr lang="en-US" altLang="en-US" sz="3200" dirty="0"/>
              <a:t>of that </a:t>
            </a:r>
            <a:r>
              <a:rPr lang="en-US" altLang="en-US" sz="3200" dirty="0" smtClean="0"/>
              <a:t>motion: </a:t>
            </a: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type="body" idx="1"/>
          </p:nvPr>
        </p:nvSpPr>
        <p:spPr>
          <a:xfrm>
            <a:off x="304800" y="228600"/>
            <a:ext cx="8534400" cy="5718175"/>
          </a:xfrm>
        </p:spPr>
        <p:txBody>
          <a:bodyPr/>
          <a:lstStyle/>
          <a:p>
            <a:pPr>
              <a:buFont typeface="Arial" panose="020B0604020202020204" pitchFamily="34" charset="0"/>
              <a:buNone/>
            </a:pPr>
            <a:r>
              <a:rPr lang="en-US" altLang="en-US"/>
              <a:t>Basic components of a motor</a:t>
            </a:r>
          </a:p>
          <a:p>
            <a:endParaRPr lang="en-US" altLang="en-US"/>
          </a:p>
          <a:p>
            <a:endParaRPr lang="en-US" altLang="en-US"/>
          </a:p>
          <a:p>
            <a:endParaRPr lang="en-US" altLang="en-US"/>
          </a:p>
          <a:p>
            <a:endParaRPr lang="en-US" altLang="en-US"/>
          </a:p>
          <a:p>
            <a:endParaRPr lang="en-US" altLang="en-US"/>
          </a:p>
          <a:p>
            <a:endParaRPr lang="en-US" altLang="en-US"/>
          </a:p>
          <a:p>
            <a:pPr>
              <a:buFont typeface="Arial" panose="020B0604020202020204" pitchFamily="34" charset="0"/>
              <a:buNone/>
            </a:pPr>
            <a:r>
              <a:rPr lang="en-US" altLang="en-US"/>
              <a:t>      A very basic motor</a:t>
            </a:r>
          </a:p>
          <a:p>
            <a:endParaRPr lang="en-US" altLang="en-US"/>
          </a:p>
        </p:txBody>
      </p:sp>
      <p:pic>
        <p:nvPicPr>
          <p:cNvPr id="15365" name="Picture 5" descr="basicmo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38100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150217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3552825"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828800" y="-76200"/>
            <a:ext cx="4956175" cy="685800"/>
          </a:xfrm>
        </p:spPr>
        <p:txBody>
          <a:bodyPr/>
          <a:lstStyle/>
          <a:p>
            <a:r>
              <a:rPr lang="en-US" altLang="en-US" sz="3200" dirty="0" smtClean="0"/>
              <a:t>Math of E&amp;M (</a:t>
            </a:r>
            <a:r>
              <a:rPr lang="en-US" altLang="en-US" sz="3200" dirty="0" smtClean="0"/>
              <a:t>20.4</a:t>
            </a:r>
            <a:r>
              <a:rPr lang="en-US" altLang="en-US" sz="3200" dirty="0" smtClean="0"/>
              <a:t>)</a:t>
            </a:r>
            <a:endParaRPr lang="en-US" altLang="en-US" sz="3200" dirty="0"/>
          </a:p>
        </p:txBody>
      </p:sp>
      <p:sp>
        <p:nvSpPr>
          <p:cNvPr id="17411" name="Rectangle 3"/>
          <p:cNvSpPr>
            <a:spLocks noGrp="1" noRot="1" noChangeArrowheads="1"/>
          </p:cNvSpPr>
          <p:nvPr>
            <p:ph type="body" idx="1"/>
          </p:nvPr>
        </p:nvSpPr>
        <p:spPr>
          <a:xfrm>
            <a:off x="0" y="409886"/>
            <a:ext cx="9144000" cy="6448114"/>
          </a:xfrm>
        </p:spPr>
        <p:txBody>
          <a:bodyPr/>
          <a:lstStyle/>
          <a:p>
            <a:pPr>
              <a:lnSpc>
                <a:spcPct val="90000"/>
              </a:lnSpc>
              <a:spcBef>
                <a:spcPts val="300"/>
              </a:spcBef>
            </a:pPr>
            <a:r>
              <a:rPr lang="en-US" altLang="en-US" sz="2700" dirty="0" err="1" smtClean="0">
                <a:sym typeface="Wingdings" panose="05000000000000000000" pitchFamily="2" charset="2"/>
              </a:rPr>
              <a:t>Eq’n</a:t>
            </a:r>
            <a:r>
              <a:rPr lang="en-US" altLang="en-US" sz="2700" dirty="0" smtClean="0">
                <a:sym typeface="Wingdings" panose="05000000000000000000" pitchFamily="2" charset="2"/>
              </a:rPr>
              <a:t>: F</a:t>
            </a:r>
            <a:r>
              <a:rPr lang="en-US" altLang="en-US" sz="2700" baseline="-25000" dirty="0" smtClean="0">
                <a:sym typeface="Wingdings" panose="05000000000000000000" pitchFamily="2" charset="2"/>
              </a:rPr>
              <a:t>B</a:t>
            </a:r>
            <a:r>
              <a:rPr lang="en-US" altLang="en-US" sz="2700" dirty="0" smtClean="0">
                <a:sym typeface="Wingdings" panose="05000000000000000000" pitchFamily="2" charset="2"/>
              </a:rPr>
              <a:t> = </a:t>
            </a:r>
            <a:r>
              <a:rPr lang="en-US" altLang="en-US" sz="2700" b="1" dirty="0" smtClean="0">
                <a:latin typeface="French Script MT" panose="03020402040607040605" pitchFamily="66" charset="0"/>
                <a:sym typeface="Wingdings" panose="05000000000000000000" pitchFamily="2" charset="2"/>
              </a:rPr>
              <a:t>l </a:t>
            </a:r>
            <a:r>
              <a:rPr lang="en-US" altLang="en-US" sz="2700" dirty="0" smtClean="0">
                <a:sym typeface="Wingdings" panose="05000000000000000000" pitchFamily="2" charset="2"/>
              </a:rPr>
              <a:t>I x B</a:t>
            </a:r>
          </a:p>
          <a:p>
            <a:pPr lvl="1" indent="-342900">
              <a:lnSpc>
                <a:spcPct val="90000"/>
              </a:lnSpc>
              <a:spcBef>
                <a:spcPts val="300"/>
              </a:spcBef>
            </a:pPr>
            <a:r>
              <a:rPr lang="en-US" altLang="en-US" sz="2700" dirty="0" smtClean="0">
                <a:sym typeface="Wingdings" panose="05000000000000000000" pitchFamily="2" charset="2"/>
              </a:rPr>
              <a:t>finds (Laplace) force F</a:t>
            </a:r>
            <a:r>
              <a:rPr lang="en-US" altLang="en-US" sz="2700" baseline="-25000" dirty="0">
                <a:sym typeface="Wingdings" panose="05000000000000000000" pitchFamily="2" charset="2"/>
              </a:rPr>
              <a:t>B</a:t>
            </a:r>
            <a:r>
              <a:rPr lang="en-US" altLang="en-US" sz="2700" dirty="0" smtClean="0">
                <a:sym typeface="Wingdings" panose="05000000000000000000" pitchFamily="2" charset="2"/>
              </a:rPr>
              <a:t>, on a wire of length </a:t>
            </a:r>
            <a:r>
              <a:rPr lang="en-US" altLang="en-US" sz="2700" b="1" dirty="0" smtClean="0">
                <a:latin typeface="French Script MT" panose="03020402040607040605" pitchFamily="66" charset="0"/>
                <a:sym typeface="Wingdings" panose="05000000000000000000" pitchFamily="2" charset="2"/>
              </a:rPr>
              <a:t>l</a:t>
            </a:r>
            <a:r>
              <a:rPr lang="en-US" altLang="en-US" sz="2700" dirty="0" smtClean="0">
                <a:sym typeface="Wingdings" panose="05000000000000000000" pitchFamily="2" charset="2"/>
              </a:rPr>
              <a:t>, carrying current I, in a uniform magnetic field B</a:t>
            </a:r>
          </a:p>
          <a:p>
            <a:pPr lvl="1">
              <a:lnSpc>
                <a:spcPct val="90000"/>
              </a:lnSpc>
              <a:spcBef>
                <a:spcPts val="300"/>
              </a:spcBef>
            </a:pPr>
            <a:r>
              <a:rPr lang="en-US" altLang="en-US" sz="2700" dirty="0" smtClean="0">
                <a:sym typeface="Wingdings" panose="05000000000000000000" pitchFamily="2" charset="2"/>
              </a:rPr>
              <a:t>I x B is cross product of 2 vectors, so F</a:t>
            </a:r>
            <a:r>
              <a:rPr lang="en-US" altLang="en-US" sz="2700" baseline="-25000" dirty="0">
                <a:sym typeface="Wingdings" panose="05000000000000000000" pitchFamily="2" charset="2"/>
              </a:rPr>
              <a:t>B</a:t>
            </a:r>
            <a:r>
              <a:rPr lang="en-US" altLang="en-US" sz="2700" dirty="0" smtClean="0">
                <a:sym typeface="Wingdings" panose="05000000000000000000" pitchFamily="2" charset="2"/>
              </a:rPr>
              <a:t> = </a:t>
            </a:r>
            <a:r>
              <a:rPr lang="en-US" altLang="en-US" sz="2700" b="1" dirty="0" smtClean="0">
                <a:latin typeface="French Script MT" panose="03020402040607040605" pitchFamily="66" charset="0"/>
                <a:sym typeface="Wingdings" panose="05000000000000000000" pitchFamily="2" charset="2"/>
              </a:rPr>
              <a:t>l </a:t>
            </a:r>
            <a:r>
              <a:rPr lang="en-US" altLang="en-US" sz="2700" dirty="0" err="1" smtClean="0">
                <a:sym typeface="Wingdings" panose="05000000000000000000" pitchFamily="2" charset="2"/>
              </a:rPr>
              <a:t>IBsin</a:t>
            </a:r>
            <a:r>
              <a:rPr lang="en-US" altLang="en-US" sz="2700" dirty="0" smtClean="0">
                <a:sym typeface="Symbol" panose="05050102010706020507" pitchFamily="18" charset="2"/>
              </a:rPr>
              <a:t>, </a:t>
            </a:r>
          </a:p>
          <a:p>
            <a:pPr marL="400050" lvl="1" indent="0">
              <a:lnSpc>
                <a:spcPct val="90000"/>
              </a:lnSpc>
              <a:spcBef>
                <a:spcPts val="300"/>
              </a:spcBef>
              <a:buNone/>
            </a:pPr>
            <a:r>
              <a:rPr lang="en-US" altLang="en-US" sz="2700" dirty="0" smtClean="0">
                <a:sym typeface="Symbol" panose="05050102010706020507" pitchFamily="18" charset="2"/>
              </a:rPr>
              <a:t>		    where  is the angle between I &amp; B’s tails.</a:t>
            </a:r>
          </a:p>
          <a:p>
            <a:pPr lvl="1" indent="-342900">
              <a:lnSpc>
                <a:spcPct val="90000"/>
              </a:lnSpc>
              <a:spcBef>
                <a:spcPts val="300"/>
              </a:spcBef>
            </a:pPr>
            <a:r>
              <a:rPr lang="en-US" altLang="en-US" sz="2700" dirty="0" smtClean="0">
                <a:sym typeface="Symbol" panose="05050102010706020507" pitchFamily="18" charset="2"/>
              </a:rPr>
              <a:t>So 0 force if I &amp; B are parallel; max F if perpendicular</a:t>
            </a:r>
          </a:p>
          <a:p>
            <a:pPr marL="857250" lvl="1" indent="-457200">
              <a:lnSpc>
                <a:spcPct val="90000"/>
              </a:lnSpc>
              <a:spcBef>
                <a:spcPts val="300"/>
              </a:spcBef>
            </a:pPr>
            <a:r>
              <a:rPr lang="en-US" altLang="en-US" sz="2700" dirty="0" smtClean="0">
                <a:sym typeface="Symbol" panose="05050102010706020507" pitchFamily="18" charset="2"/>
              </a:rPr>
              <a:t>Units: </a:t>
            </a:r>
            <a:r>
              <a:rPr lang="en-US" altLang="en-US" sz="2700" dirty="0" err="1">
                <a:sym typeface="Symbol" panose="05050102010706020507" pitchFamily="18" charset="2"/>
              </a:rPr>
              <a:t>n</a:t>
            </a:r>
            <a:r>
              <a:rPr lang="en-US" altLang="en-US" sz="2700" dirty="0" err="1" smtClean="0">
                <a:sym typeface="Symbol" panose="05050102010706020507" pitchFamily="18" charset="2"/>
              </a:rPr>
              <a:t>ewtons</a:t>
            </a:r>
            <a:r>
              <a:rPr lang="en-US" altLang="en-US" sz="2700" dirty="0" smtClean="0">
                <a:sym typeface="Symbol" panose="05050102010706020507" pitchFamily="18" charset="2"/>
              </a:rPr>
              <a:t> = </a:t>
            </a:r>
            <a:r>
              <a:rPr lang="en-US" altLang="en-US" sz="2700" dirty="0" err="1" smtClean="0">
                <a:sym typeface="Symbol" panose="05050102010706020507" pitchFamily="18" charset="2"/>
              </a:rPr>
              <a:t>meteramptesla</a:t>
            </a:r>
            <a:endParaRPr lang="en-US" altLang="en-US" sz="2700" dirty="0" smtClean="0">
              <a:sym typeface="Symbol" panose="05050102010706020507" pitchFamily="18" charset="2"/>
            </a:endParaRPr>
          </a:p>
          <a:p>
            <a:pPr>
              <a:lnSpc>
                <a:spcPct val="90000"/>
              </a:lnSpc>
              <a:spcBef>
                <a:spcPts val="300"/>
              </a:spcBef>
            </a:pPr>
            <a:r>
              <a:rPr lang="en-US" altLang="en-US" sz="2700" dirty="0" err="1" smtClean="0">
                <a:sym typeface="Wingdings" panose="05000000000000000000" pitchFamily="2" charset="2"/>
              </a:rPr>
              <a:t>Eq’n</a:t>
            </a:r>
            <a:r>
              <a:rPr lang="en-US" altLang="en-US" sz="2700" dirty="0" smtClean="0">
                <a:sym typeface="Wingdings" panose="05000000000000000000" pitchFamily="2" charset="2"/>
              </a:rPr>
              <a:t>: F</a:t>
            </a:r>
            <a:r>
              <a:rPr lang="en-US" altLang="en-US" sz="2700" baseline="-25000" dirty="0">
                <a:sym typeface="Wingdings" panose="05000000000000000000" pitchFamily="2" charset="2"/>
              </a:rPr>
              <a:t>B</a:t>
            </a:r>
            <a:r>
              <a:rPr lang="en-US" altLang="en-US" sz="2700" dirty="0" smtClean="0">
                <a:sym typeface="Wingdings" panose="05000000000000000000" pitchFamily="2" charset="2"/>
              </a:rPr>
              <a:t> = qv x B</a:t>
            </a:r>
          </a:p>
          <a:p>
            <a:pPr lvl="1" indent="-342900">
              <a:lnSpc>
                <a:spcPct val="90000"/>
              </a:lnSpc>
              <a:spcBef>
                <a:spcPts val="300"/>
              </a:spcBef>
            </a:pPr>
            <a:r>
              <a:rPr lang="en-US" altLang="en-US" sz="2700" dirty="0">
                <a:sym typeface="Wingdings" panose="05000000000000000000" pitchFamily="2" charset="2"/>
              </a:rPr>
              <a:t>f</a:t>
            </a:r>
            <a:r>
              <a:rPr lang="en-US" altLang="en-US" sz="2700" dirty="0" smtClean="0">
                <a:sym typeface="Wingdings" panose="05000000000000000000" pitchFamily="2" charset="2"/>
              </a:rPr>
              <a:t>inds (Lorentz) force F</a:t>
            </a:r>
            <a:r>
              <a:rPr lang="en-US" altLang="en-US" sz="2700" baseline="-25000" dirty="0">
                <a:sym typeface="Wingdings" panose="05000000000000000000" pitchFamily="2" charset="2"/>
              </a:rPr>
              <a:t>B</a:t>
            </a:r>
            <a:r>
              <a:rPr lang="en-US" altLang="en-US" sz="2700" dirty="0" smtClean="0">
                <a:sym typeface="Wingdings" panose="05000000000000000000" pitchFamily="2" charset="2"/>
              </a:rPr>
              <a:t> on a charge q, moving at v in a uniform magnetic field B – if not moving, then no F!</a:t>
            </a:r>
          </a:p>
          <a:p>
            <a:pPr lvl="1">
              <a:lnSpc>
                <a:spcPct val="90000"/>
              </a:lnSpc>
              <a:spcBef>
                <a:spcPts val="300"/>
              </a:spcBef>
            </a:pPr>
            <a:r>
              <a:rPr lang="en-US" altLang="en-US" sz="2700" dirty="0" smtClean="0">
                <a:sym typeface="Wingdings" panose="05000000000000000000" pitchFamily="2" charset="2"/>
              </a:rPr>
              <a:t>v x B is cross product of 2 vectors, so F</a:t>
            </a:r>
            <a:r>
              <a:rPr lang="en-US" altLang="en-US" sz="2700" baseline="-25000" dirty="0">
                <a:sym typeface="Wingdings" panose="05000000000000000000" pitchFamily="2" charset="2"/>
              </a:rPr>
              <a:t>B</a:t>
            </a:r>
            <a:r>
              <a:rPr lang="en-US" altLang="en-US" sz="2700" dirty="0" smtClean="0">
                <a:sym typeface="Wingdings" panose="05000000000000000000" pitchFamily="2" charset="2"/>
              </a:rPr>
              <a:t> = </a:t>
            </a:r>
            <a:r>
              <a:rPr lang="en-US" altLang="en-US" sz="2700" dirty="0" err="1" smtClean="0">
                <a:sym typeface="Wingdings" panose="05000000000000000000" pitchFamily="2" charset="2"/>
              </a:rPr>
              <a:t>qvBsin</a:t>
            </a:r>
            <a:r>
              <a:rPr lang="en-US" altLang="en-US" sz="2700" dirty="0" smtClean="0">
                <a:sym typeface="Symbol" panose="05050102010706020507" pitchFamily="18" charset="2"/>
              </a:rPr>
              <a:t>, </a:t>
            </a:r>
          </a:p>
          <a:p>
            <a:pPr marL="400050" lvl="1" indent="0">
              <a:lnSpc>
                <a:spcPct val="90000"/>
              </a:lnSpc>
              <a:spcBef>
                <a:spcPts val="300"/>
              </a:spcBef>
              <a:buNone/>
            </a:pPr>
            <a:r>
              <a:rPr lang="en-US" altLang="en-US" sz="2700" dirty="0" smtClean="0">
                <a:sym typeface="Symbol" panose="05050102010706020507" pitchFamily="18" charset="2"/>
              </a:rPr>
              <a:t>		    where  is the angle between v &amp; B’s tails.</a:t>
            </a:r>
          </a:p>
          <a:p>
            <a:pPr marL="857250" lvl="1" indent="-457200">
              <a:lnSpc>
                <a:spcPct val="90000"/>
              </a:lnSpc>
              <a:spcBef>
                <a:spcPts val="300"/>
              </a:spcBef>
            </a:pPr>
            <a:r>
              <a:rPr lang="en-US" altLang="en-US" sz="2700" dirty="0" smtClean="0">
                <a:sym typeface="Symbol" panose="05050102010706020507" pitchFamily="18" charset="2"/>
              </a:rPr>
              <a:t>Units: </a:t>
            </a:r>
            <a:r>
              <a:rPr lang="en-US" altLang="en-US" sz="2700" dirty="0" err="1">
                <a:sym typeface="Symbol" panose="05050102010706020507" pitchFamily="18" charset="2"/>
              </a:rPr>
              <a:t>n</a:t>
            </a:r>
            <a:r>
              <a:rPr lang="en-US" altLang="en-US" sz="2700" dirty="0" err="1" smtClean="0">
                <a:sym typeface="Symbol" panose="05050102010706020507" pitchFamily="18" charset="2"/>
              </a:rPr>
              <a:t>ewtons</a:t>
            </a:r>
            <a:r>
              <a:rPr lang="en-US" altLang="en-US" sz="2700" dirty="0" smtClean="0">
                <a:sym typeface="Symbol" panose="05050102010706020507" pitchFamily="18" charset="2"/>
              </a:rPr>
              <a:t> = coulomb(meter/sec)tesla</a:t>
            </a:r>
          </a:p>
          <a:p>
            <a:pPr marL="857250" lvl="1" indent="-457200">
              <a:lnSpc>
                <a:spcPct val="90000"/>
              </a:lnSpc>
              <a:spcBef>
                <a:spcPts val="300"/>
              </a:spcBef>
            </a:pPr>
            <a:r>
              <a:rPr lang="en-US" altLang="en-US" sz="2700" dirty="0">
                <a:sym typeface="Symbol" panose="05050102010706020507" pitchFamily="18" charset="2"/>
              </a:rPr>
              <a:t>w</a:t>
            </a:r>
            <a:r>
              <a:rPr lang="en-US" altLang="en-US" sz="2700" dirty="0" smtClean="0">
                <a:sym typeface="Symbol" panose="05050102010706020507" pitchFamily="18" charset="2"/>
              </a:rPr>
              <a:t>here a coulomb/sec = amps… so same as above.</a:t>
            </a:r>
          </a:p>
          <a:p>
            <a:pPr marL="857250" lvl="1" indent="-457200">
              <a:lnSpc>
                <a:spcPct val="90000"/>
              </a:lnSpc>
              <a:spcBef>
                <a:spcPts val="300"/>
              </a:spcBef>
            </a:pPr>
            <a:endParaRPr lang="en-US" altLang="en-US" sz="1100" dirty="0" smtClean="0">
              <a:sym typeface="Symbol" panose="05050102010706020507" pitchFamily="18" charset="2"/>
            </a:endParaRPr>
          </a:p>
          <a:p>
            <a:pPr marL="457200" indent="-457200">
              <a:lnSpc>
                <a:spcPct val="90000"/>
              </a:lnSpc>
              <a:spcBef>
                <a:spcPts val="300"/>
              </a:spcBef>
            </a:pPr>
            <a:r>
              <a:rPr lang="en-US" altLang="en-US" sz="2600" dirty="0" err="1" smtClean="0">
                <a:sym typeface="Symbol" panose="05050102010706020507" pitchFamily="18" charset="2"/>
              </a:rPr>
              <a:t>Eq’ns</a:t>
            </a:r>
            <a:r>
              <a:rPr lang="en-US" altLang="en-US" sz="2600" dirty="0" smtClean="0">
                <a:sym typeface="Symbol" panose="05050102010706020507" pitchFamily="18" charset="2"/>
              </a:rPr>
              <a:t> find magnitude (no sign on q!); RHRs find directions</a:t>
            </a:r>
            <a:endParaRPr lang="en-US" altLang="en-US" sz="2600" dirty="0" smtClean="0">
              <a:sym typeface="Wingdings" panose="05000000000000000000" pitchFamily="2" charset="2"/>
            </a:endParaRPr>
          </a:p>
          <a:p>
            <a:pPr marL="457200" indent="-457200">
              <a:lnSpc>
                <a:spcPct val="90000"/>
              </a:lnSpc>
              <a:spcBef>
                <a:spcPts val="0"/>
              </a:spcBef>
            </a:pPr>
            <a:endParaRPr lang="en-US" altLang="en-US" dirty="0" smtClean="0">
              <a:sym typeface="Wingdings" panose="05000000000000000000" pitchFamily="2" charset="2"/>
            </a:endParaRPr>
          </a:p>
          <a:p>
            <a:pPr>
              <a:lnSpc>
                <a:spcPct val="90000"/>
              </a:lnSpc>
            </a:pPr>
            <a:endParaRPr lang="en-US" altLang="en-US" sz="2800" dirty="0" smtClean="0">
              <a:sym typeface="Wingdings" panose="05000000000000000000" pitchFamily="2" charset="2"/>
            </a:endParaRPr>
          </a:p>
          <a:p>
            <a:pPr>
              <a:lnSpc>
                <a:spcPct val="90000"/>
              </a:lnSpc>
            </a:pPr>
            <a:endParaRPr lang="en-US" altLang="en-US" sz="2800" dirty="0" smtClean="0">
              <a:latin typeface="French Script MT" panose="03020402040607040605" pitchFamily="66" charset="0"/>
              <a:sym typeface="Wingdings" panose="05000000000000000000" pitchFamily="2" charset="2"/>
            </a:endParaRPr>
          </a:p>
        </p:txBody>
      </p:sp>
    </p:spTree>
    <p:extLst>
      <p:ext uri="{BB962C8B-B14F-4D97-AF65-F5344CB8AC3E}">
        <p14:creationId xmlns:p14="http://schemas.microsoft.com/office/powerpoint/2010/main" val="11086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4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2362200" y="0"/>
            <a:ext cx="4194175" cy="609600"/>
          </a:xfrm>
        </p:spPr>
        <p:txBody>
          <a:bodyPr/>
          <a:lstStyle/>
          <a:p>
            <a:r>
              <a:rPr lang="en-US" altLang="en-US" sz="3200" dirty="0" smtClean="0"/>
              <a:t>Cause of Magnetism</a:t>
            </a:r>
            <a:endParaRPr lang="en-US" altLang="en-US" sz="3200" dirty="0"/>
          </a:p>
        </p:txBody>
      </p:sp>
      <p:sp>
        <p:nvSpPr>
          <p:cNvPr id="24579" name="Rectangle 3"/>
          <p:cNvSpPr>
            <a:spLocks noGrp="1" noRot="1" noChangeArrowheads="1"/>
          </p:cNvSpPr>
          <p:nvPr>
            <p:ph type="body" idx="1"/>
          </p:nvPr>
        </p:nvSpPr>
        <p:spPr>
          <a:xfrm>
            <a:off x="0" y="431800"/>
            <a:ext cx="9296400" cy="6426200"/>
          </a:xfrm>
        </p:spPr>
        <p:txBody>
          <a:bodyPr/>
          <a:lstStyle/>
          <a:p>
            <a:r>
              <a:rPr lang="en-US" altLang="en-US" sz="2500" dirty="0" smtClean="0"/>
              <a:t>Spinning e-’s… a single spinning e- is the tiniest magnet, complete with a N &amp; S pole </a:t>
            </a:r>
          </a:p>
          <a:p>
            <a:r>
              <a:rPr lang="en-US" altLang="en-US" sz="2500" dirty="0" smtClean="0"/>
              <a:t>In most substances, e-’s come in pairs that spin in opposite directions, so they cancel each other’s magnetic effect</a:t>
            </a:r>
          </a:p>
          <a:p>
            <a:endParaRPr lang="en-US" altLang="en-US" sz="2500" dirty="0"/>
          </a:p>
          <a:p>
            <a:endParaRPr lang="en-US" altLang="en-US" sz="2500" dirty="0" smtClean="0"/>
          </a:p>
          <a:p>
            <a:endParaRPr lang="en-US" altLang="en-US" sz="2500" dirty="0" smtClean="0"/>
          </a:p>
          <a:p>
            <a:endParaRPr lang="en-US" altLang="en-US" sz="2500" dirty="0"/>
          </a:p>
          <a:p>
            <a:endParaRPr lang="en-US" altLang="en-US" sz="2500" dirty="0" smtClean="0"/>
          </a:p>
          <a:p>
            <a:endParaRPr lang="en-US" altLang="en-US" sz="2500" dirty="0"/>
          </a:p>
          <a:p>
            <a:r>
              <a:rPr lang="en-US" altLang="en-US" sz="2500" dirty="0" smtClean="0"/>
              <a:t>If e-’s spin in same direction, then magnetic affect is apparent</a:t>
            </a:r>
          </a:p>
          <a:p>
            <a:pPr lvl="1">
              <a:spcBef>
                <a:spcPts val="0"/>
              </a:spcBef>
            </a:pPr>
            <a:r>
              <a:rPr lang="en-US" altLang="en-US" sz="2500" dirty="0" smtClean="0"/>
              <a:t>Called </a:t>
            </a:r>
            <a:r>
              <a:rPr lang="en-US" altLang="en-US" sz="2400" dirty="0" smtClean="0"/>
              <a:t>ferromagnetic materials, after iron or </a:t>
            </a:r>
            <a:r>
              <a:rPr lang="en-US" altLang="en-US" sz="2400" dirty="0" err="1" smtClean="0"/>
              <a:t>ferrum</a:t>
            </a:r>
            <a:r>
              <a:rPr lang="en-US" altLang="en-US" sz="2400" dirty="0" smtClean="0"/>
              <a:t> in Latin</a:t>
            </a:r>
          </a:p>
          <a:p>
            <a:pPr lvl="1">
              <a:spcBef>
                <a:spcPts val="0"/>
              </a:spcBef>
            </a:pPr>
            <a:r>
              <a:rPr lang="en-US" altLang="en-US" sz="2500" dirty="0" smtClean="0"/>
              <a:t>Fe has 4 unpaired e-’s that can all be made to spin the same way… Co has 3… Ni has 2… Al has 1… </a:t>
            </a:r>
          </a:p>
          <a:p>
            <a:pPr lvl="1">
              <a:spcBef>
                <a:spcPts val="0"/>
              </a:spcBef>
            </a:pPr>
            <a:r>
              <a:rPr lang="en-US" altLang="en-US" sz="2500" dirty="0" smtClean="0"/>
              <a:t>But most have none, so no chance of being magnetic.</a:t>
            </a:r>
          </a:p>
          <a:p>
            <a:pPr lvl="1">
              <a:buNone/>
            </a:pPr>
            <a:endParaRPr lang="en-US" altLang="en-US" sz="2400" dirty="0" smtClean="0"/>
          </a:p>
          <a:p>
            <a:endParaRPr lang="en-US" altLang="en-US" sz="2700" dirty="0" smtClean="0"/>
          </a:p>
          <a:p>
            <a:endParaRPr lang="en-US" altLang="en-US" dirty="0"/>
          </a:p>
          <a:p>
            <a:endParaRPr lang="en-US" altLang="en-US" dirty="0"/>
          </a:p>
        </p:txBody>
      </p:sp>
      <p:pic>
        <p:nvPicPr>
          <p:cNvPr id="6" name="Picture 2" descr="Image result for electron pairs spi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43" y="2209800"/>
            <a:ext cx="3002534" cy="2564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iron's electron configuration sp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537" y="2209800"/>
            <a:ext cx="3873676" cy="256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99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838200" y="-76200"/>
            <a:ext cx="7086600" cy="685800"/>
          </a:xfrm>
        </p:spPr>
        <p:txBody>
          <a:bodyPr/>
          <a:lstStyle/>
          <a:p>
            <a:r>
              <a:rPr lang="en-US" altLang="en-US" sz="3200" dirty="0" smtClean="0"/>
              <a:t>Right Hand Rules for E&amp;M (</a:t>
            </a:r>
            <a:r>
              <a:rPr lang="en-US" altLang="en-US" sz="3200" dirty="0" smtClean="0"/>
              <a:t>20.3) </a:t>
            </a:r>
            <a:endParaRPr lang="en-US" altLang="en-US" sz="3200" dirty="0"/>
          </a:p>
        </p:txBody>
      </p:sp>
      <p:sp>
        <p:nvSpPr>
          <p:cNvPr id="17411" name="Rectangle 3"/>
          <p:cNvSpPr>
            <a:spLocks noGrp="1" noRot="1" noChangeArrowheads="1"/>
          </p:cNvSpPr>
          <p:nvPr>
            <p:ph type="body" idx="1"/>
          </p:nvPr>
        </p:nvSpPr>
        <p:spPr>
          <a:xfrm>
            <a:off x="0" y="609600"/>
            <a:ext cx="9144000" cy="6248400"/>
          </a:xfrm>
        </p:spPr>
        <p:txBody>
          <a:bodyPr/>
          <a:lstStyle/>
          <a:p>
            <a:pPr marL="0" indent="0">
              <a:lnSpc>
                <a:spcPct val="90000"/>
              </a:lnSpc>
              <a:buNone/>
            </a:pPr>
            <a:r>
              <a:rPr lang="en-US" altLang="en-US" sz="2700" dirty="0" smtClean="0"/>
              <a:t>1</a:t>
            </a:r>
            <a:r>
              <a:rPr lang="en-US" altLang="en-US" sz="2700" baseline="30000" dirty="0" smtClean="0"/>
              <a:t>st </a:t>
            </a:r>
            <a:r>
              <a:rPr lang="en-US" altLang="en-US" sz="2700" dirty="0" smtClean="0"/>
              <a:t>RHR: </a:t>
            </a:r>
            <a:r>
              <a:rPr lang="en-US" altLang="en-US" sz="2700" dirty="0" smtClean="0"/>
              <a:t>deals with only two vector quantities: I &amp; B.  </a:t>
            </a:r>
          </a:p>
          <a:p>
            <a:pPr>
              <a:lnSpc>
                <a:spcPct val="90000"/>
              </a:lnSpc>
            </a:pPr>
            <a:r>
              <a:rPr lang="en-US" altLang="en-US" sz="2700" dirty="0" smtClean="0"/>
              <a:t>If the wire is straight, </a:t>
            </a:r>
          </a:p>
          <a:p>
            <a:pPr lvl="1">
              <a:lnSpc>
                <a:spcPct val="90000"/>
              </a:lnSpc>
            </a:pPr>
            <a:r>
              <a:rPr lang="en-US" altLang="en-US" sz="2700" dirty="0" smtClean="0"/>
              <a:t>point </a:t>
            </a:r>
            <a:r>
              <a:rPr lang="en-US" altLang="en-US" sz="2700" dirty="0" smtClean="0"/>
              <a:t>thumb in direction of </a:t>
            </a:r>
            <a:r>
              <a:rPr lang="en-US" altLang="en-US" sz="2700" dirty="0" smtClean="0"/>
              <a:t>current, I and your f</a:t>
            </a:r>
            <a:r>
              <a:rPr lang="en-US" altLang="en-US" sz="2700" dirty="0" smtClean="0">
                <a:sym typeface="Wingdings" panose="05000000000000000000" pitchFamily="2" charset="2"/>
              </a:rPr>
              <a:t>ingers will curl in the direction </a:t>
            </a:r>
            <a:r>
              <a:rPr lang="en-US" altLang="en-US" sz="2700" dirty="0" smtClean="0">
                <a:sym typeface="Wingdings" panose="05000000000000000000" pitchFamily="2" charset="2"/>
              </a:rPr>
              <a:t>of (north) magnetic field, B. </a:t>
            </a:r>
            <a:endParaRPr lang="en-US" altLang="en-US" sz="2700" dirty="0" smtClean="0">
              <a:sym typeface="Wingdings" panose="05000000000000000000" pitchFamily="2" charset="2"/>
            </a:endParaRPr>
          </a:p>
          <a:p>
            <a:pPr lvl="1">
              <a:lnSpc>
                <a:spcPct val="90000"/>
              </a:lnSpc>
            </a:pPr>
            <a:r>
              <a:rPr lang="en-US" altLang="en-US" sz="2700" dirty="0" smtClean="0">
                <a:sym typeface="Wingdings" panose="05000000000000000000" pitchFamily="2" charset="2"/>
              </a:rPr>
              <a:t>So answer will be CW </a:t>
            </a:r>
            <a:r>
              <a:rPr lang="en-US" altLang="en-US" sz="2700" dirty="0" smtClean="0">
                <a:sym typeface="Wingdings" panose="05000000000000000000" pitchFamily="2" charset="2"/>
              </a:rPr>
              <a:t>or CCW, </a:t>
            </a:r>
            <a:endParaRPr lang="en-US" altLang="en-US" sz="2700" dirty="0" smtClean="0">
              <a:sym typeface="Wingdings" panose="05000000000000000000" pitchFamily="2" charset="2"/>
            </a:endParaRPr>
          </a:p>
          <a:p>
            <a:pPr lvl="1">
              <a:lnSpc>
                <a:spcPct val="90000"/>
              </a:lnSpc>
            </a:pPr>
            <a:r>
              <a:rPr lang="en-US" altLang="en-US" sz="2700" dirty="0" smtClean="0">
                <a:sym typeface="Wingdings" panose="05000000000000000000" pitchFamily="2" charset="2"/>
              </a:rPr>
              <a:t>unless </a:t>
            </a:r>
            <a:r>
              <a:rPr lang="en-US" altLang="en-US" sz="2700" dirty="0" smtClean="0">
                <a:sym typeface="Wingdings" panose="05000000000000000000" pitchFamily="2" charset="2"/>
              </a:rPr>
              <a:t>a particular </a:t>
            </a:r>
            <a:r>
              <a:rPr lang="en-US" altLang="en-US" sz="2700" dirty="0" smtClean="0">
                <a:sym typeface="Wingdings" panose="05000000000000000000" pitchFamily="2" charset="2"/>
              </a:rPr>
              <a:t>location </a:t>
            </a:r>
            <a:r>
              <a:rPr lang="en-US" altLang="en-US" sz="2700" dirty="0" smtClean="0">
                <a:sym typeface="Wingdings" panose="05000000000000000000" pitchFamily="2" charset="2"/>
              </a:rPr>
              <a:t>is specified. </a:t>
            </a:r>
            <a:endParaRPr lang="en-US" altLang="en-US" sz="2700" dirty="0" smtClean="0">
              <a:sym typeface="Wingdings" panose="05000000000000000000" pitchFamily="2" charset="2"/>
            </a:endParaRPr>
          </a:p>
          <a:p>
            <a:pPr>
              <a:lnSpc>
                <a:spcPct val="90000"/>
              </a:lnSpc>
            </a:pPr>
            <a:r>
              <a:rPr lang="en-US" altLang="en-US" sz="2700" dirty="0" smtClean="0">
                <a:sym typeface="Wingdings" panose="05000000000000000000" pitchFamily="2" charset="2"/>
              </a:rPr>
              <a:t>If the wire is looped, </a:t>
            </a:r>
          </a:p>
          <a:p>
            <a:pPr lvl="1">
              <a:lnSpc>
                <a:spcPct val="90000"/>
              </a:lnSpc>
            </a:pPr>
            <a:r>
              <a:rPr lang="en-US" altLang="en-US" sz="2700" dirty="0" smtClean="0">
                <a:sym typeface="Wingdings" panose="05000000000000000000" pitchFamily="2" charset="2"/>
              </a:rPr>
              <a:t>Run thumb along the loop in direction of I, and fingers will curl around loop to show B… </a:t>
            </a:r>
          </a:p>
          <a:p>
            <a:pPr lvl="1">
              <a:lnSpc>
                <a:spcPct val="90000"/>
              </a:lnSpc>
            </a:pPr>
            <a:r>
              <a:rPr lang="en-US" altLang="en-US" sz="2700" dirty="0" smtClean="0">
                <a:sym typeface="Wingdings" panose="05000000000000000000" pitchFamily="2" charset="2"/>
              </a:rPr>
              <a:t>but if want B’s direction in a particular location   around the loop, must stop finger tips from    wrapping </a:t>
            </a:r>
            <a:r>
              <a:rPr lang="en-US" altLang="en-US" sz="2700" u="sng" dirty="0" smtClean="0">
                <a:sym typeface="Wingdings" panose="05000000000000000000" pitchFamily="2" charset="2"/>
              </a:rPr>
              <a:t>at that location</a:t>
            </a:r>
            <a:r>
              <a:rPr lang="en-US" altLang="en-US" sz="2700" dirty="0" smtClean="0">
                <a:sym typeface="Wingdings" panose="05000000000000000000" pitchFamily="2" charset="2"/>
              </a:rPr>
              <a:t>.  OR</a:t>
            </a:r>
          </a:p>
          <a:p>
            <a:pPr lvl="1">
              <a:lnSpc>
                <a:spcPct val="90000"/>
              </a:lnSpc>
            </a:pPr>
            <a:r>
              <a:rPr lang="en-US" altLang="en-US" sz="2700" dirty="0" smtClean="0">
                <a:sym typeface="Wingdings" panose="05000000000000000000" pitchFamily="2" charset="2"/>
              </a:rPr>
              <a:t>curl the fingers in the direction of I, and your thumb will show direction of B inside the loop. </a:t>
            </a:r>
            <a:endParaRPr lang="en-US" altLang="en-US" sz="2700" dirty="0" smtClean="0">
              <a:sym typeface="Wingdings" panose="05000000000000000000" pitchFamily="2" charset="2"/>
            </a:endParaRPr>
          </a:p>
          <a:p>
            <a:pPr marL="0" indent="0">
              <a:lnSpc>
                <a:spcPct val="90000"/>
              </a:lnSpc>
              <a:buNone/>
            </a:pPr>
            <a:r>
              <a:rPr lang="en-US" altLang="en-US" sz="2700" dirty="0">
                <a:sym typeface="Wingdings" panose="05000000000000000000" pitchFamily="2" charset="2"/>
              </a:rPr>
              <a:t>	</a:t>
            </a:r>
            <a:r>
              <a:rPr lang="en-US" altLang="en-US" sz="2700" dirty="0" smtClean="0">
                <a:sym typeface="Wingdings" panose="05000000000000000000" pitchFamily="2" charset="2"/>
              </a:rPr>
              <a:t>		     </a:t>
            </a:r>
            <a:endParaRPr lang="en-US" altLang="en-US" sz="2800" dirty="0" smtClean="0">
              <a:latin typeface="French Script MT" panose="03020402040607040605" pitchFamily="66" charset="0"/>
              <a:sym typeface="Wingdings" panose="05000000000000000000" pitchFamily="2" charset="2"/>
            </a:endParaRPr>
          </a:p>
        </p:txBody>
      </p:sp>
      <p:pic>
        <p:nvPicPr>
          <p:cNvPr id="4" name="Picture 4" descr="20_08"/>
          <p:cNvPicPr>
            <a:picLocks noChangeAspect="1" noChangeArrowheads="1"/>
          </p:cNvPicPr>
          <p:nvPr/>
        </p:nvPicPr>
        <p:blipFill>
          <a:blip r:embed="rId2" cstate="print">
            <a:extLst>
              <a:ext uri="{28A0092B-C50C-407E-A947-70E740481C1C}">
                <a14:useLocalDpi xmlns:a14="http://schemas.microsoft.com/office/drawing/2010/main" val="0"/>
              </a:ext>
            </a:extLst>
          </a:blip>
          <a:srcRect l="40253" b="-380"/>
          <a:stretch>
            <a:fillRect/>
          </a:stretch>
        </p:blipFill>
        <p:spPr bwMode="auto">
          <a:xfrm>
            <a:off x="6858000" y="2286000"/>
            <a:ext cx="2223348" cy="1464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20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064" y="4114800"/>
            <a:ext cx="1146284" cy="172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603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838200" y="-76200"/>
            <a:ext cx="7086600" cy="685800"/>
          </a:xfrm>
        </p:spPr>
        <p:txBody>
          <a:bodyPr/>
          <a:lstStyle/>
          <a:p>
            <a:r>
              <a:rPr lang="en-US" altLang="en-US" sz="3200" dirty="0" smtClean="0"/>
              <a:t>Right Hand Rules for E&amp;M (</a:t>
            </a:r>
            <a:r>
              <a:rPr lang="en-US" altLang="en-US" sz="3200" dirty="0" smtClean="0"/>
              <a:t>20.3) </a:t>
            </a:r>
            <a:endParaRPr lang="en-US" altLang="en-US" sz="3200" dirty="0"/>
          </a:p>
        </p:txBody>
      </p:sp>
      <p:sp>
        <p:nvSpPr>
          <p:cNvPr id="17411" name="Rectangle 3"/>
          <p:cNvSpPr>
            <a:spLocks noGrp="1" noRot="1" noChangeArrowheads="1"/>
          </p:cNvSpPr>
          <p:nvPr>
            <p:ph type="body" idx="1"/>
          </p:nvPr>
        </p:nvSpPr>
        <p:spPr>
          <a:xfrm>
            <a:off x="0" y="630382"/>
            <a:ext cx="9144000" cy="6172200"/>
          </a:xfrm>
        </p:spPr>
        <p:txBody>
          <a:bodyPr/>
          <a:lstStyle/>
          <a:p>
            <a:pPr marL="0" indent="0">
              <a:lnSpc>
                <a:spcPct val="90000"/>
              </a:lnSpc>
              <a:spcBef>
                <a:spcPts val="300"/>
              </a:spcBef>
              <a:buNone/>
            </a:pPr>
            <a:r>
              <a:rPr lang="en-US" altLang="en-US" sz="2700" dirty="0" smtClean="0"/>
              <a:t>2</a:t>
            </a:r>
            <a:r>
              <a:rPr lang="en-US" altLang="en-US" sz="2700" baseline="30000" dirty="0" smtClean="0"/>
              <a:t>nd</a:t>
            </a:r>
            <a:r>
              <a:rPr lang="en-US" altLang="en-US" sz="2700" dirty="0" smtClean="0"/>
              <a:t> </a:t>
            </a:r>
            <a:r>
              <a:rPr lang="en-US" altLang="en-US" sz="2700" dirty="0" smtClean="0"/>
              <a:t>RHR: </a:t>
            </a:r>
            <a:r>
              <a:rPr lang="en-US" altLang="en-US" sz="2700" dirty="0" smtClean="0"/>
              <a:t>deals with 3 vectors: I (or v of q), B &amp; F. </a:t>
            </a:r>
          </a:p>
          <a:p>
            <a:pPr>
              <a:lnSpc>
                <a:spcPct val="90000"/>
              </a:lnSpc>
              <a:spcBef>
                <a:spcPts val="300"/>
              </a:spcBef>
              <a:buFont typeface="Wingdings" panose="05000000000000000000" pitchFamily="2" charset="2"/>
              <a:buChar char="§"/>
            </a:pPr>
            <a:r>
              <a:rPr lang="en-US" altLang="en-US" sz="2700" dirty="0" smtClean="0"/>
              <a:t>index </a:t>
            </a:r>
            <a:r>
              <a:rPr lang="en-US" altLang="en-US" sz="2700" dirty="0" smtClean="0"/>
              <a:t>finger </a:t>
            </a:r>
            <a:r>
              <a:rPr lang="en-US" altLang="en-US" sz="2700" dirty="0" smtClean="0"/>
              <a:t>points in direction </a:t>
            </a:r>
            <a:r>
              <a:rPr lang="en-US" altLang="en-US" sz="2700" dirty="0" smtClean="0"/>
              <a:t>of I </a:t>
            </a:r>
            <a:r>
              <a:rPr lang="en-US" altLang="en-US" sz="2700" dirty="0" smtClean="0"/>
              <a:t>or positive q, </a:t>
            </a:r>
          </a:p>
          <a:p>
            <a:pPr>
              <a:lnSpc>
                <a:spcPct val="90000"/>
              </a:lnSpc>
              <a:spcBef>
                <a:spcPts val="300"/>
              </a:spcBef>
              <a:buFont typeface="Wingdings" panose="05000000000000000000" pitchFamily="2" charset="2"/>
              <a:buChar char="§"/>
            </a:pPr>
            <a:r>
              <a:rPr lang="en-US" altLang="en-US" sz="2700" dirty="0" smtClean="0"/>
              <a:t>m</a:t>
            </a:r>
            <a:r>
              <a:rPr lang="en-US" altLang="en-US" sz="2700" dirty="0" smtClean="0"/>
              <a:t>iddle/rest of fingers point in </a:t>
            </a:r>
            <a:r>
              <a:rPr lang="en-US" altLang="en-US" sz="2700" dirty="0" smtClean="0"/>
              <a:t>direction of B </a:t>
            </a:r>
            <a:endParaRPr lang="en-US" altLang="en-US" sz="2700" dirty="0"/>
          </a:p>
          <a:p>
            <a:pPr>
              <a:lnSpc>
                <a:spcPct val="90000"/>
              </a:lnSpc>
              <a:spcBef>
                <a:spcPts val="300"/>
              </a:spcBef>
              <a:buFont typeface="Wingdings" panose="05000000000000000000" pitchFamily="2" charset="2"/>
              <a:buChar char="§"/>
            </a:pPr>
            <a:r>
              <a:rPr lang="en-US" altLang="en-US" sz="2700" dirty="0"/>
              <a:t>t</a:t>
            </a:r>
            <a:r>
              <a:rPr lang="en-US" altLang="en-US" sz="2700" dirty="0" smtClean="0"/>
              <a:t>humb points in direction of </a:t>
            </a:r>
            <a:r>
              <a:rPr lang="en-US" altLang="en-US" sz="2700" dirty="0" smtClean="0">
                <a:sym typeface="Wingdings" panose="05000000000000000000" pitchFamily="2" charset="2"/>
              </a:rPr>
              <a:t>F.</a:t>
            </a:r>
          </a:p>
          <a:p>
            <a:pPr>
              <a:lnSpc>
                <a:spcPct val="90000"/>
              </a:lnSpc>
              <a:spcBef>
                <a:spcPts val="300"/>
              </a:spcBef>
              <a:buFont typeface="Wingdings" panose="05000000000000000000" pitchFamily="2" charset="2"/>
              <a:buChar char="§"/>
            </a:pPr>
            <a:endParaRPr lang="en-US" altLang="en-US" sz="2700" dirty="0">
              <a:sym typeface="Wingdings" panose="05000000000000000000" pitchFamily="2" charset="2"/>
            </a:endParaRPr>
          </a:p>
          <a:p>
            <a:pPr marL="0" indent="0">
              <a:lnSpc>
                <a:spcPct val="90000"/>
              </a:lnSpc>
              <a:spcBef>
                <a:spcPts val="300"/>
              </a:spcBef>
              <a:buNone/>
            </a:pPr>
            <a:endParaRPr lang="en-US" altLang="en-US" sz="2700" dirty="0" smtClean="0">
              <a:sym typeface="Wingdings" panose="05000000000000000000" pitchFamily="2" charset="2"/>
            </a:endParaRPr>
          </a:p>
          <a:p>
            <a:pPr marL="0" indent="0">
              <a:lnSpc>
                <a:spcPct val="90000"/>
              </a:lnSpc>
              <a:spcBef>
                <a:spcPts val="300"/>
              </a:spcBef>
              <a:buNone/>
            </a:pPr>
            <a:endParaRPr lang="en-US" altLang="en-US" sz="2700" dirty="0">
              <a:sym typeface="Wingdings" panose="05000000000000000000" pitchFamily="2" charset="2"/>
            </a:endParaRPr>
          </a:p>
          <a:p>
            <a:pPr marL="0" indent="0">
              <a:lnSpc>
                <a:spcPct val="90000"/>
              </a:lnSpc>
              <a:spcBef>
                <a:spcPts val="300"/>
              </a:spcBef>
              <a:buNone/>
            </a:pPr>
            <a:endParaRPr lang="en-US" altLang="en-US" sz="2700" dirty="0" smtClean="0">
              <a:sym typeface="Wingdings" panose="05000000000000000000" pitchFamily="2" charset="2"/>
            </a:endParaRPr>
          </a:p>
          <a:p>
            <a:pPr marL="0" indent="0">
              <a:lnSpc>
                <a:spcPct val="90000"/>
              </a:lnSpc>
              <a:spcBef>
                <a:spcPts val="300"/>
              </a:spcBef>
              <a:buNone/>
            </a:pPr>
            <a:endParaRPr lang="en-US" altLang="en-US" sz="2700" dirty="0">
              <a:sym typeface="Wingdings" panose="05000000000000000000" pitchFamily="2" charset="2"/>
            </a:endParaRPr>
          </a:p>
          <a:p>
            <a:pPr marL="0" indent="0">
              <a:lnSpc>
                <a:spcPct val="90000"/>
              </a:lnSpc>
              <a:spcBef>
                <a:spcPts val="300"/>
              </a:spcBef>
              <a:buNone/>
            </a:pPr>
            <a:endParaRPr lang="en-US" altLang="en-US" sz="2700" dirty="0" smtClean="0">
              <a:sym typeface="Wingdings" panose="05000000000000000000" pitchFamily="2" charset="2"/>
            </a:endParaRPr>
          </a:p>
          <a:p>
            <a:pPr marL="0" indent="0">
              <a:lnSpc>
                <a:spcPct val="90000"/>
              </a:lnSpc>
              <a:spcBef>
                <a:spcPts val="300"/>
              </a:spcBef>
              <a:buNone/>
            </a:pPr>
            <a:endParaRPr lang="en-US" altLang="en-US" sz="2700" dirty="0">
              <a:sym typeface="Wingdings" panose="05000000000000000000" pitchFamily="2" charset="2"/>
            </a:endParaRPr>
          </a:p>
          <a:p>
            <a:pPr marL="0" indent="0">
              <a:lnSpc>
                <a:spcPct val="90000"/>
              </a:lnSpc>
              <a:spcBef>
                <a:spcPts val="300"/>
              </a:spcBef>
              <a:buNone/>
            </a:pPr>
            <a:r>
              <a:rPr lang="en-US" altLang="en-US" sz="2700" dirty="0" smtClean="0">
                <a:sym typeface="Wingdings" panose="05000000000000000000" pitchFamily="2" charset="2"/>
              </a:rPr>
              <a:t>Note, </a:t>
            </a:r>
            <a:r>
              <a:rPr lang="en-US" altLang="en-US" sz="2800" dirty="0" smtClean="0">
                <a:sym typeface="Wingdings" panose="05000000000000000000" pitchFamily="2" charset="2"/>
              </a:rPr>
              <a:t>use </a:t>
            </a:r>
            <a:r>
              <a:rPr lang="en-US" altLang="en-US" sz="2800" dirty="0">
                <a:sym typeface="Wingdings" panose="05000000000000000000" pitchFamily="2" charset="2"/>
              </a:rPr>
              <a:t>LHR if q is negative</a:t>
            </a:r>
            <a:r>
              <a:rPr lang="en-US" altLang="en-US" sz="2800" dirty="0" smtClean="0">
                <a:sym typeface="Wingdings" panose="05000000000000000000" pitchFamily="2" charset="2"/>
              </a:rPr>
              <a:t>!</a:t>
            </a:r>
          </a:p>
          <a:p>
            <a:pPr marL="0" indent="0">
              <a:lnSpc>
                <a:spcPct val="90000"/>
              </a:lnSpc>
              <a:spcBef>
                <a:spcPts val="300"/>
              </a:spcBef>
              <a:buNone/>
            </a:pPr>
            <a:r>
              <a:rPr lang="en-US" altLang="en-US" sz="2800" dirty="0" smtClean="0">
                <a:sym typeface="Wingdings" panose="05000000000000000000" pitchFamily="2" charset="2"/>
              </a:rPr>
              <a:t>Also, </a:t>
            </a:r>
            <a:r>
              <a:rPr lang="en-US" altLang="en-US" sz="2700" dirty="0" smtClean="0">
                <a:sym typeface="Wingdings" panose="05000000000000000000" pitchFamily="2" charset="2"/>
              </a:rPr>
              <a:t>you can choose to use your</a:t>
            </a:r>
          </a:p>
          <a:p>
            <a:pPr marL="0" indent="0">
              <a:lnSpc>
                <a:spcPct val="90000"/>
              </a:lnSpc>
              <a:spcBef>
                <a:spcPts val="300"/>
              </a:spcBef>
              <a:buNone/>
            </a:pPr>
            <a:r>
              <a:rPr lang="en-US" altLang="en-US" sz="2700" dirty="0">
                <a:sym typeface="Wingdings" panose="05000000000000000000" pitchFamily="2" charset="2"/>
              </a:rPr>
              <a:t>l</a:t>
            </a:r>
            <a:r>
              <a:rPr lang="en-US" altLang="en-US" sz="2700" dirty="0" smtClean="0">
                <a:sym typeface="Wingdings" panose="05000000000000000000" pitchFamily="2" charset="2"/>
              </a:rPr>
              <a:t>eft hand for I and +q’s out of convenience, but t</a:t>
            </a:r>
            <a:r>
              <a:rPr lang="en-US" altLang="en-US" sz="2700" dirty="0" smtClean="0">
                <a:sym typeface="Wingdings" panose="05000000000000000000" pitchFamily="2" charset="2"/>
              </a:rPr>
              <a:t>hen all your answers will be opposite what you’re hand tells you!! </a:t>
            </a:r>
            <a:endParaRPr lang="en-US" altLang="en-US" dirty="0" smtClean="0">
              <a:sym typeface="Wingdings" panose="05000000000000000000" pitchFamily="2" charset="2"/>
            </a:endParaRPr>
          </a:p>
          <a:p>
            <a:pPr marL="457200" indent="-457200">
              <a:lnSpc>
                <a:spcPct val="90000"/>
              </a:lnSpc>
              <a:spcBef>
                <a:spcPts val="300"/>
              </a:spcBef>
            </a:pPr>
            <a:endParaRPr lang="en-US" altLang="en-US" dirty="0" smtClean="0">
              <a:sym typeface="Wingdings" panose="05000000000000000000" pitchFamily="2" charset="2"/>
            </a:endParaRPr>
          </a:p>
          <a:p>
            <a:pPr marL="857250" lvl="1" indent="-457200">
              <a:lnSpc>
                <a:spcPct val="90000"/>
              </a:lnSpc>
              <a:spcBef>
                <a:spcPts val="0"/>
              </a:spcBef>
            </a:pPr>
            <a:endParaRPr lang="en-US" altLang="en-US" dirty="0" smtClean="0">
              <a:sym typeface="Wingdings" panose="05000000000000000000" pitchFamily="2" charset="2"/>
            </a:endParaRPr>
          </a:p>
          <a:p>
            <a:pPr>
              <a:lnSpc>
                <a:spcPct val="90000"/>
              </a:lnSpc>
            </a:pPr>
            <a:endParaRPr lang="en-US" altLang="en-US" sz="2800" dirty="0" smtClean="0">
              <a:sym typeface="Wingdings" panose="05000000000000000000" pitchFamily="2" charset="2"/>
            </a:endParaRPr>
          </a:p>
          <a:p>
            <a:pPr>
              <a:lnSpc>
                <a:spcPct val="90000"/>
              </a:lnSpc>
            </a:pPr>
            <a:endParaRPr lang="en-US" altLang="en-US" sz="2800" dirty="0" smtClean="0">
              <a:latin typeface="French Script MT" panose="03020402040607040605" pitchFamily="66" charset="0"/>
              <a:sym typeface="Wingdings" panose="05000000000000000000" pitchFamily="2" charset="2"/>
            </a:endParaRPr>
          </a:p>
        </p:txBody>
      </p:sp>
      <p:pic>
        <p:nvPicPr>
          <p:cNvPr id="6" name="Picture 4" descr="20_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278" r="257" b="9883"/>
          <a:stretch/>
        </p:blipFill>
        <p:spPr bwMode="auto">
          <a:xfrm>
            <a:off x="152399" y="2573540"/>
            <a:ext cx="5213683" cy="25318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20_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377736"/>
            <a:ext cx="3429000" cy="362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5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Rot="1" noChangeArrowheads="1"/>
          </p:cNvSpPr>
          <p:nvPr>
            <p:ph type="body" idx="1"/>
          </p:nvPr>
        </p:nvSpPr>
        <p:spPr>
          <a:xfrm>
            <a:off x="0" y="5833"/>
            <a:ext cx="9144000" cy="6852167"/>
          </a:xfrm>
        </p:spPr>
        <p:txBody>
          <a:bodyPr/>
          <a:lstStyle/>
          <a:p>
            <a:pPr>
              <a:spcBef>
                <a:spcPct val="50000"/>
              </a:spcBef>
            </a:pPr>
            <a:r>
              <a:rPr lang="en-US" altLang="en-US" sz="2600" dirty="0" smtClean="0"/>
              <a:t>Note new notation: to indicate a vector in 3D – into/out of page: use </a:t>
            </a:r>
            <a:r>
              <a:rPr lang="en-US" altLang="en-US" sz="2600" dirty="0" smtClean="0">
                <a:latin typeface="Microsoft JhengHei" panose="020B0604030504040204" pitchFamily="34" charset="-120"/>
                <a:ea typeface="Microsoft JhengHei" panose="020B0604030504040204" pitchFamily="34" charset="-120"/>
                <a:sym typeface="Symbol" panose="05050102010706020507" pitchFamily="18" charset="2"/>
              </a:rPr>
              <a:t>☉</a:t>
            </a:r>
            <a:r>
              <a:rPr lang="en-US" altLang="en-US" sz="2600" dirty="0" smtClean="0"/>
              <a:t> for </a:t>
            </a:r>
            <a:r>
              <a:rPr lang="en-US" altLang="en-US" sz="2600" dirty="0" smtClean="0"/>
              <a:t>up/out </a:t>
            </a:r>
            <a:r>
              <a:rPr lang="en-US" altLang="en-US" sz="2600" dirty="0" smtClean="0"/>
              <a:t>of page, like you’re seeing the arrow tip come at you.  And </a:t>
            </a:r>
            <a:r>
              <a:rPr lang="en-US" altLang="en-US" sz="2600" dirty="0" smtClean="0">
                <a:sym typeface="Symbol" panose="05050102010706020507" pitchFamily="18" charset="2"/>
              </a:rPr>
              <a:t> </a:t>
            </a:r>
            <a:r>
              <a:rPr lang="en-US" altLang="en-US" sz="2600" dirty="0" smtClean="0"/>
              <a:t>for </a:t>
            </a:r>
            <a:r>
              <a:rPr lang="en-US" altLang="en-US" sz="2600" dirty="0" smtClean="0"/>
              <a:t>down/into </a:t>
            </a:r>
            <a:r>
              <a:rPr lang="en-US" altLang="en-US" sz="2600" dirty="0" smtClean="0"/>
              <a:t>page, like you’re looking at the arrow’s tail going away from you.</a:t>
            </a:r>
          </a:p>
          <a:p>
            <a:pPr marL="400050" lvl="1" indent="0">
              <a:spcBef>
                <a:spcPct val="50000"/>
              </a:spcBef>
              <a:buNone/>
            </a:pPr>
            <a:endParaRPr lang="en-US" altLang="en-US" sz="2600" dirty="0" smtClean="0"/>
          </a:p>
          <a:p>
            <a:pPr marL="400050" lvl="1" indent="0">
              <a:spcBef>
                <a:spcPct val="50000"/>
              </a:spcBef>
              <a:buNone/>
            </a:pPr>
            <a:r>
              <a:rPr lang="en-US" altLang="en-US" sz="2600" dirty="0" smtClean="0"/>
              <a:t>So </a:t>
            </a:r>
            <a:r>
              <a:rPr lang="en-US" altLang="en-US" sz="2600" dirty="0" smtClean="0"/>
              <a:t>this		         would look </a:t>
            </a:r>
            <a:r>
              <a:rPr lang="en-US" altLang="en-US" sz="2600" dirty="0" smtClean="0"/>
              <a:t>like</a:t>
            </a:r>
          </a:p>
          <a:p>
            <a:pPr marL="400050" lvl="1" indent="0">
              <a:spcBef>
                <a:spcPct val="50000"/>
              </a:spcBef>
              <a:buNone/>
            </a:pPr>
            <a:endParaRPr lang="en-US" altLang="en-US" sz="2600" dirty="0"/>
          </a:p>
          <a:p>
            <a:pPr marL="0" indent="0">
              <a:spcBef>
                <a:spcPct val="50000"/>
              </a:spcBef>
              <a:buNone/>
            </a:pPr>
            <a:r>
              <a:rPr lang="en-US" altLang="en-US" sz="2600" dirty="0"/>
              <a:t>Here’s what a 3D directional key will look like: </a:t>
            </a:r>
          </a:p>
          <a:p>
            <a:pPr marL="400050" lvl="1" indent="0">
              <a:spcBef>
                <a:spcPct val="50000"/>
              </a:spcBef>
              <a:buNone/>
            </a:pPr>
            <a:endParaRPr lang="en-US" altLang="en-US" sz="2600" dirty="0"/>
          </a:p>
          <a:p>
            <a:pPr marL="400050" lvl="1" indent="0">
              <a:spcBef>
                <a:spcPct val="50000"/>
              </a:spcBef>
              <a:buNone/>
            </a:pPr>
            <a:endParaRPr lang="en-US" altLang="en-US" sz="1400" dirty="0"/>
          </a:p>
          <a:p>
            <a:pPr marL="400050" lvl="1" indent="0">
              <a:spcBef>
                <a:spcPct val="50000"/>
              </a:spcBef>
              <a:buNone/>
            </a:pPr>
            <a:endParaRPr lang="en-US" altLang="en-US" sz="2600" dirty="0"/>
          </a:p>
          <a:p>
            <a:pPr marL="400050" lvl="1" indent="0">
              <a:spcBef>
                <a:spcPct val="50000"/>
              </a:spcBef>
              <a:buNone/>
            </a:pPr>
            <a:endParaRPr lang="en-US" altLang="en-US" sz="2600" dirty="0"/>
          </a:p>
          <a:p>
            <a:pPr marL="0" indent="0">
              <a:spcBef>
                <a:spcPct val="50000"/>
              </a:spcBef>
              <a:buNone/>
            </a:pPr>
            <a:r>
              <a:rPr lang="en-US" altLang="en-US" sz="2600"/>
              <a:t>Let’s learn how to use this on P1 &amp; 3 from homework…</a:t>
            </a:r>
            <a:endParaRPr lang="en-US" altLang="en-US" sz="2600" dirty="0"/>
          </a:p>
        </p:txBody>
      </p:sp>
      <p:pic>
        <p:nvPicPr>
          <p:cNvPr id="8" name="Picture 5" descr="20_3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27" b="10622"/>
          <a:stretch/>
        </p:blipFill>
        <p:spPr bwMode="auto">
          <a:xfrm>
            <a:off x="6048103" y="2012141"/>
            <a:ext cx="2979317" cy="1376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20_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12141"/>
            <a:ext cx="2169869" cy="11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8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447800" y="152400"/>
            <a:ext cx="6099175" cy="661406"/>
          </a:xfrm>
        </p:spPr>
        <p:txBody>
          <a:bodyPr/>
          <a:lstStyle/>
          <a:p>
            <a:r>
              <a:rPr lang="en-US" altLang="en-US" sz="3200" dirty="0" smtClean="0"/>
              <a:t>Cool &amp; Practical Result of RHR:</a:t>
            </a:r>
            <a:endParaRPr lang="en-US" altLang="en-US" sz="3200" dirty="0"/>
          </a:p>
        </p:txBody>
      </p:sp>
      <p:pic>
        <p:nvPicPr>
          <p:cNvPr id="7" name="Picture 4" descr="20_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7387" y="2419177"/>
            <a:ext cx="3049588" cy="396938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Rot="1" noChangeArrowheads="1"/>
          </p:cNvSpPr>
          <p:nvPr/>
        </p:nvSpPr>
        <p:spPr bwMode="auto">
          <a:xfrm>
            <a:off x="152400" y="813806"/>
            <a:ext cx="6684805" cy="24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ts val="0"/>
              </a:spcBef>
            </a:pPr>
            <a:r>
              <a:rPr lang="en-US" altLang="en-US" sz="2800" dirty="0" smtClean="0"/>
              <a:t>If a charged particle is moving perpendicular to a uniform magnetic field, its path will be a circle!</a:t>
            </a:r>
          </a:p>
          <a:p>
            <a:pPr lvl="1" eaLnBrk="1" hangingPunct="1">
              <a:spcBef>
                <a:spcPts val="0"/>
              </a:spcBef>
            </a:pPr>
            <a:r>
              <a:rPr lang="en-US" altLang="en-US" dirty="0" smtClean="0"/>
              <a:t>Using  </a:t>
            </a:r>
            <a:r>
              <a:rPr lang="el-GR" altLang="en-US" dirty="0" smtClean="0"/>
              <a:t>Σ</a:t>
            </a:r>
            <a:r>
              <a:rPr lang="en-US" altLang="en-US" dirty="0" smtClean="0"/>
              <a:t>F</a:t>
            </a:r>
            <a:r>
              <a:rPr lang="en-US" altLang="en-US" baseline="-25000" dirty="0" smtClean="0"/>
              <a:t>C</a:t>
            </a:r>
            <a:r>
              <a:rPr lang="en-US" altLang="en-US" dirty="0" smtClean="0"/>
              <a:t> = </a:t>
            </a:r>
            <a:r>
              <a:rPr lang="en-US" altLang="en-US" dirty="0" err="1" smtClean="0"/>
              <a:t>ma</a:t>
            </a:r>
            <a:r>
              <a:rPr lang="en-US" altLang="en-US" baseline="-25000" dirty="0" err="1" smtClean="0"/>
              <a:t>C</a:t>
            </a:r>
            <a:endParaRPr lang="en-US" altLang="en-US" dirty="0" smtClean="0"/>
          </a:p>
          <a:p>
            <a:pPr lvl="1" eaLnBrk="1" hangingPunct="1">
              <a:spcBef>
                <a:spcPts val="0"/>
              </a:spcBef>
            </a:pPr>
            <a:r>
              <a:rPr lang="en-US" altLang="en-US" dirty="0" smtClean="0"/>
              <a:t> then    F</a:t>
            </a:r>
            <a:r>
              <a:rPr lang="en-US" altLang="en-US" baseline="-25000" dirty="0" smtClean="0"/>
              <a:t>B</a:t>
            </a:r>
            <a:r>
              <a:rPr lang="en-US" altLang="en-US" dirty="0" smtClean="0"/>
              <a:t> = mv</a:t>
            </a:r>
            <a:r>
              <a:rPr lang="en-US" altLang="en-US" baseline="30000" dirty="0" smtClean="0"/>
              <a:t>2</a:t>
            </a:r>
            <a:r>
              <a:rPr lang="en-US" altLang="en-US" dirty="0" smtClean="0"/>
              <a:t>/r</a:t>
            </a:r>
          </a:p>
          <a:p>
            <a:pPr lvl="1" eaLnBrk="1" hangingPunct="1">
              <a:spcBef>
                <a:spcPts val="0"/>
              </a:spcBef>
            </a:pPr>
            <a:r>
              <a:rPr lang="en-US" altLang="en-US" dirty="0" smtClean="0"/>
              <a:t>  and   </a:t>
            </a:r>
            <a:r>
              <a:rPr lang="en-US" altLang="en-US" dirty="0" err="1" smtClean="0"/>
              <a:t>qvB</a:t>
            </a:r>
            <a:r>
              <a:rPr lang="en-US" altLang="en-US" dirty="0" smtClean="0"/>
              <a:t> = mv</a:t>
            </a:r>
            <a:r>
              <a:rPr lang="en-US" altLang="en-US" baseline="30000" dirty="0" smtClean="0"/>
              <a:t>2</a:t>
            </a:r>
            <a:r>
              <a:rPr lang="en-US" altLang="en-US" dirty="0" smtClean="0"/>
              <a:t>/r</a:t>
            </a:r>
          </a:p>
        </p:txBody>
      </p:sp>
    </p:spTree>
    <p:extLst>
      <p:ext uri="{BB962C8B-B14F-4D97-AF65-F5344CB8AC3E}">
        <p14:creationId xmlns:p14="http://schemas.microsoft.com/office/powerpoint/2010/main" val="77217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94937682"/>
                  </p:ext>
                </p:extLst>
              </p:nvPr>
            </p:nvGraphicFramePr>
            <p:xfrm>
              <a:off x="1111045" y="2560486"/>
              <a:ext cx="8001000" cy="2098968"/>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2451100">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68047">
                    <a:tc>
                      <a:txBody>
                        <a:bodyPr/>
                        <a:lstStyle/>
                        <a:p>
                          <a:r>
                            <a:rPr lang="en-US" dirty="0" smtClean="0"/>
                            <a:t>Variable</a:t>
                          </a:r>
                          <a:endParaRPr lang="en-US" dirty="0"/>
                        </a:p>
                      </a:txBody>
                      <a:tcPr/>
                    </a:tc>
                    <a:tc>
                      <a:txBody>
                        <a:bodyPr/>
                        <a:lstStyle/>
                        <a:p>
                          <a:r>
                            <a:rPr lang="en-US" dirty="0" smtClean="0"/>
                            <a:t>Name</a:t>
                          </a:r>
                          <a:endParaRPr lang="en-US" dirty="0"/>
                        </a:p>
                      </a:txBody>
                      <a:tcPr/>
                    </a:tc>
                    <a:tc>
                      <a:txBody>
                        <a:bodyPr/>
                        <a:lstStyle/>
                        <a:p>
                          <a:r>
                            <a:rPr lang="en-US" dirty="0" smtClean="0"/>
                            <a:t>Value for</a:t>
                          </a:r>
                          <a:r>
                            <a:rPr lang="en-US" baseline="0" dirty="0" smtClean="0"/>
                            <a:t> Vacuum (free space) </a:t>
                          </a:r>
                          <a:endParaRPr lang="en-US" dirty="0"/>
                        </a:p>
                      </a:txBody>
                      <a:tcPr/>
                    </a:tc>
                    <a:tc>
                      <a:txBody>
                        <a:bodyPr/>
                        <a:lstStyle/>
                        <a:p>
                          <a:r>
                            <a:rPr lang="en-US" dirty="0" smtClean="0"/>
                            <a:t>Relationship</a:t>
                          </a:r>
                          <a:endParaRPr lang="en-US" dirty="0"/>
                        </a:p>
                      </a:txBody>
                      <a:tcPr/>
                    </a:tc>
                    <a:extLst>
                      <a:ext uri="{0D108BD9-81ED-4DB2-BD59-A6C34878D82A}">
                        <a16:rowId xmlns:a16="http://schemas.microsoft.com/office/drawing/2014/main" val="10000"/>
                      </a:ext>
                    </a:extLst>
                  </a:tr>
                  <a:tr h="708973">
                    <a:tc>
                      <a:txBody>
                        <a:bodyPr/>
                        <a:lstStyle/>
                        <a:p>
                          <a:pPr algn="ctr"/>
                          <a:r>
                            <a:rPr lang="el-GR" altLang="en-US" sz="1800" i="1" dirty="0" smtClean="0">
                              <a:cs typeface="Arial" panose="020B0604020202020204" pitchFamily="34" charset="0"/>
                            </a:rPr>
                            <a:t>μ</a:t>
                          </a:r>
                          <a:r>
                            <a:rPr lang="en-US" altLang="en-US" sz="1800" baseline="-25000" dirty="0" smtClean="0">
                              <a:cs typeface="Arial" panose="020B0604020202020204" pitchFamily="34" charset="0"/>
                            </a:rPr>
                            <a:t>m</a:t>
                          </a:r>
                          <a:endParaRPr lang="en-US" dirty="0"/>
                        </a:p>
                      </a:txBody>
                      <a:tcPr/>
                    </a:tc>
                    <a:tc>
                      <a:txBody>
                        <a:bodyPr/>
                        <a:lstStyle/>
                        <a:p>
                          <a:r>
                            <a:rPr lang="en-US" dirty="0" smtClean="0"/>
                            <a:t>Magnetic permeability (think “permeate”)</a:t>
                          </a: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 </a:t>
                          </a:r>
                          <a:r>
                            <a:rPr lang="en-US" dirty="0" smtClean="0">
                              <a:sym typeface="Symbol" panose="05050102010706020507" pitchFamily="18" charset="2"/>
                            </a:rPr>
                            <a:t> </a:t>
                          </a:r>
                          <a:r>
                            <a:rPr lang="el-GR" altLang="en-US" sz="1800" i="1" dirty="0" smtClean="0">
                              <a:cs typeface="Arial" panose="020B0604020202020204" pitchFamily="34" charset="0"/>
                            </a:rPr>
                            <a:t>μ</a:t>
                          </a:r>
                          <a:r>
                            <a:rPr lang="en-US" altLang="en-US" sz="1800" baseline="-25000" dirty="0" smtClean="0">
                              <a:cs typeface="Arial" panose="020B0604020202020204" pitchFamily="34" charset="0"/>
                            </a:rPr>
                            <a:t>m</a:t>
                          </a:r>
                          <a:r>
                            <a:rPr lang="en-US" altLang="en-US" sz="1800" baseline="0" dirty="0" smtClean="0">
                              <a:cs typeface="Arial" panose="020B0604020202020204" pitchFamily="34" charset="0"/>
                            </a:rPr>
                            <a:t> *</a:t>
                          </a:r>
                          <a:endParaRPr lang="en-US" dirty="0" smtClean="0"/>
                        </a:p>
                        <a:p>
                          <a:endParaRPr lang="en-US" dirty="0"/>
                        </a:p>
                      </a:txBody>
                      <a:tcPr/>
                    </a:tc>
                    <a:extLst>
                      <a:ext uri="{0D108BD9-81ED-4DB2-BD59-A6C34878D82A}">
                        <a16:rowId xmlns:a16="http://schemas.microsoft.com/office/drawing/2014/main" val="10001"/>
                      </a:ext>
                    </a:extLst>
                  </a:tr>
                  <a:tr h="721948">
                    <a:tc>
                      <a:txBody>
                        <a:bodyPr/>
                        <a:lstStyle/>
                        <a:p>
                          <a:pPr/>
                          <a14:m>
                            <m:oMathPara xmlns:m="http://schemas.openxmlformats.org/officeDocument/2006/math">
                              <m:oMathParaPr>
                                <m:jc m:val="centerGroup"/>
                              </m:oMathParaPr>
                              <m:oMath xmlns:m="http://schemas.openxmlformats.org/officeDocument/2006/math">
                                <m:sSub>
                                  <m:sSubPr>
                                    <m:ctrlPr>
                                      <a:rPr lang="en-US" altLang="en-US" sz="1800" i="1" smtClean="0">
                                        <a:latin typeface="Cambria Math" panose="02040503050406030204" pitchFamily="18" charset="0"/>
                                        <a:ea typeface="Cambria Math" panose="02040503050406030204" pitchFamily="18" charset="0"/>
                                        <a:cs typeface="Arial" panose="020B0604020202020204" pitchFamily="34" charset="0"/>
                                      </a:rPr>
                                    </m:ctrlPr>
                                  </m:sSubPr>
                                  <m:e>
                                    <m:r>
                                      <a:rPr lang="en-US" altLang="en-US" sz="1800" i="1" smtClean="0">
                                        <a:latin typeface="Cambria Math" panose="02040503050406030204" pitchFamily="18" charset="0"/>
                                        <a:ea typeface="Cambria Math" panose="02040503050406030204" pitchFamily="18" charset="0"/>
                                        <a:cs typeface="Arial" panose="020B0604020202020204" pitchFamily="34" charset="0"/>
                                      </a:rPr>
                                      <m:t>𝜖</m:t>
                                    </m:r>
                                  </m:e>
                                  <m:sub>
                                    <m:r>
                                      <a:rPr lang="en-US" altLang="en-US" sz="1800" b="0" i="1" smtClean="0">
                                        <a:latin typeface="Cambria Math" panose="02040503050406030204" pitchFamily="18" charset="0"/>
                                        <a:ea typeface="Cambria Math" panose="02040503050406030204" pitchFamily="18" charset="0"/>
                                        <a:cs typeface="Arial" panose="020B0604020202020204" pitchFamily="34" charset="0"/>
                                      </a:rPr>
                                      <m:t>𝑒</m:t>
                                    </m:r>
                                  </m:sub>
                                </m:sSub>
                              </m:oMath>
                            </m:oMathPara>
                          </a14:m>
                          <a:endParaRPr lang="en-US" dirty="0" smtClean="0"/>
                        </a:p>
                        <a:p>
                          <a:endParaRPr lang="en-US" dirty="0"/>
                        </a:p>
                      </a:txBody>
                      <a:tcPr/>
                    </a:tc>
                    <a:tc>
                      <a:txBody>
                        <a:bodyPr/>
                        <a:lstStyle/>
                        <a:p>
                          <a:r>
                            <a:rPr lang="en-US" dirty="0" smtClean="0"/>
                            <a:t>Electric permittivity (think</a:t>
                          </a:r>
                          <a:r>
                            <a:rPr lang="en-US" baseline="0" dirty="0" smtClean="0"/>
                            <a:t> “permit”) </a:t>
                          </a:r>
                          <a:endParaRPr lang="en-US" dirty="0"/>
                        </a:p>
                      </a:txBody>
                      <a:tcPr/>
                    </a:tc>
                    <a:tc>
                      <a:txBody>
                        <a:bodyPr/>
                        <a:lstStyle/>
                        <a:p>
                          <a:endParaRPr lang="en-US" dirty="0"/>
                        </a:p>
                      </a:txBody>
                      <a:tcPr/>
                    </a:tc>
                    <a:tc>
                      <a:txBody>
                        <a:bodyPr/>
                        <a:lstStyle/>
                        <a:p>
                          <a:r>
                            <a:rPr lang="en-US" dirty="0" smtClean="0"/>
                            <a:t> E </a:t>
                          </a:r>
                          <a:r>
                            <a:rPr lang="en-US" dirty="0" smtClean="0">
                              <a:sym typeface="Symbol" panose="05050102010706020507" pitchFamily="18" charset="2"/>
                            </a:rPr>
                            <a:t> 1/</a:t>
                          </a:r>
                          <a14:m>
                            <m:oMath xmlns:m="http://schemas.openxmlformats.org/officeDocument/2006/math">
                              <m:sSub>
                                <m:sSubPr>
                                  <m:ctrlPr>
                                    <a:rPr lang="en-US" altLang="en-US" sz="1800" i="1" smtClean="0">
                                      <a:latin typeface="Cambria Math" panose="02040503050406030204" pitchFamily="18" charset="0"/>
                                      <a:ea typeface="Cambria Math" panose="02040503050406030204" pitchFamily="18" charset="0"/>
                                      <a:cs typeface="Arial" panose="020B0604020202020204" pitchFamily="34" charset="0"/>
                                    </a:rPr>
                                  </m:ctrlPr>
                                </m:sSubPr>
                                <m:e>
                                  <m:r>
                                    <a:rPr lang="en-US" altLang="en-US" sz="1800" i="1" smtClean="0">
                                      <a:latin typeface="Cambria Math" panose="02040503050406030204" pitchFamily="18" charset="0"/>
                                      <a:ea typeface="Cambria Math" panose="02040503050406030204" pitchFamily="18" charset="0"/>
                                      <a:cs typeface="Arial" panose="020B0604020202020204" pitchFamily="34" charset="0"/>
                                    </a:rPr>
                                    <m:t>𝜖</m:t>
                                  </m:r>
                                </m:e>
                                <m:sub>
                                  <m:r>
                                    <a:rPr lang="en-US" altLang="en-US" sz="1800" b="0" i="1" smtClean="0">
                                      <a:latin typeface="Cambria Math" panose="02040503050406030204" pitchFamily="18" charset="0"/>
                                      <a:ea typeface="Cambria Math" panose="02040503050406030204" pitchFamily="18" charset="0"/>
                                      <a:cs typeface="Arial" panose="020B0604020202020204" pitchFamily="34" charset="0"/>
                                    </a:rPr>
                                    <m:t>𝑒</m:t>
                                  </m:r>
                                </m:sub>
                              </m:sSub>
                            </m:oMath>
                          </a14:m>
                          <a:r>
                            <a:rPr lang="en-US" dirty="0" smtClean="0"/>
                            <a:t> </a:t>
                          </a:r>
                          <a:r>
                            <a:rPr lang="en-US" dirty="0" smtClean="0">
                              <a:sym typeface="Symbol" panose="05050102010706020507" pitchFamily="18" charset="2"/>
                            </a:rPr>
                            <a:t> </a:t>
                          </a:r>
                          <a:r>
                            <a:rPr lang="en-US" i="1" dirty="0" smtClean="0">
                              <a:sym typeface="Symbol" panose="05050102010706020507" pitchFamily="18" charset="2"/>
                            </a:rPr>
                            <a:t>k  </a:t>
                          </a:r>
                          <a:r>
                            <a:rPr lang="en-US" i="0" dirty="0" smtClean="0">
                              <a:sym typeface="Symbol" panose="05050102010706020507" pitchFamily="18" charset="2"/>
                            </a:rPr>
                            <a:t>**</a:t>
                          </a:r>
                          <a:endParaRPr lang="en-US" i="0" dirty="0"/>
                        </a:p>
                      </a:txBody>
                      <a:tcPr/>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794937682"/>
                  </p:ext>
                </p:extLst>
              </p:nvPr>
            </p:nvGraphicFramePr>
            <p:xfrm>
              <a:off x="1111045" y="2560486"/>
              <a:ext cx="8001000" cy="2098968"/>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2451100">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68047">
                    <a:tc>
                      <a:txBody>
                        <a:bodyPr/>
                        <a:lstStyle/>
                        <a:p>
                          <a:r>
                            <a:rPr lang="en-US" dirty="0" smtClean="0"/>
                            <a:t>Variable</a:t>
                          </a:r>
                          <a:endParaRPr lang="en-US" dirty="0"/>
                        </a:p>
                      </a:txBody>
                      <a:tcPr/>
                    </a:tc>
                    <a:tc>
                      <a:txBody>
                        <a:bodyPr/>
                        <a:lstStyle/>
                        <a:p>
                          <a:r>
                            <a:rPr lang="en-US" dirty="0" smtClean="0"/>
                            <a:t>Name</a:t>
                          </a:r>
                          <a:endParaRPr lang="en-US" dirty="0"/>
                        </a:p>
                      </a:txBody>
                      <a:tcPr/>
                    </a:tc>
                    <a:tc>
                      <a:txBody>
                        <a:bodyPr/>
                        <a:lstStyle/>
                        <a:p>
                          <a:r>
                            <a:rPr lang="en-US" dirty="0" smtClean="0"/>
                            <a:t>Value for</a:t>
                          </a:r>
                          <a:r>
                            <a:rPr lang="en-US" baseline="0" dirty="0" smtClean="0"/>
                            <a:t> Vacuum (free space) </a:t>
                          </a:r>
                          <a:endParaRPr lang="en-US" dirty="0"/>
                        </a:p>
                      </a:txBody>
                      <a:tcPr/>
                    </a:tc>
                    <a:tc>
                      <a:txBody>
                        <a:bodyPr/>
                        <a:lstStyle/>
                        <a:p>
                          <a:r>
                            <a:rPr lang="en-US" dirty="0" smtClean="0"/>
                            <a:t>Relationship</a:t>
                          </a:r>
                          <a:endParaRPr lang="en-US" dirty="0"/>
                        </a:p>
                      </a:txBody>
                      <a:tcPr/>
                    </a:tc>
                    <a:extLst>
                      <a:ext uri="{0D108BD9-81ED-4DB2-BD59-A6C34878D82A}">
                        <a16:rowId xmlns:a16="http://schemas.microsoft.com/office/drawing/2014/main" val="10000"/>
                      </a:ext>
                    </a:extLst>
                  </a:tr>
                  <a:tr h="708973">
                    <a:tc>
                      <a:txBody>
                        <a:bodyPr/>
                        <a:lstStyle/>
                        <a:p>
                          <a:pPr algn="ctr"/>
                          <a:r>
                            <a:rPr lang="el-GR" altLang="en-US" sz="1800" i="1" dirty="0" smtClean="0">
                              <a:cs typeface="Arial" panose="020B0604020202020204" pitchFamily="34" charset="0"/>
                            </a:rPr>
                            <a:t>μ</a:t>
                          </a:r>
                          <a:r>
                            <a:rPr lang="en-US" altLang="en-US" sz="1800" baseline="-25000" dirty="0" smtClean="0">
                              <a:cs typeface="Arial" panose="020B0604020202020204" pitchFamily="34" charset="0"/>
                            </a:rPr>
                            <a:t>m</a:t>
                          </a:r>
                          <a:endParaRPr lang="en-US" dirty="0"/>
                        </a:p>
                      </a:txBody>
                      <a:tcPr/>
                    </a:tc>
                    <a:tc>
                      <a:txBody>
                        <a:bodyPr/>
                        <a:lstStyle/>
                        <a:p>
                          <a:r>
                            <a:rPr lang="en-US" dirty="0" smtClean="0"/>
                            <a:t>Magnetic permeability (think “permeate”)</a:t>
                          </a: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 </a:t>
                          </a:r>
                          <a:r>
                            <a:rPr lang="en-US" dirty="0" smtClean="0">
                              <a:sym typeface="Symbol" panose="05050102010706020507" pitchFamily="18" charset="2"/>
                            </a:rPr>
                            <a:t> </a:t>
                          </a:r>
                          <a:r>
                            <a:rPr lang="el-GR" altLang="en-US" sz="1800" i="1" dirty="0" smtClean="0">
                              <a:cs typeface="Arial" panose="020B0604020202020204" pitchFamily="34" charset="0"/>
                            </a:rPr>
                            <a:t>μ</a:t>
                          </a:r>
                          <a:r>
                            <a:rPr lang="en-US" altLang="en-US" sz="1800" baseline="-25000" dirty="0" smtClean="0">
                              <a:cs typeface="Arial" panose="020B0604020202020204" pitchFamily="34" charset="0"/>
                            </a:rPr>
                            <a:t>m</a:t>
                          </a:r>
                          <a:r>
                            <a:rPr lang="en-US" altLang="en-US" sz="1800" baseline="0" dirty="0" smtClean="0">
                              <a:cs typeface="Arial" panose="020B0604020202020204" pitchFamily="34" charset="0"/>
                            </a:rPr>
                            <a:t> *</a:t>
                          </a:r>
                          <a:endParaRPr lang="en-US" dirty="0" smtClean="0"/>
                        </a:p>
                        <a:p>
                          <a:endParaRPr lang="en-US" dirty="0"/>
                        </a:p>
                      </a:txBody>
                      <a:tcPr/>
                    </a:tc>
                    <a:extLst>
                      <a:ext uri="{0D108BD9-81ED-4DB2-BD59-A6C34878D82A}">
                        <a16:rowId xmlns:a16="http://schemas.microsoft.com/office/drawing/2014/main" val="10001"/>
                      </a:ext>
                    </a:extLst>
                  </a:tr>
                  <a:tr h="721948">
                    <a:tc>
                      <a:txBody>
                        <a:bodyPr/>
                        <a:lstStyle/>
                        <a:p>
                          <a:endParaRPr lang="en-US"/>
                        </a:p>
                      </a:txBody>
                      <a:tcPr>
                        <a:blipFill>
                          <a:blip r:embed="rId2"/>
                          <a:stretch>
                            <a:fillRect l="-532" t="-194118" r="-600532" b="-1681"/>
                          </a:stretch>
                        </a:blipFill>
                      </a:tcPr>
                    </a:tc>
                    <a:tc>
                      <a:txBody>
                        <a:bodyPr/>
                        <a:lstStyle/>
                        <a:p>
                          <a:r>
                            <a:rPr lang="en-US" dirty="0" smtClean="0"/>
                            <a:t>Electric permittivity (think</a:t>
                          </a:r>
                          <a:r>
                            <a:rPr lang="en-US" baseline="0" dirty="0" smtClean="0"/>
                            <a:t> “permit”) </a:t>
                          </a:r>
                          <a:endParaRPr lang="en-US" dirty="0"/>
                        </a:p>
                      </a:txBody>
                      <a:tcPr/>
                    </a:tc>
                    <a:tc>
                      <a:txBody>
                        <a:bodyPr/>
                        <a:lstStyle/>
                        <a:p>
                          <a:endParaRPr lang="en-US" dirty="0"/>
                        </a:p>
                      </a:txBody>
                      <a:tcPr/>
                    </a:tc>
                    <a:tc>
                      <a:txBody>
                        <a:bodyPr/>
                        <a:lstStyle/>
                        <a:p>
                          <a:endParaRPr lang="en-US"/>
                        </a:p>
                      </a:txBody>
                      <a:tcPr>
                        <a:blipFill>
                          <a:blip r:embed="rId2"/>
                          <a:stretch>
                            <a:fillRect l="-319808" t="-194118" r="-1278" b="-1681"/>
                          </a:stretch>
                        </a:blipFill>
                      </a:tcPr>
                    </a:tc>
                    <a:extLst>
                      <a:ext uri="{0D108BD9-81ED-4DB2-BD59-A6C34878D82A}">
                        <a16:rowId xmlns:a16="http://schemas.microsoft.com/office/drawing/2014/main" val="10002"/>
                      </a:ext>
                    </a:extLst>
                  </a:tr>
                </a:tbl>
              </a:graphicData>
            </a:graphic>
          </p:graphicFrame>
        </mc:Fallback>
      </mc:AlternateContent>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81615"/>
            <a:ext cx="2286000" cy="34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350" y="4082607"/>
            <a:ext cx="2667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
          <p:cNvSpPr txBox="1">
            <a:spLocks noChangeArrowheads="1"/>
          </p:cNvSpPr>
          <p:nvPr/>
        </p:nvSpPr>
        <p:spPr bwMode="auto">
          <a:xfrm>
            <a:off x="340569" y="0"/>
            <a:ext cx="556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smtClean="0"/>
              <a:t>Magnetic </a:t>
            </a:r>
            <a:r>
              <a:rPr lang="en-US" altLang="en-US" sz="3200" dirty="0"/>
              <a:t>Field Due to a Long Straight </a:t>
            </a:r>
            <a:r>
              <a:rPr lang="en-US" altLang="en-US" sz="3200" dirty="0" smtClean="0"/>
              <a:t>Wire (20.5)</a:t>
            </a:r>
            <a:endParaRPr lang="en-US" altLang="en-US" sz="3200" dirty="0">
              <a:latin typeface="Times New Roman" panose="02020603050405020304" pitchFamily="18" charset="0"/>
            </a:endParaRPr>
          </a:p>
        </p:txBody>
      </p:sp>
      <p:pic>
        <p:nvPicPr>
          <p:cNvPr id="10" name="Picture 4" descr="20_0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53" r="23899" b="-568"/>
          <a:stretch/>
        </p:blipFill>
        <p:spPr bwMode="auto">
          <a:xfrm>
            <a:off x="7275602" y="50013"/>
            <a:ext cx="1651514" cy="1816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064" y="994108"/>
            <a:ext cx="1418381" cy="82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a:spLocks noChangeArrowheads="1"/>
          </p:cNvSpPr>
          <p:nvPr/>
        </p:nvSpPr>
        <p:spPr bwMode="auto">
          <a:xfrm>
            <a:off x="19050" y="1736561"/>
            <a:ext cx="9144000"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dirty="0" smtClean="0"/>
              <a:t>Notice the </a:t>
            </a:r>
            <a:r>
              <a:rPr lang="en-US" altLang="en-US" sz="2600" dirty="0"/>
              <a:t>field is </a:t>
            </a:r>
            <a:r>
              <a:rPr lang="en-US" altLang="en-US" sz="2600" dirty="0" smtClean="0"/>
              <a:t>directly proportional to current in wire, and inversely </a:t>
            </a:r>
            <a:r>
              <a:rPr lang="en-US" altLang="en-US" sz="2600" dirty="0"/>
              <a:t>proportional to the distance from the </a:t>
            </a:r>
            <a:r>
              <a:rPr lang="en-US" altLang="en-US" sz="2600" dirty="0" smtClean="0"/>
              <a:t>wire.</a:t>
            </a:r>
          </a:p>
          <a:p>
            <a:pPr>
              <a:spcBef>
                <a:spcPct val="50000"/>
              </a:spcBef>
            </a:pPr>
            <a:r>
              <a:rPr lang="en-US" altLang="en-US" sz="2600" dirty="0" smtClean="0"/>
              <a:t>Recall: </a:t>
            </a:r>
            <a:endParaRPr lang="en-US" altLang="en-US" sz="2600" dirty="0"/>
          </a:p>
        </p:txBody>
      </p:sp>
      <mc:AlternateContent xmlns:mc="http://schemas.openxmlformats.org/markup-compatibility/2006" xmlns:a14="http://schemas.microsoft.com/office/drawing/2010/main">
        <mc:Choice Requires="a14">
          <p:sp>
            <p:nvSpPr>
              <p:cNvPr id="13" name="Text Box 7"/>
              <p:cNvSpPr txBox="1">
                <a:spLocks noChangeArrowheads="1"/>
              </p:cNvSpPr>
              <p:nvPr/>
            </p:nvSpPr>
            <p:spPr bwMode="auto">
              <a:xfrm>
                <a:off x="32300" y="4657239"/>
                <a:ext cx="9182100" cy="213757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ts val="0"/>
                  </a:spcBef>
                </a:pPr>
                <a:r>
                  <a:rPr lang="en-US" altLang="en-US" sz="2500" dirty="0" smtClean="0">
                    <a:cs typeface="Arial" panose="020B0604020202020204" pitchFamily="34" charset="0"/>
                  </a:rPr>
                  <a:t> *</a:t>
                </a:r>
                <a:r>
                  <a:rPr lang="el-GR" altLang="en-US" sz="2800" i="1" dirty="0" smtClean="0">
                    <a:cs typeface="Arial" panose="020B0604020202020204" pitchFamily="34" charset="0"/>
                  </a:rPr>
                  <a:t>μ</a:t>
                </a:r>
                <a:r>
                  <a:rPr lang="en-US" altLang="en-US" sz="2800" baseline="-25000" dirty="0" smtClean="0">
                    <a:cs typeface="Arial" panose="020B0604020202020204" pitchFamily="34" charset="0"/>
                  </a:rPr>
                  <a:t>m</a:t>
                </a:r>
                <a:r>
                  <a:rPr lang="en-US" altLang="en-US" sz="2800" dirty="0" smtClean="0"/>
                  <a:t> </a:t>
                </a:r>
                <a:r>
                  <a:rPr lang="en-US" altLang="en-US" sz="2500" dirty="0" smtClean="0">
                    <a:cs typeface="Arial" panose="020B0604020202020204" pitchFamily="34" charset="0"/>
                  </a:rPr>
                  <a:t>indicates how well a medium helps to strengthen B.</a:t>
                </a:r>
              </a:p>
              <a:p>
                <a:pPr>
                  <a:spcBef>
                    <a:spcPts val="0"/>
                  </a:spcBef>
                </a:pPr>
                <a:r>
                  <a:rPr lang="en-US" altLang="en-US" sz="2500" dirty="0">
                    <a:cs typeface="Arial" panose="020B0604020202020204" pitchFamily="34" charset="0"/>
                  </a:rPr>
                  <a:t> </a:t>
                </a:r>
                <a:r>
                  <a:rPr lang="en-US" altLang="en-US" sz="2500" dirty="0" smtClean="0">
                    <a:cs typeface="Arial" panose="020B0604020202020204" pitchFamily="34" charset="0"/>
                  </a:rPr>
                  <a:t>**</a:t>
                </a:r>
                <a14:m>
                  <m:oMath xmlns:m="http://schemas.openxmlformats.org/officeDocument/2006/math">
                    <m:sSub>
                      <m:sSubPr>
                        <m:ctrlPr>
                          <a:rPr lang="en-US" altLang="en-US" sz="2800" i="1">
                            <a:latin typeface="Cambria Math" panose="02040503050406030204" pitchFamily="18" charset="0"/>
                            <a:ea typeface="Cambria Math" panose="02040503050406030204" pitchFamily="18" charset="0"/>
                            <a:cs typeface="Arial" panose="020B0604020202020204" pitchFamily="34" charset="0"/>
                          </a:rPr>
                        </m:ctrlPr>
                      </m:sSubPr>
                      <m:e>
                        <m:r>
                          <a:rPr lang="en-US" altLang="en-US" sz="2800" i="1">
                            <a:latin typeface="Cambria Math" panose="02040503050406030204" pitchFamily="18" charset="0"/>
                            <a:ea typeface="Cambria Math" panose="02040503050406030204" pitchFamily="18" charset="0"/>
                            <a:cs typeface="Arial" panose="020B0604020202020204" pitchFamily="34" charset="0"/>
                          </a:rPr>
                          <m:t>𝜖</m:t>
                        </m:r>
                      </m:e>
                      <m:sub>
                        <m:r>
                          <a:rPr lang="en-US" altLang="en-US" sz="2800" i="1">
                            <a:latin typeface="Cambria Math" panose="02040503050406030204" pitchFamily="18" charset="0"/>
                            <a:ea typeface="Cambria Math" panose="02040503050406030204" pitchFamily="18" charset="0"/>
                            <a:cs typeface="Arial" panose="020B0604020202020204" pitchFamily="34" charset="0"/>
                          </a:rPr>
                          <m:t>𝑒</m:t>
                        </m:r>
                      </m:sub>
                    </m:sSub>
                  </m:oMath>
                </a14:m>
                <a:r>
                  <a:rPr lang="en-US" altLang="en-US" sz="2500" dirty="0" smtClean="0">
                    <a:cs typeface="Arial" panose="020B0604020202020204" pitchFamily="34" charset="0"/>
                  </a:rPr>
                  <a:t>indicates how easy it is for E to exist in the medium.</a:t>
                </a:r>
              </a:p>
              <a:p>
                <a:pPr>
                  <a:spcBef>
                    <a:spcPts val="0"/>
                  </a:spcBef>
                </a:pPr>
                <a:endParaRPr lang="en-US" altLang="en-US" sz="1400" dirty="0" smtClean="0">
                  <a:cs typeface="Arial" panose="020B0604020202020204" pitchFamily="34" charset="0"/>
                </a:endParaRPr>
              </a:p>
              <a:p>
                <a:pPr>
                  <a:spcBef>
                    <a:spcPts val="0"/>
                  </a:spcBef>
                </a:pPr>
                <a:r>
                  <a:rPr lang="en-US" altLang="en-US" sz="2500" dirty="0" smtClean="0">
                    <a:cs typeface="Arial" panose="020B0604020202020204" pitchFamily="34" charset="0"/>
                  </a:rPr>
                  <a:t>Recall these fundamental constants are related by: </a:t>
                </a:r>
                <a14:m>
                  <m:oMath xmlns:m="http://schemas.openxmlformats.org/officeDocument/2006/math">
                    <m:sSup>
                      <m:sSupPr>
                        <m:ctrlPr>
                          <a:rPr lang="en-US" altLang="en-US" sz="2500" i="1" smtClean="0">
                            <a:latin typeface="Cambria Math" panose="02040503050406030204" pitchFamily="18" charset="0"/>
                            <a:cs typeface="Arial" panose="020B0604020202020204" pitchFamily="34" charset="0"/>
                          </a:rPr>
                        </m:ctrlPr>
                      </m:sSupPr>
                      <m:e>
                        <m:r>
                          <a:rPr lang="en-US" altLang="en-US" sz="2500" b="0" i="1" smtClean="0">
                            <a:latin typeface="Cambria Math" panose="02040503050406030204" pitchFamily="18" charset="0"/>
                            <a:cs typeface="Arial" panose="020B0604020202020204" pitchFamily="34" charset="0"/>
                          </a:rPr>
                          <m:t>𝑐</m:t>
                        </m:r>
                      </m:e>
                      <m:sup>
                        <m:r>
                          <a:rPr lang="en-US" altLang="en-US" sz="2500" b="0" i="1" smtClean="0">
                            <a:latin typeface="Cambria Math" panose="02040503050406030204" pitchFamily="18" charset="0"/>
                            <a:cs typeface="Arial" panose="020B0604020202020204" pitchFamily="34" charset="0"/>
                          </a:rPr>
                          <m:t>2</m:t>
                        </m:r>
                      </m:sup>
                    </m:sSup>
                    <m:r>
                      <a:rPr lang="en-US" altLang="en-US" sz="2500" b="0" i="1" smtClean="0">
                        <a:latin typeface="Cambria Math" panose="02040503050406030204" pitchFamily="18" charset="0"/>
                        <a:cs typeface="Arial" panose="020B0604020202020204" pitchFamily="34" charset="0"/>
                      </a:rPr>
                      <m:t>= </m:t>
                    </m:r>
                    <m:f>
                      <m:fPr>
                        <m:ctrlPr>
                          <a:rPr lang="en-US" altLang="en-US" sz="2500" b="0" i="1" smtClean="0">
                            <a:latin typeface="Cambria Math" panose="02040503050406030204" pitchFamily="18" charset="0"/>
                            <a:cs typeface="Arial" panose="020B0604020202020204" pitchFamily="34" charset="0"/>
                          </a:rPr>
                        </m:ctrlPr>
                      </m:fPr>
                      <m:num>
                        <m:r>
                          <a:rPr lang="en-US" altLang="en-US" sz="2500" b="0" i="1" smtClean="0">
                            <a:latin typeface="Cambria Math" panose="02040503050406030204" pitchFamily="18" charset="0"/>
                            <a:cs typeface="Arial" panose="020B0604020202020204" pitchFamily="34" charset="0"/>
                          </a:rPr>
                          <m:t>1</m:t>
                        </m:r>
                      </m:num>
                      <m:den>
                        <m:sSub>
                          <m:sSubPr>
                            <m:ctrlPr>
                              <a:rPr lang="en-US" altLang="en-US" sz="2500" b="0" i="1" smtClean="0">
                                <a:latin typeface="Cambria Math" panose="02040503050406030204" pitchFamily="18" charset="0"/>
                                <a:cs typeface="Arial" panose="020B0604020202020204" pitchFamily="34" charset="0"/>
                              </a:rPr>
                            </m:ctrlPr>
                          </m:sSubPr>
                          <m:e>
                            <m:r>
                              <a:rPr lang="en-US" altLang="en-US" sz="2500" b="0" i="1" smtClean="0">
                                <a:latin typeface="Cambria Math" panose="02040503050406030204" pitchFamily="18" charset="0"/>
                                <a:ea typeface="Cambria Math" panose="02040503050406030204" pitchFamily="18" charset="0"/>
                                <a:cs typeface="Arial" panose="020B0604020202020204" pitchFamily="34" charset="0"/>
                              </a:rPr>
                              <m:t>𝜖</m:t>
                            </m:r>
                          </m:e>
                          <m:sub>
                            <m:r>
                              <a:rPr lang="en-US" altLang="en-US" sz="2500" b="0" i="1" smtClean="0">
                                <a:latin typeface="Cambria Math" panose="02040503050406030204" pitchFamily="18" charset="0"/>
                                <a:cs typeface="Arial" panose="020B0604020202020204" pitchFamily="34" charset="0"/>
                              </a:rPr>
                              <m:t>0</m:t>
                            </m:r>
                          </m:sub>
                        </m:sSub>
                        <m:sSub>
                          <m:sSubPr>
                            <m:ctrlPr>
                              <a:rPr lang="en-US" altLang="en-US" sz="2500" b="0" i="1" smtClean="0">
                                <a:latin typeface="Cambria Math" panose="02040503050406030204" pitchFamily="18" charset="0"/>
                                <a:cs typeface="Arial" panose="020B0604020202020204" pitchFamily="34" charset="0"/>
                              </a:rPr>
                            </m:ctrlPr>
                          </m:sSubPr>
                          <m:e>
                            <m:r>
                              <a:rPr lang="en-US" altLang="en-US" sz="2500" b="0" i="1" smtClean="0">
                                <a:latin typeface="Cambria Math" panose="02040503050406030204" pitchFamily="18" charset="0"/>
                                <a:ea typeface="Cambria Math" panose="02040503050406030204" pitchFamily="18" charset="0"/>
                                <a:cs typeface="Arial" panose="020B0604020202020204" pitchFamily="34" charset="0"/>
                              </a:rPr>
                              <m:t>𝜇</m:t>
                            </m:r>
                          </m:e>
                          <m:sub>
                            <m:r>
                              <a:rPr lang="en-US" altLang="en-US" sz="2500" b="0" i="1" smtClean="0">
                                <a:latin typeface="Cambria Math" panose="02040503050406030204" pitchFamily="18" charset="0"/>
                                <a:cs typeface="Arial" panose="020B0604020202020204" pitchFamily="34" charset="0"/>
                              </a:rPr>
                              <m:t>0</m:t>
                            </m:r>
                          </m:sub>
                        </m:sSub>
                      </m:den>
                    </m:f>
                  </m:oMath>
                </a14:m>
                <a:endParaRPr lang="en-US" altLang="en-US" sz="2500" dirty="0" smtClean="0">
                  <a:cs typeface="Arial" panose="020B0604020202020204" pitchFamily="34" charset="0"/>
                </a:endParaRPr>
              </a:p>
              <a:p>
                <a:pPr>
                  <a:spcBef>
                    <a:spcPts val="0"/>
                  </a:spcBef>
                </a:pPr>
                <a:r>
                  <a:rPr lang="en-US" altLang="en-US" sz="2500" dirty="0">
                    <a:cs typeface="Arial" panose="020B0604020202020204" pitchFamily="34" charset="0"/>
                  </a:rPr>
                  <a:t>(Read Definition of Ampere &amp; Coulomb section in text </a:t>
                </a:r>
                <a:r>
                  <a:rPr lang="en-US" altLang="en-US" sz="2500" dirty="0" err="1">
                    <a:cs typeface="Arial" panose="020B0604020202020204" pitchFamily="34" charset="0"/>
                  </a:rPr>
                  <a:t>pg</a:t>
                </a:r>
                <a:r>
                  <a:rPr lang="en-US" altLang="en-US" sz="2500" dirty="0">
                    <a:cs typeface="Arial" panose="020B0604020202020204" pitchFamily="34" charset="0"/>
                  </a:rPr>
                  <a:t> 572!)</a:t>
                </a:r>
                <a:endParaRPr lang="el-GR" altLang="en-US" sz="2500" dirty="0">
                  <a:cs typeface="Arial" panose="020B0604020202020204" pitchFamily="34" charset="0"/>
                </a:endParaRPr>
              </a:p>
            </p:txBody>
          </p:sp>
        </mc:Choice>
        <mc:Fallback xmlns="">
          <p:sp>
            <p:nvSpPr>
              <p:cNvPr id="13" name="Text Box 7"/>
              <p:cNvSpPr txBox="1">
                <a:spLocks noRot="1" noChangeAspect="1" noMove="1" noResize="1" noEditPoints="1" noAdjustHandles="1" noChangeArrowheads="1" noChangeShapeType="1" noTextEdit="1"/>
              </p:cNvSpPr>
              <p:nvPr/>
            </p:nvSpPr>
            <p:spPr bwMode="auto">
              <a:xfrm>
                <a:off x="32300" y="4657239"/>
                <a:ext cx="9182100" cy="2137573"/>
              </a:xfrm>
              <a:prstGeom prst="rect">
                <a:avLst/>
              </a:prstGeom>
              <a:blipFill>
                <a:blip r:embed="rId7"/>
                <a:stretch>
                  <a:fillRect l="-1062" t="-3134" b="-598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TextBox 1"/>
          <p:cNvSpPr txBox="1"/>
          <p:nvPr/>
        </p:nvSpPr>
        <p:spPr>
          <a:xfrm>
            <a:off x="2025445" y="1412382"/>
            <a:ext cx="5888025" cy="369332"/>
          </a:xfrm>
          <a:prstGeom prst="rect">
            <a:avLst/>
          </a:prstGeom>
          <a:noFill/>
        </p:spPr>
        <p:txBody>
          <a:bodyPr wrap="square" rtlCol="0">
            <a:spAutoFit/>
          </a:bodyPr>
          <a:lstStyle/>
          <a:p>
            <a:r>
              <a:rPr lang="en-US" dirty="0" smtClean="0">
                <a:sym typeface="Wingdings" panose="05000000000000000000" pitchFamily="2" charset="2"/>
              </a:rPr>
              <a:t> </a:t>
            </a:r>
            <a:r>
              <a:rPr lang="en-US" dirty="0" smtClean="0"/>
              <a:t>Circumference of the circle B makes around the wire.</a:t>
            </a:r>
            <a:endParaRPr lang="en-US" dirty="0"/>
          </a:p>
        </p:txBody>
      </p:sp>
    </p:spTree>
    <p:extLst>
      <p:ext uri="{BB962C8B-B14F-4D97-AF65-F5344CB8AC3E}">
        <p14:creationId xmlns:p14="http://schemas.microsoft.com/office/powerpoint/2010/main" val="7770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smtClean="0"/>
              <a:t>Force </a:t>
            </a:r>
            <a:r>
              <a:rPr lang="en-US" altLang="en-US" sz="3200" dirty="0"/>
              <a:t>between Two Parallel </a:t>
            </a:r>
            <a:r>
              <a:rPr lang="en-US" altLang="en-US" sz="3200" dirty="0" smtClean="0"/>
              <a:t>Wires (20.6)</a:t>
            </a:r>
            <a:endParaRPr lang="en-US" altLang="en-US" sz="3200" dirty="0">
              <a:latin typeface="Times New Roman" panose="02020603050405020304" pitchFamily="18" charset="0"/>
            </a:endParaRPr>
          </a:p>
        </p:txBody>
      </p:sp>
      <p:pic>
        <p:nvPicPr>
          <p:cNvPr id="29699" name="Picture 3" descr="20_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113" y="659568"/>
            <a:ext cx="2594811" cy="4127847"/>
          </a:xfrm>
          <a:prstGeom prst="rect">
            <a:avLst/>
          </a:prstGeom>
          <a:noFill/>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0" y="835383"/>
            <a:ext cx="678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The magnetic field produced at </a:t>
            </a:r>
            <a:r>
              <a:rPr lang="en-US" altLang="en-US" sz="2800" dirty="0" smtClean="0"/>
              <a:t>position </a:t>
            </a:r>
            <a:r>
              <a:rPr lang="en-US" altLang="en-US" sz="2800" dirty="0"/>
              <a:t>of wire 2 due to the current in wire 1 is:</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2" y="1743293"/>
            <a:ext cx="2057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Text Box 6"/>
          <p:cNvSpPr txBox="1">
            <a:spLocks noChangeArrowheads="1"/>
          </p:cNvSpPr>
          <p:nvPr/>
        </p:nvSpPr>
        <p:spPr bwMode="auto">
          <a:xfrm>
            <a:off x="57150" y="2875538"/>
            <a:ext cx="6648450" cy="244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smtClean="0"/>
              <a:t>If perpendicular, the </a:t>
            </a:r>
            <a:r>
              <a:rPr lang="en-US" altLang="en-US" sz="2800" dirty="0"/>
              <a:t>force this field exerts on a length </a:t>
            </a:r>
            <a:r>
              <a:rPr lang="en-US" altLang="en-US" sz="2800" i="1" dirty="0">
                <a:latin typeface="Times New Roman" panose="02020603050405020304" pitchFamily="18" charset="0"/>
              </a:rPr>
              <a:t>l</a:t>
            </a:r>
            <a:r>
              <a:rPr lang="en-US" altLang="en-US" sz="2800" baseline="-25000" dirty="0"/>
              <a:t>2</a:t>
            </a:r>
            <a:r>
              <a:rPr lang="en-US" altLang="en-US" sz="2800" dirty="0"/>
              <a:t> of wire 2 is</a:t>
            </a:r>
            <a:r>
              <a:rPr lang="en-US" altLang="en-US" sz="2800" dirty="0" smtClean="0"/>
              <a:t>:</a:t>
            </a:r>
          </a:p>
          <a:p>
            <a:pPr>
              <a:spcBef>
                <a:spcPct val="50000"/>
              </a:spcBef>
            </a:pPr>
            <a:endParaRPr lang="en-US" altLang="en-US" sz="2800" dirty="0" smtClean="0"/>
          </a:p>
          <a:p>
            <a:pPr>
              <a:spcBef>
                <a:spcPct val="50000"/>
              </a:spcBef>
            </a:pPr>
            <a:endParaRPr lang="en-US" altLang="en-US" dirty="0"/>
          </a:p>
          <a:p>
            <a:pPr>
              <a:lnSpc>
                <a:spcPct val="90000"/>
              </a:lnSpc>
              <a:spcBef>
                <a:spcPts val="300"/>
              </a:spcBef>
            </a:pPr>
            <a:r>
              <a:rPr lang="en-US" altLang="en-US" sz="2800" dirty="0" smtClean="0"/>
              <a:t>  since </a:t>
            </a:r>
            <a:r>
              <a:rPr lang="en-US" altLang="en-US" sz="2800" dirty="0" smtClean="0">
                <a:sym typeface="Wingdings" panose="05000000000000000000" pitchFamily="2" charset="2"/>
              </a:rPr>
              <a:t>F</a:t>
            </a:r>
            <a:r>
              <a:rPr lang="en-US" altLang="en-US" sz="2800" baseline="-25000" dirty="0">
                <a:sym typeface="Wingdings" panose="05000000000000000000" pitchFamily="2" charset="2"/>
              </a:rPr>
              <a:t>B</a:t>
            </a:r>
            <a:r>
              <a:rPr lang="en-US" altLang="en-US" sz="2800" dirty="0" smtClean="0">
                <a:sym typeface="Wingdings" panose="05000000000000000000" pitchFamily="2" charset="2"/>
              </a:rPr>
              <a:t> = </a:t>
            </a:r>
            <a:r>
              <a:rPr lang="en-US" altLang="en-US" sz="2800" b="1" dirty="0" smtClean="0">
                <a:latin typeface="French Script MT" panose="03020402040607040605" pitchFamily="66" charset="0"/>
                <a:sym typeface="Wingdings" panose="05000000000000000000" pitchFamily="2" charset="2"/>
              </a:rPr>
              <a:t>l </a:t>
            </a:r>
            <a:r>
              <a:rPr lang="en-US" altLang="en-US" sz="2800" dirty="0" smtClean="0">
                <a:sym typeface="Wingdings" panose="05000000000000000000" pitchFamily="2" charset="2"/>
              </a:rPr>
              <a:t>I x B and sin 90</a:t>
            </a:r>
            <a:r>
              <a:rPr lang="en-US" altLang="en-US" sz="2800" dirty="0" smtClean="0">
                <a:sym typeface="Symbol" panose="05050102010706020507" pitchFamily="18" charset="2"/>
              </a:rPr>
              <a:t></a:t>
            </a:r>
            <a:r>
              <a:rPr lang="en-US" altLang="en-US" sz="2800" dirty="0" smtClean="0">
                <a:sym typeface="Wingdings" panose="05000000000000000000" pitchFamily="2" charset="2"/>
              </a:rPr>
              <a:t> = 1</a:t>
            </a:r>
          </a:p>
        </p:txBody>
      </p:sp>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606" y="3840510"/>
            <a:ext cx="26384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22123" y="5421290"/>
            <a:ext cx="5867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smtClean="0"/>
              <a:t>Where due to RHR, parallel </a:t>
            </a:r>
            <a:r>
              <a:rPr lang="en-US" altLang="en-US" sz="2800" dirty="0"/>
              <a:t>currents attract; antiparallel currents repel.</a:t>
            </a:r>
          </a:p>
        </p:txBody>
      </p:sp>
      <p:pic>
        <p:nvPicPr>
          <p:cNvPr id="10" name="Picture 4" descr="20_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911725"/>
            <a:ext cx="2116136" cy="194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smtClean="0"/>
              <a:t>Solenoids </a:t>
            </a:r>
            <a:r>
              <a:rPr lang="en-US" altLang="en-US" sz="3200" dirty="0"/>
              <a:t>and </a:t>
            </a:r>
            <a:r>
              <a:rPr lang="en-US" altLang="en-US" sz="3200" dirty="0" smtClean="0"/>
              <a:t>Electromagnets (20.7)</a:t>
            </a:r>
            <a:endParaRPr lang="en-US" altLang="en-US" sz="3200" dirty="0">
              <a:latin typeface="Times New Roman" panose="02020603050405020304" pitchFamily="18" charset="0"/>
            </a:endParaRPr>
          </a:p>
        </p:txBody>
      </p:sp>
      <p:sp>
        <p:nvSpPr>
          <p:cNvPr id="27651" name="Text Box 3"/>
          <p:cNvSpPr txBox="1">
            <a:spLocks noChangeArrowheads="1"/>
          </p:cNvSpPr>
          <p:nvPr/>
        </p:nvSpPr>
        <p:spPr bwMode="auto">
          <a:xfrm>
            <a:off x="0" y="838200"/>
            <a:ext cx="9144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dirty="0"/>
              <a:t>A solenoid is a long coil of wire. If it is tightly wrapped, the magnetic field in its interior is almost </a:t>
            </a:r>
            <a:r>
              <a:rPr lang="en-US" altLang="en-US" sz="2600" dirty="0" smtClean="0"/>
              <a:t>uniform, so it essentially creates a bar magnet with a field strength of: </a:t>
            </a:r>
          </a:p>
          <a:p>
            <a:pPr>
              <a:spcBef>
                <a:spcPct val="50000"/>
              </a:spcBef>
            </a:pPr>
            <a:endParaRPr lang="en-US" altLang="en-US" sz="2600" dirty="0"/>
          </a:p>
          <a:p>
            <a:pPr>
              <a:spcBef>
                <a:spcPct val="50000"/>
              </a:spcBef>
            </a:pPr>
            <a:r>
              <a:rPr lang="en-US" altLang="en-US" sz="2600" dirty="0" smtClean="0"/>
              <a:t>					If a piece of iron is inserted in 					the solenoid, the magnetic 					field strength is magnified. </a:t>
            </a:r>
          </a:p>
          <a:p>
            <a:pPr>
              <a:spcBef>
                <a:spcPct val="50000"/>
              </a:spcBef>
            </a:pPr>
            <a:r>
              <a:rPr lang="en-US" altLang="en-US" sz="2600" dirty="0" smtClean="0"/>
              <a:t>Such electromagnets have many practical applications:</a:t>
            </a:r>
          </a:p>
          <a:p>
            <a:pPr marL="457200" indent="-457200">
              <a:spcBef>
                <a:spcPts val="600"/>
              </a:spcBef>
              <a:buFont typeface="Arial" panose="020B0604020202020204" pitchFamily="34" charset="0"/>
              <a:buChar char="•"/>
            </a:pPr>
            <a:r>
              <a:rPr lang="en-US" altLang="en-US" sz="2600" dirty="0" smtClean="0"/>
              <a:t>Door bells</a:t>
            </a:r>
          </a:p>
          <a:p>
            <a:pPr marL="457200" indent="-457200">
              <a:spcBef>
                <a:spcPts val="600"/>
              </a:spcBef>
              <a:buFont typeface="Arial" panose="020B0604020202020204" pitchFamily="34" charset="0"/>
              <a:buChar char="•"/>
            </a:pPr>
            <a:r>
              <a:rPr lang="en-US" altLang="en-US" sz="2600" dirty="0" smtClean="0"/>
              <a:t>Car starters</a:t>
            </a:r>
          </a:p>
          <a:p>
            <a:pPr marL="457200" indent="-457200">
              <a:spcBef>
                <a:spcPts val="600"/>
              </a:spcBef>
              <a:buFont typeface="Arial" panose="020B0604020202020204" pitchFamily="34" charset="0"/>
              <a:buChar char="•"/>
            </a:pPr>
            <a:r>
              <a:rPr lang="en-US" altLang="en-US" sz="2600" smtClean="0"/>
              <a:t>GFCIs</a:t>
            </a:r>
            <a:endParaRPr lang="en-US" altLang="en-US" sz="2600" dirty="0" smtClean="0"/>
          </a:p>
        </p:txBody>
      </p:sp>
      <p:pic>
        <p:nvPicPr>
          <p:cNvPr id="27652" name="Picture 4" descr="20_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108200"/>
            <a:ext cx="3657600" cy="2003946"/>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146300"/>
            <a:ext cx="21240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4"/>
          <p:cNvGraphicFramePr>
            <a:graphicFrameLocks noChangeAspect="1"/>
          </p:cNvGraphicFramePr>
          <p:nvPr>
            <p:extLst>
              <p:ext uri="{D42A27DB-BD31-4B8C-83A1-F6EECF244321}">
                <p14:modId xmlns:p14="http://schemas.microsoft.com/office/powerpoint/2010/main" val="383193820"/>
              </p:ext>
            </p:extLst>
          </p:nvPr>
        </p:nvGraphicFramePr>
        <p:xfrm>
          <a:off x="2590800" y="4724400"/>
          <a:ext cx="3135091" cy="2010719"/>
        </p:xfrm>
        <a:graphic>
          <a:graphicData uri="http://schemas.openxmlformats.org/presentationml/2006/ole">
            <mc:AlternateContent xmlns:mc="http://schemas.openxmlformats.org/markup-compatibility/2006">
              <mc:Choice xmlns:v="urn:schemas-microsoft-com:vml" Requires="v">
                <p:oleObj spid="_x0000_s43218" name="Photo Editor Photo" r:id="rId5" imgW="7133333" imgH="4904762" progId="MSPhotoEd.3">
                  <p:embed/>
                </p:oleObj>
              </mc:Choice>
              <mc:Fallback>
                <p:oleObj name="Photo Editor Photo" r:id="rId5" imgW="7133333" imgH="4904762"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724400"/>
                        <a:ext cx="3135091" cy="2010719"/>
                      </a:xfrm>
                      <a:prstGeom prst="rect">
                        <a:avLst/>
                      </a:prstGeom>
                      <a:noFill/>
                      <a:ln>
                        <a:noFill/>
                      </a:ln>
                      <a:effec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2153140164"/>
              </p:ext>
            </p:extLst>
          </p:nvPr>
        </p:nvGraphicFramePr>
        <p:xfrm>
          <a:off x="6086474" y="4724400"/>
          <a:ext cx="2895601" cy="1993061"/>
        </p:xfrm>
        <a:graphic>
          <a:graphicData uri="http://schemas.openxmlformats.org/presentationml/2006/ole">
            <mc:AlternateContent xmlns:mc="http://schemas.openxmlformats.org/markup-compatibility/2006">
              <mc:Choice xmlns:v="urn:schemas-microsoft-com:vml" Requires="v">
                <p:oleObj spid="_x0000_s43219" name="Photo Editor Photo" r:id="rId7" imgW="7935433" imgH="5858693" progId="MSPhotoEd.3">
                  <p:embed/>
                </p:oleObj>
              </mc:Choice>
              <mc:Fallback>
                <p:oleObj name="Photo Editor Photo" r:id="rId7" imgW="7935433" imgH="585869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6474" y="4724400"/>
                        <a:ext cx="2895601" cy="199306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921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295400" y="-12700"/>
            <a:ext cx="5791200" cy="546100"/>
          </a:xfrm>
        </p:spPr>
        <p:txBody>
          <a:bodyPr/>
          <a:lstStyle/>
          <a:p>
            <a:r>
              <a:rPr lang="en-US" altLang="en-US" sz="3200" dirty="0" smtClean="0"/>
              <a:t>More on Magnetic Fields</a:t>
            </a:r>
            <a:endParaRPr lang="en-US" altLang="en-US" sz="3200" dirty="0"/>
          </a:p>
        </p:txBody>
      </p:sp>
      <p:sp>
        <p:nvSpPr>
          <p:cNvPr id="24579" name="Rectangle 3"/>
          <p:cNvSpPr>
            <a:spLocks noGrp="1" noRot="1" noChangeArrowheads="1"/>
          </p:cNvSpPr>
          <p:nvPr>
            <p:ph type="body" idx="1"/>
          </p:nvPr>
        </p:nvSpPr>
        <p:spPr>
          <a:xfrm>
            <a:off x="-12700" y="406400"/>
            <a:ext cx="9309100" cy="6604000"/>
          </a:xfrm>
        </p:spPr>
        <p:txBody>
          <a:bodyPr/>
          <a:lstStyle/>
          <a:p>
            <a:pPr marL="0" indent="0">
              <a:spcBef>
                <a:spcPts val="300"/>
              </a:spcBef>
              <a:buNone/>
            </a:pPr>
            <a:r>
              <a:rPr lang="en-US" sz="2600" dirty="0" smtClean="0"/>
              <a:t>2 ways to express the Intensity of a Magnetic Field</a:t>
            </a:r>
          </a:p>
          <a:p>
            <a:pPr>
              <a:spcBef>
                <a:spcPts val="300"/>
              </a:spcBef>
            </a:pPr>
            <a:r>
              <a:rPr lang="en-US" sz="2600" dirty="0" smtClean="0"/>
              <a:t>Magnetic field strength, H</a:t>
            </a:r>
          </a:p>
          <a:p>
            <a:pPr lvl="1">
              <a:spcBef>
                <a:spcPts val="300"/>
              </a:spcBef>
            </a:pPr>
            <a:r>
              <a:rPr lang="en-US" sz="2600" dirty="0" smtClean="0"/>
              <a:t>Corresponds to the density of the field lines, </a:t>
            </a:r>
          </a:p>
          <a:p>
            <a:pPr lvl="1">
              <a:spcBef>
                <a:spcPts val="300"/>
              </a:spcBef>
            </a:pPr>
            <a:r>
              <a:rPr lang="en-US" sz="2600" dirty="0"/>
              <a:t>c</a:t>
            </a:r>
            <a:r>
              <a:rPr lang="en-US" sz="2600" dirty="0" smtClean="0"/>
              <a:t>reated by magnet or current carrying wire. </a:t>
            </a:r>
          </a:p>
          <a:p>
            <a:pPr lvl="1">
              <a:spcBef>
                <a:spcPts val="300"/>
              </a:spcBef>
            </a:pPr>
            <a:r>
              <a:rPr lang="en-US" sz="2600" dirty="0" smtClean="0"/>
              <a:t>Units of amperes per meter (A/m).</a:t>
            </a:r>
          </a:p>
          <a:p>
            <a:pPr>
              <a:spcBef>
                <a:spcPts val="300"/>
              </a:spcBef>
            </a:pPr>
            <a:r>
              <a:rPr lang="en-US" sz="2600" dirty="0" smtClean="0"/>
              <a:t>Magnetic flux density, B</a:t>
            </a:r>
          </a:p>
          <a:p>
            <a:pPr lvl="1">
              <a:spcBef>
                <a:spcPts val="300"/>
              </a:spcBef>
            </a:pPr>
            <a:r>
              <a:rPr lang="en-US" sz="2600" dirty="0" smtClean="0"/>
              <a:t>The effect of magnetic field strength on a given material. </a:t>
            </a:r>
          </a:p>
          <a:p>
            <a:pPr marL="400050" lvl="1" indent="0">
              <a:spcBef>
                <a:spcPts val="300"/>
              </a:spcBef>
              <a:buNone/>
            </a:pPr>
            <a:endParaRPr lang="en-US" sz="1100" dirty="0" smtClean="0"/>
          </a:p>
          <a:p>
            <a:pPr marL="0" indent="0">
              <a:spcBef>
                <a:spcPts val="300"/>
              </a:spcBef>
              <a:buNone/>
            </a:pPr>
            <a:r>
              <a:rPr lang="en-US" sz="2400" dirty="0"/>
              <a:t>F</a:t>
            </a:r>
            <a:r>
              <a:rPr lang="en-US" sz="2400" dirty="0" smtClean="0"/>
              <a:t>or example… </a:t>
            </a:r>
          </a:p>
          <a:p>
            <a:pPr>
              <a:spcBef>
                <a:spcPts val="300"/>
              </a:spcBef>
            </a:pPr>
            <a:r>
              <a:rPr lang="en-US" sz="2400" dirty="0" smtClean="0"/>
              <a:t> a solenoid produces magnetic field strength H, </a:t>
            </a:r>
          </a:p>
          <a:p>
            <a:pPr marL="400050" lvl="1" indent="0">
              <a:spcBef>
                <a:spcPts val="300"/>
              </a:spcBef>
              <a:buNone/>
            </a:pPr>
            <a:r>
              <a:rPr lang="en-US" sz="2400" dirty="0" smtClean="0"/>
              <a:t>which only depends on amount of current &amp; # of loops.</a:t>
            </a:r>
          </a:p>
          <a:p>
            <a:pPr>
              <a:spcBef>
                <a:spcPts val="300"/>
              </a:spcBef>
            </a:pPr>
            <a:r>
              <a:rPr lang="en-US" sz="2400" dirty="0"/>
              <a:t>W</a:t>
            </a:r>
            <a:r>
              <a:rPr lang="en-US" sz="2400" dirty="0" smtClean="0"/>
              <a:t>hereas flux density varies by the material used inside the hollow solenoid,</a:t>
            </a:r>
          </a:p>
          <a:p>
            <a:pPr>
              <a:spcBef>
                <a:spcPts val="300"/>
              </a:spcBef>
            </a:pPr>
            <a:r>
              <a:rPr lang="en-US" sz="2400" dirty="0" smtClean="0"/>
              <a:t>so if ferromagnetic material used, flux is high; if not, flux is low,</a:t>
            </a:r>
          </a:p>
          <a:p>
            <a:pPr>
              <a:spcBef>
                <a:spcPts val="300"/>
              </a:spcBef>
            </a:pPr>
            <a:r>
              <a:rPr lang="en-US" sz="2400" dirty="0"/>
              <a:t>u</a:t>
            </a:r>
            <a:r>
              <a:rPr lang="en-US" sz="2400" dirty="0" smtClean="0"/>
              <a:t>sing </a:t>
            </a:r>
            <a:r>
              <a:rPr lang="en-US" sz="2400" dirty="0" err="1" smtClean="0"/>
              <a:t>eq’n</a:t>
            </a:r>
            <a:r>
              <a:rPr lang="en-US" sz="2400" dirty="0" smtClean="0"/>
              <a:t> B = </a:t>
            </a:r>
            <a:r>
              <a:rPr lang="en-US" sz="2400" dirty="0" err="1" smtClean="0"/>
              <a:t>μ</a:t>
            </a:r>
            <a:r>
              <a:rPr lang="en-US" sz="2400" baseline="-25000" dirty="0" err="1" smtClean="0"/>
              <a:t>m</a:t>
            </a:r>
            <a:r>
              <a:rPr lang="en-US" sz="2400" dirty="0" err="1" smtClean="0"/>
              <a:t>H</a:t>
            </a:r>
            <a:r>
              <a:rPr lang="en-US" sz="2400" dirty="0" smtClean="0"/>
              <a:t>, where </a:t>
            </a:r>
            <a:r>
              <a:rPr lang="en-US" sz="2400" dirty="0" err="1" smtClean="0"/>
              <a:t>μ</a:t>
            </a:r>
            <a:r>
              <a:rPr lang="en-US" sz="2400" baseline="-25000" dirty="0" err="1" smtClean="0"/>
              <a:t>m</a:t>
            </a:r>
            <a:r>
              <a:rPr lang="en-US" sz="2400" dirty="0" smtClean="0"/>
              <a:t> is determined by nature of the core material (permeability of material, instead of free space).</a:t>
            </a:r>
          </a:p>
          <a:p>
            <a:pPr marL="0" indent="0">
              <a:buNone/>
            </a:pPr>
            <a:endParaRPr lang="en-US" altLang="en-US" sz="2800" dirty="0"/>
          </a:p>
        </p:txBody>
      </p:sp>
    </p:spTree>
    <p:extLst>
      <p:ext uri="{BB962C8B-B14F-4D97-AF65-F5344CB8AC3E}">
        <p14:creationId xmlns:p14="http://schemas.microsoft.com/office/powerpoint/2010/main" val="220616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5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type="body" idx="1"/>
          </p:nvPr>
        </p:nvSpPr>
        <p:spPr>
          <a:xfrm>
            <a:off x="0" y="0"/>
            <a:ext cx="9296400" cy="6858000"/>
          </a:xfrm>
        </p:spPr>
        <p:txBody>
          <a:bodyPr/>
          <a:lstStyle/>
          <a:p>
            <a:pPr>
              <a:spcBef>
                <a:spcPts val="300"/>
              </a:spcBef>
            </a:pPr>
            <a:r>
              <a:rPr lang="en-US" altLang="en-US" sz="2600" dirty="0" smtClean="0"/>
              <a:t>(More) Units for magnetic flux density</a:t>
            </a:r>
          </a:p>
          <a:p>
            <a:pPr lvl="1">
              <a:spcBef>
                <a:spcPts val="300"/>
              </a:spcBef>
            </a:pPr>
            <a:r>
              <a:rPr lang="en-US" altLang="en-US" sz="2600" dirty="0" err="1" smtClean="0"/>
              <a:t>cgs</a:t>
            </a:r>
            <a:r>
              <a:rPr lang="en-US" altLang="en-US" sz="2600" dirty="0" smtClean="0"/>
              <a:t>: gauss (G) = 10</a:t>
            </a:r>
            <a:r>
              <a:rPr lang="en-US" altLang="en-US" sz="2600" baseline="30000" dirty="0" smtClean="0"/>
              <a:t>-4</a:t>
            </a:r>
            <a:r>
              <a:rPr lang="en-US" altLang="en-US" sz="2600" dirty="0" smtClean="0"/>
              <a:t> T</a:t>
            </a:r>
          </a:p>
          <a:p>
            <a:pPr lvl="1">
              <a:spcBef>
                <a:spcPts val="300"/>
              </a:spcBef>
            </a:pPr>
            <a:r>
              <a:rPr lang="en-US" altLang="en-US" sz="2600" dirty="0" err="1" smtClean="0"/>
              <a:t>mks</a:t>
            </a:r>
            <a:r>
              <a:rPr lang="en-US" altLang="en-US" sz="2600" dirty="0" smtClean="0"/>
              <a:t>: tesla (T) = N/</a:t>
            </a:r>
            <a:r>
              <a:rPr lang="en-US" altLang="en-US" sz="2600" dirty="0" err="1" smtClean="0"/>
              <a:t>A</a:t>
            </a:r>
            <a:r>
              <a:rPr lang="en-US" altLang="en-US" sz="2600" dirty="0" err="1" smtClean="0">
                <a:sym typeface="Symbol" panose="05050102010706020507" pitchFamily="18" charset="2"/>
              </a:rPr>
              <a:t></a:t>
            </a:r>
            <a:r>
              <a:rPr lang="en-US" altLang="en-US" sz="2600" dirty="0" err="1" smtClean="0"/>
              <a:t>m</a:t>
            </a:r>
            <a:r>
              <a:rPr lang="en-US" altLang="en-US" sz="2600" dirty="0" smtClean="0"/>
              <a:t> </a:t>
            </a:r>
          </a:p>
          <a:p>
            <a:pPr marL="914400" lvl="2" indent="0">
              <a:spcBef>
                <a:spcPts val="300"/>
              </a:spcBef>
              <a:buNone/>
            </a:pPr>
            <a:r>
              <a:rPr lang="en-US" altLang="en-US" sz="2600" dirty="0" smtClean="0"/>
              <a:t>Also T = J/A</a:t>
            </a:r>
            <a:r>
              <a:rPr lang="en-US" altLang="en-US" sz="2600" dirty="0" smtClean="0">
                <a:sym typeface="Symbol" panose="05050102010706020507" pitchFamily="18" charset="2"/>
              </a:rPr>
              <a:t></a:t>
            </a:r>
            <a:r>
              <a:rPr lang="en-US" altLang="en-US" sz="2600" dirty="0" smtClean="0"/>
              <a:t>m</a:t>
            </a:r>
            <a:r>
              <a:rPr lang="en-US" altLang="en-US" sz="2600" baseline="30000" dirty="0" smtClean="0"/>
              <a:t>2</a:t>
            </a:r>
            <a:r>
              <a:rPr lang="en-US" altLang="en-US" sz="2600" dirty="0" smtClean="0"/>
              <a:t> = N/</a:t>
            </a:r>
            <a:r>
              <a:rPr lang="en-US" altLang="en-US" sz="2600" dirty="0" err="1" smtClean="0"/>
              <a:t>C</a:t>
            </a:r>
            <a:r>
              <a:rPr lang="en-US" altLang="en-US" sz="2600" dirty="0" err="1" smtClean="0">
                <a:sym typeface="Symbol" panose="05050102010706020507" pitchFamily="18" charset="2"/>
              </a:rPr>
              <a:t></a:t>
            </a:r>
            <a:r>
              <a:rPr lang="en-US" altLang="en-US" sz="2600" dirty="0" err="1" smtClean="0"/>
              <a:t>m</a:t>
            </a:r>
            <a:r>
              <a:rPr lang="en-US" altLang="en-US" sz="2600" dirty="0" smtClean="0"/>
              <a:t>/s = kg/C</a:t>
            </a:r>
            <a:r>
              <a:rPr lang="en-US" altLang="en-US" sz="2600" dirty="0" smtClean="0">
                <a:sym typeface="Symbol" panose="05050102010706020507" pitchFamily="18" charset="2"/>
              </a:rPr>
              <a:t></a:t>
            </a:r>
            <a:r>
              <a:rPr lang="en-US" altLang="en-US" sz="2600" dirty="0" smtClean="0"/>
              <a:t>s = kg/A</a:t>
            </a:r>
            <a:r>
              <a:rPr lang="en-US" altLang="en-US" sz="2600" dirty="0" smtClean="0">
                <a:sym typeface="Symbol" panose="05050102010706020507" pitchFamily="18" charset="2"/>
              </a:rPr>
              <a:t></a:t>
            </a:r>
            <a:r>
              <a:rPr lang="en-US" altLang="en-US" sz="2600" dirty="0" smtClean="0"/>
              <a:t>s</a:t>
            </a:r>
            <a:r>
              <a:rPr lang="en-US" altLang="en-US" sz="2600" baseline="30000" dirty="0" smtClean="0"/>
              <a:t>2</a:t>
            </a:r>
            <a:endParaRPr lang="en-US" altLang="en-US" sz="2600" dirty="0"/>
          </a:p>
          <a:p>
            <a:pPr>
              <a:spcBef>
                <a:spcPts val="300"/>
              </a:spcBef>
            </a:pPr>
            <a:r>
              <a:rPr lang="en-US" altLang="en-US" sz="2600" dirty="0" smtClean="0"/>
              <a:t>Recall,  the units for E are N/C      (from E = F/q)</a:t>
            </a:r>
          </a:p>
          <a:p>
            <a:pPr marL="0" indent="0">
              <a:spcBef>
                <a:spcPts val="300"/>
              </a:spcBef>
              <a:buNone/>
            </a:pPr>
            <a:r>
              <a:rPr lang="en-US" altLang="en-US" sz="2600" dirty="0" smtClean="0"/>
              <a:t>	whereas units for B are N/</a:t>
            </a:r>
            <a:r>
              <a:rPr lang="en-US" altLang="en-US" sz="2600" dirty="0" err="1" smtClean="0"/>
              <a:t>C</a:t>
            </a:r>
            <a:r>
              <a:rPr lang="en-US" altLang="en-US" sz="2600" dirty="0" err="1" smtClean="0">
                <a:sym typeface="Symbol" panose="05050102010706020507" pitchFamily="18" charset="2"/>
              </a:rPr>
              <a:t></a:t>
            </a:r>
            <a:r>
              <a:rPr lang="en-US" altLang="en-US" sz="2600" dirty="0" err="1" smtClean="0"/>
              <a:t>m</a:t>
            </a:r>
            <a:r>
              <a:rPr lang="en-US" altLang="en-US" sz="2600" dirty="0" smtClean="0"/>
              <a:t>/s   (from B = F/qv)</a:t>
            </a:r>
          </a:p>
          <a:p>
            <a:pPr marL="0" indent="0">
              <a:spcBef>
                <a:spcPts val="300"/>
              </a:spcBef>
              <a:buNone/>
            </a:pPr>
            <a:r>
              <a:rPr lang="en-US" altLang="en-US" sz="2600" dirty="0" smtClean="0"/>
              <a:t>	which again emphasizes difference between E &amp; B:</a:t>
            </a:r>
          </a:p>
          <a:p>
            <a:pPr marL="0" indent="0">
              <a:spcBef>
                <a:spcPts val="300"/>
              </a:spcBef>
              <a:buNone/>
            </a:pPr>
            <a:r>
              <a:rPr lang="en-US" altLang="en-US" sz="2600" dirty="0"/>
              <a:t>	 </a:t>
            </a:r>
            <a:r>
              <a:rPr lang="en-US" altLang="en-US" sz="2600" dirty="0" smtClean="0"/>
              <a:t>    E is not dependent on q’s motion, but B is! </a:t>
            </a:r>
          </a:p>
          <a:p>
            <a:pPr marL="0" indent="0">
              <a:spcBef>
                <a:spcPts val="300"/>
              </a:spcBef>
              <a:buNone/>
            </a:pPr>
            <a:endParaRPr lang="en-US" altLang="en-US" sz="1400" dirty="0" smtClean="0"/>
          </a:p>
          <a:p>
            <a:pPr marL="0" indent="0">
              <a:spcBef>
                <a:spcPts val="300"/>
              </a:spcBef>
              <a:buNone/>
            </a:pPr>
            <a:r>
              <a:rPr lang="en-US" altLang="en-US" sz="2600" dirty="0" smtClean="0"/>
              <a:t>Other examples of magnetic strength:</a:t>
            </a:r>
          </a:p>
          <a:p>
            <a:pPr>
              <a:lnSpc>
                <a:spcPct val="90000"/>
              </a:lnSpc>
              <a:spcBef>
                <a:spcPts val="300"/>
              </a:spcBef>
            </a:pPr>
            <a:r>
              <a:rPr lang="en-US" sz="2600" dirty="0" smtClean="0"/>
              <a:t>8 T – magnets in LHC (Large Hadron Collider in </a:t>
            </a:r>
            <a:r>
              <a:rPr lang="en-US" sz="2600" dirty="0" err="1" smtClean="0"/>
              <a:t>Cern</a:t>
            </a:r>
            <a:r>
              <a:rPr lang="en-US" sz="2600" dirty="0" smtClean="0"/>
              <a:t>)</a:t>
            </a:r>
          </a:p>
          <a:p>
            <a:pPr>
              <a:lnSpc>
                <a:spcPct val="90000"/>
              </a:lnSpc>
              <a:spcBef>
                <a:spcPts val="300"/>
              </a:spcBef>
            </a:pPr>
            <a:r>
              <a:rPr lang="en-US" sz="2600" dirty="0" smtClean="0"/>
              <a:t>16 T – required to levitate a frog (via diamagnetic levitation of the water in its body tissues) according to the 2000 Ig Nobel Prize in Physics (parody of real ones:)</a:t>
            </a:r>
          </a:p>
          <a:p>
            <a:pPr>
              <a:lnSpc>
                <a:spcPct val="90000"/>
              </a:lnSpc>
              <a:spcBef>
                <a:spcPts val="300"/>
              </a:spcBef>
            </a:pPr>
            <a:r>
              <a:rPr lang="en-US" sz="2600" dirty="0" smtClean="0"/>
              <a:t>27 T – maximum field strengths of super conducting magnets at cryogenic temperatures </a:t>
            </a:r>
          </a:p>
          <a:p>
            <a:pPr>
              <a:lnSpc>
                <a:spcPct val="90000"/>
              </a:lnSpc>
              <a:spcBef>
                <a:spcPts val="300"/>
              </a:spcBef>
            </a:pPr>
            <a:r>
              <a:rPr lang="en-US" sz="2600" dirty="0" smtClean="0"/>
              <a:t>10</a:t>
            </a:r>
            <a:r>
              <a:rPr lang="en-US" sz="2600" baseline="30000" dirty="0" smtClean="0"/>
              <a:t>8</a:t>
            </a:r>
            <a:r>
              <a:rPr lang="en-US" sz="2600" dirty="0" smtClean="0"/>
              <a:t> - 10</a:t>
            </a:r>
            <a:r>
              <a:rPr lang="en-US" sz="2600" baseline="30000" dirty="0" smtClean="0"/>
              <a:t>11</a:t>
            </a:r>
            <a:r>
              <a:rPr lang="en-US" sz="2600" dirty="0" smtClean="0"/>
              <a:t> T – magnetic strength of the average </a:t>
            </a:r>
            <a:r>
              <a:rPr lang="en-US" sz="2600" dirty="0" err="1" smtClean="0"/>
              <a:t>magnetar</a:t>
            </a:r>
            <a:r>
              <a:rPr lang="en-US" sz="2600" dirty="0" smtClean="0"/>
              <a:t>!! </a:t>
            </a:r>
          </a:p>
          <a:p>
            <a:pPr marL="0" indent="0">
              <a:buNone/>
            </a:pPr>
            <a:endParaRPr lang="en-US" altLang="en-US" sz="2800" dirty="0"/>
          </a:p>
        </p:txBody>
      </p:sp>
    </p:spTree>
    <p:extLst>
      <p:ext uri="{BB962C8B-B14F-4D97-AF65-F5344CB8AC3E}">
        <p14:creationId xmlns:p14="http://schemas.microsoft.com/office/powerpoint/2010/main" val="38927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5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smtClean="0"/>
              <a:t>Amp</a:t>
            </a:r>
            <a:r>
              <a:rPr lang="en-US" altLang="en-US" sz="3200" dirty="0" smtClean="0">
                <a:cs typeface="Arial" panose="020B0604020202020204" pitchFamily="34" charset="0"/>
              </a:rPr>
              <a:t>è</a:t>
            </a:r>
            <a:r>
              <a:rPr lang="en-US" altLang="en-US" sz="3200" dirty="0" smtClean="0"/>
              <a:t>re’s Law: B is produced by I (20.8)</a:t>
            </a:r>
            <a:endParaRPr lang="en-US" altLang="en-US" sz="3200" dirty="0">
              <a:latin typeface="Times New Roman" panose="02020603050405020304" pitchFamily="18" charset="0"/>
            </a:endParaRPr>
          </a:p>
        </p:txBody>
      </p:sp>
      <p:pic>
        <p:nvPicPr>
          <p:cNvPr id="25603" name="Picture 3" descr="20_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217991"/>
            <a:ext cx="2514600" cy="29761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604" name="Text Box 4"/>
              <p:cNvSpPr txBox="1">
                <a:spLocks noChangeArrowheads="1"/>
              </p:cNvSpPr>
              <p:nvPr/>
            </p:nvSpPr>
            <p:spPr bwMode="auto">
              <a:xfrm>
                <a:off x="0" y="731839"/>
                <a:ext cx="6781800" cy="60092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smtClean="0"/>
                  <a:t>We can use              to determine the magnetic field around a perfectly straight wire, but is there a general relationship between current in the wire of </a:t>
                </a:r>
                <a:r>
                  <a:rPr lang="en-US" altLang="en-US" sz="2800" u="sng" dirty="0" smtClean="0"/>
                  <a:t>any</a:t>
                </a:r>
                <a:r>
                  <a:rPr lang="en-US" altLang="en-US" sz="2800" dirty="0" smtClean="0"/>
                  <a:t> shape and the magnetic field around it?</a:t>
                </a:r>
              </a:p>
              <a:p>
                <a:pPr>
                  <a:spcBef>
                    <a:spcPct val="50000"/>
                  </a:spcBef>
                </a:pPr>
                <a:r>
                  <a:rPr lang="en-US" altLang="en-US" sz="2800" dirty="0" smtClean="0"/>
                  <a:t>Amp</a:t>
                </a:r>
                <a:r>
                  <a:rPr lang="en-US" altLang="en-US" sz="2800" dirty="0" smtClean="0">
                    <a:cs typeface="Arial" panose="020B0604020202020204" pitchFamily="34" charset="0"/>
                  </a:rPr>
                  <a:t>è</a:t>
                </a:r>
                <a:r>
                  <a:rPr lang="en-US" altLang="en-US" sz="2800" dirty="0" smtClean="0"/>
                  <a:t>re’s law, from French scientist Andre’ Marie Amp</a:t>
                </a:r>
                <a:r>
                  <a:rPr lang="en-US" altLang="en-US" sz="2800" dirty="0" smtClean="0">
                    <a:cs typeface="Arial" panose="020B0604020202020204" pitchFamily="34" charset="0"/>
                  </a:rPr>
                  <a:t>è</a:t>
                </a:r>
                <a:r>
                  <a:rPr lang="en-US" altLang="en-US" sz="2800" dirty="0" smtClean="0"/>
                  <a:t>re in the early 1820’s, relates </a:t>
                </a:r>
                <a:r>
                  <a:rPr lang="en-US" altLang="en-US" sz="2800" dirty="0"/>
                  <a:t>the magnetic field around a closed loop to the total current flowing through the </a:t>
                </a:r>
                <a:r>
                  <a:rPr lang="en-US" altLang="en-US" sz="2800" dirty="0" smtClean="0"/>
                  <a:t>loop:</a:t>
                </a:r>
              </a:p>
              <a:p>
                <a:pPr>
                  <a:spcBef>
                    <a:spcPct val="50000"/>
                  </a:spcBef>
                </a:pPr>
                <a:r>
                  <a:rPr lang="en-US" altLang="en-US" sz="2800" dirty="0" smtClean="0"/>
                  <a:t>Or using basic calculus: </a:t>
                </a:r>
              </a:p>
              <a:p>
                <a:pPr>
                  <a:spcBef>
                    <a:spcPct val="50000"/>
                  </a:spcBef>
                </a:pPr>
                <a14:m>
                  <m:oMath xmlns:m="http://schemas.openxmlformats.org/officeDocument/2006/math">
                    <m:nary>
                      <m:naryPr>
                        <m:chr m:val="∮"/>
                        <m:limLoc m:val="undOvr"/>
                        <m:subHide m:val="on"/>
                        <m:supHide m:val="on"/>
                        <m:ctrlPr>
                          <a:rPr lang="en-US" altLang="en-US" sz="2800" i="1" smtClean="0">
                            <a:latin typeface="Cambria Math" panose="02040503050406030204" pitchFamily="18" charset="0"/>
                          </a:rPr>
                        </m:ctrlPr>
                      </m:naryPr>
                      <m:sub/>
                      <m:sup/>
                      <m:e>
                        <m:r>
                          <a:rPr lang="en-US" altLang="en-US" sz="2800" b="0" i="1" smtClean="0">
                            <a:latin typeface="Cambria Math" panose="02040503050406030204" pitchFamily="18" charset="0"/>
                          </a:rPr>
                          <m:t>𝐵</m:t>
                        </m:r>
                        <m:r>
                          <a:rPr lang="en-US" altLang="en-US" sz="2800" b="0" i="1" smtClean="0">
                            <a:latin typeface="Cambria Math" panose="02040503050406030204" pitchFamily="18" charset="0"/>
                          </a:rPr>
                          <m:t> </m:t>
                        </m:r>
                        <m:r>
                          <a:rPr lang="en-US" altLang="en-US" sz="2800" b="0" i="1" smtClean="0">
                            <a:latin typeface="Cambria Math" panose="02040503050406030204" pitchFamily="18" charset="0"/>
                          </a:rPr>
                          <m:t>𝑑𝑙</m:t>
                        </m:r>
                        <m:r>
                          <a:rPr lang="en-US" altLang="en-US" sz="2800" b="0" i="1" smtClean="0">
                            <a:latin typeface="Cambria Math" panose="02040503050406030204" pitchFamily="18" charset="0"/>
                          </a:rPr>
                          <m:t>= </m:t>
                        </m:r>
                        <m:sSub>
                          <m:sSubPr>
                            <m:ctrlPr>
                              <a:rPr lang="en-US" altLang="en-US" sz="2800" b="0" i="1" smtClean="0">
                                <a:latin typeface="Cambria Math" panose="02040503050406030204" pitchFamily="18" charset="0"/>
                                <a:ea typeface="Cambria Math" panose="02040503050406030204" pitchFamily="18" charset="0"/>
                              </a:rPr>
                            </m:ctrlPr>
                          </m:sSubPr>
                          <m:e>
                            <m:r>
                              <a:rPr lang="en-US" altLang="en-US" sz="2800" b="0" i="1" smtClean="0">
                                <a:latin typeface="Cambria Math" panose="02040503050406030204" pitchFamily="18" charset="0"/>
                                <a:ea typeface="Cambria Math" panose="02040503050406030204" pitchFamily="18" charset="0"/>
                              </a:rPr>
                              <m:t>𝜇</m:t>
                            </m:r>
                          </m:e>
                          <m:sub>
                            <m:r>
                              <a:rPr lang="en-US" altLang="en-US" sz="2800" b="0" i="1" smtClean="0">
                                <a:latin typeface="Cambria Math" panose="02040503050406030204" pitchFamily="18" charset="0"/>
                                <a:ea typeface="Cambria Math" panose="02040503050406030204" pitchFamily="18" charset="0"/>
                              </a:rPr>
                              <m:t>0</m:t>
                            </m:r>
                          </m:sub>
                        </m:sSub>
                        <m:sSub>
                          <m:sSubPr>
                            <m:ctrlPr>
                              <a:rPr lang="en-US" altLang="en-US" sz="2800" b="0" i="1" smtClean="0">
                                <a:latin typeface="Cambria Math" panose="02040503050406030204" pitchFamily="18" charset="0"/>
                                <a:ea typeface="Cambria Math" panose="02040503050406030204" pitchFamily="18" charset="0"/>
                              </a:rPr>
                            </m:ctrlPr>
                          </m:sSubPr>
                          <m:e>
                            <m:r>
                              <a:rPr lang="en-US" altLang="en-US" sz="2800" b="0" i="1" smtClean="0">
                                <a:latin typeface="Cambria Math" panose="02040503050406030204" pitchFamily="18" charset="0"/>
                                <a:ea typeface="Cambria Math" panose="02040503050406030204" pitchFamily="18" charset="0"/>
                              </a:rPr>
                              <m:t>𝐼</m:t>
                            </m:r>
                          </m:e>
                          <m:sub>
                            <m:r>
                              <a:rPr lang="en-US" altLang="en-US" sz="2800" b="0" i="1" smtClean="0">
                                <a:latin typeface="Cambria Math" panose="02040503050406030204" pitchFamily="18" charset="0"/>
                                <a:ea typeface="Cambria Math" panose="02040503050406030204" pitchFamily="18" charset="0"/>
                              </a:rPr>
                              <m:t>𝑒𝑛𝑐𝑙</m:t>
                            </m:r>
                          </m:sub>
                        </m:sSub>
                        <m:r>
                          <a:rPr lang="en-US" altLang="en-US" sz="2800" b="0" i="1" smtClean="0">
                            <a:latin typeface="Cambria Math" panose="02040503050406030204" pitchFamily="18" charset="0"/>
                            <a:ea typeface="Cambria Math" panose="02040503050406030204" pitchFamily="18" charset="0"/>
                          </a:rPr>
                          <m:t> </m:t>
                        </m:r>
                      </m:e>
                    </m:nary>
                  </m:oMath>
                </a14:m>
                <a:r>
                  <a:rPr lang="en-US" altLang="en-US" sz="2800" dirty="0" smtClean="0"/>
                  <a:t> (#4 of Maxwell’s </a:t>
                </a:r>
                <a:r>
                  <a:rPr lang="en-US" altLang="en-US" sz="2800" dirty="0" err="1" smtClean="0"/>
                  <a:t>eq’ns</a:t>
                </a:r>
                <a:r>
                  <a:rPr lang="en-US" altLang="en-US" sz="2800" dirty="0" smtClean="0"/>
                  <a:t>)</a:t>
                </a:r>
                <a:endParaRPr lang="en-US" altLang="en-US" sz="2800" dirty="0"/>
              </a:p>
            </p:txBody>
          </p:sp>
        </mc:Choice>
        <mc:Fallback xmlns="">
          <p:sp>
            <p:nvSpPr>
              <p:cNvPr id="25604" name="Text Box 4"/>
              <p:cNvSpPr txBox="1">
                <a:spLocks noRot="1" noChangeAspect="1" noMove="1" noResize="1" noEditPoints="1" noAdjustHandles="1" noChangeArrowheads="1" noChangeShapeType="1" noTextEdit="1"/>
              </p:cNvSpPr>
              <p:nvPr/>
            </p:nvSpPr>
            <p:spPr bwMode="auto">
              <a:xfrm>
                <a:off x="0" y="731839"/>
                <a:ext cx="6781800" cy="6009274"/>
              </a:xfrm>
              <a:prstGeom prst="rect">
                <a:avLst/>
              </a:prstGeom>
              <a:blipFill rotWithShape="0">
                <a:blip r:embed="rId3"/>
                <a:stretch>
                  <a:fillRect l="-1797" t="-1014" r="-3145" b="-7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828" y="4876800"/>
            <a:ext cx="2895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609601"/>
            <a:ext cx="121022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9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2362200" y="0"/>
            <a:ext cx="4194175" cy="609600"/>
          </a:xfrm>
        </p:spPr>
        <p:txBody>
          <a:bodyPr/>
          <a:lstStyle/>
          <a:p>
            <a:r>
              <a:rPr lang="en-US" altLang="en-US" sz="3200" dirty="0"/>
              <a:t>Magnetic </a:t>
            </a:r>
            <a:r>
              <a:rPr lang="en-US" altLang="en-US" sz="3200" dirty="0" smtClean="0"/>
              <a:t>Domains</a:t>
            </a:r>
            <a:endParaRPr lang="en-US" altLang="en-US" sz="3200" dirty="0"/>
          </a:p>
        </p:txBody>
      </p:sp>
      <p:sp>
        <p:nvSpPr>
          <p:cNvPr id="24579" name="Rectangle 3"/>
          <p:cNvSpPr>
            <a:spLocks noGrp="1" noRot="1" noChangeArrowheads="1"/>
          </p:cNvSpPr>
          <p:nvPr>
            <p:ph type="body" idx="1"/>
          </p:nvPr>
        </p:nvSpPr>
        <p:spPr>
          <a:xfrm>
            <a:off x="0" y="685800"/>
            <a:ext cx="9144000" cy="6426200"/>
          </a:xfrm>
        </p:spPr>
        <p:txBody>
          <a:bodyPr/>
          <a:lstStyle/>
          <a:p>
            <a:r>
              <a:rPr lang="en-US" sz="2800" dirty="0" smtClean="0"/>
              <a:t>In materials with multiple e-’s spinning the same way, neighboring atoms pair up to form large groups of atoms whose spins are aligned – called domains. </a:t>
            </a:r>
          </a:p>
          <a:p>
            <a:r>
              <a:rPr lang="en-US" sz="2800" dirty="0" smtClean="0"/>
              <a:t>1 domain ≈ 10</a:t>
            </a:r>
            <a:r>
              <a:rPr lang="en-US" sz="2800" baseline="30000" dirty="0" smtClean="0"/>
              <a:t>15</a:t>
            </a:r>
            <a:r>
              <a:rPr lang="en-US" sz="2800" dirty="0" smtClean="0"/>
              <a:t> atoms </a:t>
            </a:r>
          </a:p>
          <a:p>
            <a:r>
              <a:rPr lang="en-US" altLang="en-US" sz="2800" dirty="0"/>
              <a:t>I</a:t>
            </a:r>
            <a:r>
              <a:rPr lang="en-US" altLang="en-US" sz="2800" dirty="0" smtClean="0"/>
              <a:t>f the domains are aligned, then you’ve got a magnet;</a:t>
            </a:r>
          </a:p>
          <a:p>
            <a:pPr lvl="1">
              <a:buNone/>
            </a:pPr>
            <a:r>
              <a:rPr lang="en-US" altLang="en-US" dirty="0" smtClean="0"/>
              <a:t>		not aligned – just plain metal:</a:t>
            </a:r>
          </a:p>
          <a:p>
            <a:pPr lvl="1">
              <a:buNone/>
            </a:pPr>
            <a:endParaRPr lang="en-US" altLang="en-US" dirty="0" smtClean="0"/>
          </a:p>
          <a:p>
            <a:pPr lvl="1">
              <a:buNone/>
            </a:pPr>
            <a:r>
              <a:rPr lang="en-US" altLang="en-US" dirty="0" smtClean="0"/>
              <a:t>		   	 aligned - so a magnet: </a:t>
            </a:r>
          </a:p>
          <a:p>
            <a:endParaRPr lang="en-US" altLang="en-US" dirty="0"/>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980"/>
          <a:stretch/>
        </p:blipFill>
        <p:spPr bwMode="auto">
          <a:xfrm>
            <a:off x="5791200" y="3200400"/>
            <a:ext cx="3124200" cy="172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7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smtClean="0"/>
              <a:t>Torque </a:t>
            </a:r>
            <a:r>
              <a:rPr lang="en-US" altLang="en-US" sz="3200" dirty="0"/>
              <a:t>on </a:t>
            </a:r>
            <a:r>
              <a:rPr lang="en-US" altLang="en-US" sz="3200" dirty="0" smtClean="0"/>
              <a:t>Current </a:t>
            </a:r>
            <a:r>
              <a:rPr lang="en-US" altLang="en-US" sz="3200" dirty="0"/>
              <a:t>Loop; Magnetic </a:t>
            </a:r>
            <a:r>
              <a:rPr lang="en-US" altLang="en-US" sz="3200" dirty="0" smtClean="0"/>
              <a:t>Moment (20.9)</a:t>
            </a:r>
            <a:endParaRPr lang="en-US" altLang="en-US" sz="32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555" name="Text Box 3"/>
              <p:cNvSpPr txBox="1">
                <a:spLocks noChangeArrowheads="1"/>
              </p:cNvSpPr>
              <p:nvPr/>
            </p:nvSpPr>
            <p:spPr bwMode="auto">
              <a:xfrm>
                <a:off x="0" y="600650"/>
                <a:ext cx="9144000" cy="63559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ts val="0"/>
                  </a:spcBef>
                </a:pPr>
                <a:r>
                  <a:rPr lang="en-US" altLang="en-US" sz="2600" dirty="0" smtClean="0"/>
                  <a:t>The forces on opposite sides of a symmetrical loop of current carrying wire in a uniform B field will be equal and opposite,</a:t>
                </a:r>
              </a:p>
              <a:p>
                <a:pPr>
                  <a:spcBef>
                    <a:spcPts val="0"/>
                  </a:spcBef>
                </a:pPr>
                <a:r>
                  <a:rPr lang="en-US" altLang="en-US" sz="2600" dirty="0" smtClean="0"/>
                  <a:t>which means you’d expect them to cancel, but since they act</a:t>
                </a:r>
              </a:p>
              <a:p>
                <a:pPr>
                  <a:spcBef>
                    <a:spcPts val="0"/>
                  </a:spcBef>
                </a:pPr>
                <a:r>
                  <a:rPr lang="en-US" altLang="en-US" sz="2600" dirty="0" smtClean="0"/>
                  <a:t>on the loop on opposite sides of its CM/axis of rot, they will </a:t>
                </a:r>
              </a:p>
              <a:p>
                <a:pPr>
                  <a:spcBef>
                    <a:spcPts val="0"/>
                  </a:spcBef>
                </a:pPr>
                <a:r>
                  <a:rPr lang="en-US" altLang="en-US" sz="2600" dirty="0" smtClean="0"/>
                  <a:t>actually create a net torque which will make the loop spin. </a:t>
                </a:r>
              </a:p>
              <a:p>
                <a:pPr>
                  <a:spcBef>
                    <a:spcPct val="50000"/>
                  </a:spcBef>
                </a:pPr>
                <a:r>
                  <a:rPr lang="en-US" altLang="en-US" sz="2600" dirty="0" smtClean="0"/>
                  <a:t>The </a:t>
                </a:r>
                <a:r>
                  <a:rPr lang="en-US" altLang="en-US" sz="2600" dirty="0"/>
                  <a:t>magnitude of the torque is given by</a:t>
                </a:r>
                <a:r>
                  <a:rPr lang="en-US" altLang="en-US" sz="2600" dirty="0" smtClean="0"/>
                  <a:t>:</a:t>
                </a:r>
              </a:p>
              <a:p>
                <a:r>
                  <a:rPr lang="en-US" altLang="en-US" sz="2600" dirty="0" smtClean="0"/>
                  <a:t>     where the quantity </a:t>
                </a:r>
                <a:r>
                  <a:rPr lang="en-US" altLang="en-US" sz="2600" i="1" dirty="0" smtClean="0">
                    <a:latin typeface="Times New Roman" panose="02020603050405020304" pitchFamily="18" charset="0"/>
                  </a:rPr>
                  <a:t>NIA</a:t>
                </a:r>
                <a:r>
                  <a:rPr lang="en-US" altLang="en-US" sz="2600" dirty="0" smtClean="0"/>
                  <a:t> is called </a:t>
                </a:r>
              </a:p>
              <a:p>
                <a:r>
                  <a:rPr lang="en-US" altLang="en-US" sz="2600" dirty="0"/>
                  <a:t> </a:t>
                </a:r>
                <a:r>
                  <a:rPr lang="en-US" altLang="en-US" sz="2600" dirty="0" smtClean="0"/>
                  <a:t>       the magnetic dipole moment, m. </a:t>
                </a:r>
                <a:r>
                  <a:rPr lang="en-US" altLang="en-US" sz="2600" smtClean="0"/>
                  <a:t>So m = NIA</a:t>
                </a:r>
                <a:endParaRPr lang="en-US" altLang="en-US" sz="2600" dirty="0" smtClean="0"/>
              </a:p>
              <a:p>
                <a:endParaRPr kumimoji="0" lang="en-US" altLang="en-US" sz="2600" b="0" i="0" u="none" strike="noStrike" cap="none" normalizeH="0" baseline="0" dirty="0" smtClean="0">
                  <a:ln>
                    <a:noFill/>
                  </a:ln>
                  <a:solidFill>
                    <a:schemeClr val="tx1"/>
                  </a:solidFill>
                  <a:effectLst/>
                  <a:latin typeface="Arial" panose="020B0604020202020204" pitchFamily="34" charset="0"/>
                </a:endParaRPr>
              </a:p>
              <a:p>
                <a:r>
                  <a:rPr kumimoji="0" lang="en-US" altLang="en-US" sz="2600" b="0" i="0" u="none" strike="noStrike" cap="none" normalizeH="0" baseline="0" dirty="0" smtClean="0">
                    <a:ln>
                      <a:noFill/>
                    </a:ln>
                    <a:solidFill>
                      <a:schemeClr val="tx1"/>
                    </a:solidFill>
                    <a:effectLst/>
                    <a:latin typeface="Arial" panose="020B0604020202020204" pitchFamily="34" charset="0"/>
                  </a:rPr>
                  <a:t>Then there’s the magnetization field or M-field,</a:t>
                </a:r>
                <a:r>
                  <a:rPr kumimoji="0" lang="en-US" altLang="en-US" sz="2600" b="0" i="0" u="none" strike="noStrike" cap="none" normalizeH="0" dirty="0" smtClean="0">
                    <a:ln>
                      <a:noFill/>
                    </a:ln>
                    <a:solidFill>
                      <a:schemeClr val="tx1"/>
                    </a:solidFill>
                    <a:effectLst/>
                    <a:latin typeface="Arial" panose="020B0604020202020204" pitchFamily="34" charset="0"/>
                  </a:rPr>
                  <a:t> which can </a:t>
                </a:r>
                <a:r>
                  <a:rPr kumimoji="0" lang="en-US" altLang="en-US" sz="2600" b="0" i="0" u="none" strike="noStrike" cap="none" normalizeH="0" baseline="0" dirty="0" smtClean="0">
                    <a:ln>
                      <a:noFill/>
                    </a:ln>
                    <a:solidFill>
                      <a:schemeClr val="tx1"/>
                    </a:solidFill>
                    <a:effectLst/>
                    <a:latin typeface="Arial" panose="020B0604020202020204" pitchFamily="34" charset="0"/>
                  </a:rPr>
                  <a:t>be defined according to the following equation: </a:t>
                </a:r>
                <a14:m>
                  <m:oMath xmlns:m="http://schemas.openxmlformats.org/officeDocument/2006/math">
                    <m:r>
                      <a:rPr kumimoji="0" lang="en-US" altLang="en-US" sz="2600" b="0" i="1" u="none" strike="noStrike" cap="none" normalizeH="0" baseline="0" smtClean="0">
                        <a:ln>
                          <a:noFill/>
                        </a:ln>
                        <a:solidFill>
                          <a:schemeClr val="tx1"/>
                        </a:solidFill>
                        <a:effectLst/>
                        <a:latin typeface="Cambria Math" panose="02040503050406030204" pitchFamily="18" charset="0"/>
                      </a:rPr>
                      <m:t>𝑚</m:t>
                    </m:r>
                    <m:r>
                      <a:rPr kumimoji="0" lang="en-US" altLang="en-US" sz="2600" b="0" i="1" u="none" strike="noStrike" cap="none" normalizeH="0" baseline="0" smtClean="0">
                        <a:ln>
                          <a:noFill/>
                        </a:ln>
                        <a:solidFill>
                          <a:schemeClr val="tx1"/>
                        </a:solidFill>
                        <a:effectLst/>
                        <a:latin typeface="Cambria Math" panose="02040503050406030204" pitchFamily="18" charset="0"/>
                      </a:rPr>
                      <m:t>= </m:t>
                    </m:r>
                    <m:nary>
                      <m:naryPr>
                        <m:chr m:val="∭"/>
                        <m:limLoc m:val="undOvr"/>
                        <m:subHide m:val="on"/>
                        <m:supHide m:val="on"/>
                        <m:ctrlPr>
                          <a:rPr kumimoji="0" lang="en-US" altLang="en-US" sz="2600" b="0" i="1" u="none" strike="noStrike" cap="none" normalizeH="0" baseline="0" smtClean="0">
                            <a:ln>
                              <a:noFill/>
                            </a:ln>
                            <a:solidFill>
                              <a:schemeClr val="tx1"/>
                            </a:solidFill>
                            <a:effectLst/>
                            <a:latin typeface="Cambria Math" panose="02040503050406030204" pitchFamily="18" charset="0"/>
                          </a:rPr>
                        </m:ctrlPr>
                      </m:naryPr>
                      <m:sub/>
                      <m:sup/>
                      <m:e>
                        <m:r>
                          <a:rPr kumimoji="0" lang="en-US" altLang="en-US" sz="2600" b="0" i="1" u="none" strike="noStrike" cap="none" normalizeH="0" baseline="0" smtClean="0">
                            <a:ln>
                              <a:noFill/>
                            </a:ln>
                            <a:solidFill>
                              <a:schemeClr val="tx1"/>
                            </a:solidFill>
                            <a:effectLst/>
                            <a:latin typeface="Cambria Math" panose="02040503050406030204" pitchFamily="18" charset="0"/>
                          </a:rPr>
                          <m:t>𝑀</m:t>
                        </m:r>
                        <m:r>
                          <a:rPr kumimoji="0" lang="en-US" altLang="en-US" sz="2600" b="0" i="1" u="none" strike="noStrike" cap="none" normalizeH="0" baseline="0" smtClean="0">
                            <a:ln>
                              <a:noFill/>
                            </a:ln>
                            <a:solidFill>
                              <a:schemeClr val="tx1"/>
                            </a:solidFill>
                            <a:effectLst/>
                            <a:latin typeface="Cambria Math" panose="02040503050406030204" pitchFamily="18" charset="0"/>
                          </a:rPr>
                          <m:t> </m:t>
                        </m:r>
                        <m:r>
                          <a:rPr kumimoji="0" lang="en-US" altLang="en-US" sz="2600" b="0" i="1" u="none" strike="noStrike" cap="none" normalizeH="0" baseline="0" smtClean="0">
                            <a:ln>
                              <a:noFill/>
                            </a:ln>
                            <a:solidFill>
                              <a:schemeClr val="tx1"/>
                            </a:solidFill>
                            <a:effectLst/>
                            <a:latin typeface="Cambria Math" panose="02040503050406030204" pitchFamily="18" charset="0"/>
                          </a:rPr>
                          <m:t>𝑑𝑉</m:t>
                        </m:r>
                      </m:e>
                    </m:nary>
                  </m:oMath>
                </a14:m>
                <a:endParaRPr kumimoji="0" lang="en-US" altLang="en-US" sz="2600" b="0" i="0" u="none" strike="noStrike" cap="none" normalizeH="0" baseline="0" dirty="0" smtClean="0">
                  <a:ln>
                    <a:noFill/>
                  </a:ln>
                  <a:solidFill>
                    <a:schemeClr val="tx1"/>
                  </a:solidFill>
                  <a:effectLst/>
                  <a:latin typeface="Arial" panose="020B0604020202020204" pitchFamily="34" charset="0"/>
                </a:endParaRPr>
              </a:p>
              <a:p>
                <a:pPr lvl="1"/>
                <a:r>
                  <a:rPr kumimoji="0" lang="en-US" altLang="en-US" sz="2600" b="0" i="0" u="none" strike="noStrike" cap="none" normalizeH="0" baseline="0" dirty="0" smtClean="0">
                    <a:ln>
                      <a:noFill/>
                    </a:ln>
                    <a:solidFill>
                      <a:schemeClr val="tx1"/>
                    </a:solidFill>
                    <a:effectLst/>
                    <a:latin typeface="Arial" panose="020B0604020202020204" pitchFamily="34" charset="0"/>
                  </a:rPr>
                  <a:t>Where the M-field is the distribution of magnetic moments in the region concerned, and</a:t>
                </a:r>
                <a:r>
                  <a:rPr kumimoji="0" lang="en-US" altLang="en-US" sz="2600" b="0" i="0" u="none" strike="noStrike" cap="none" normalizeH="0" dirty="0" smtClean="0">
                    <a:ln>
                      <a:noFill/>
                    </a:ln>
                    <a:solidFill>
                      <a:schemeClr val="tx1"/>
                    </a:solidFill>
                    <a:effectLst/>
                    <a:latin typeface="Arial" panose="020B0604020202020204" pitchFamily="34" charset="0"/>
                  </a:rPr>
                  <a:t> m</a:t>
                </a:r>
                <a:r>
                  <a:rPr kumimoji="0" lang="en-US" altLang="en-US" sz="2600" b="0" i="0" u="none" strike="noStrike" cap="none" normalizeH="0" baseline="0" dirty="0" smtClean="0">
                    <a:ln>
                      <a:noFill/>
                    </a:ln>
                    <a:solidFill>
                      <a:schemeClr val="tx1"/>
                    </a:solidFill>
                    <a:effectLst/>
                    <a:latin typeface="Arial" panose="020B0604020202020204" pitchFamily="34" charset="0"/>
                  </a:rPr>
                  <a:t> is an ordinary magnetic dipole moment and the triple integral denotes integration over a volume. </a:t>
                </a:r>
                <a:endParaRPr lang="en-US" altLang="en-US" sz="2800" dirty="0"/>
              </a:p>
            </p:txBody>
          </p:sp>
        </mc:Choice>
        <mc:Fallback xmlns="">
          <p:sp>
            <p:nvSpPr>
              <p:cNvPr id="23555" name="Text Box 3"/>
              <p:cNvSpPr txBox="1">
                <a:spLocks noRot="1" noChangeAspect="1" noMove="1" noResize="1" noEditPoints="1" noAdjustHandles="1" noChangeArrowheads="1" noChangeShapeType="1" noTextEdit="1"/>
              </p:cNvSpPr>
              <p:nvPr/>
            </p:nvSpPr>
            <p:spPr bwMode="auto">
              <a:xfrm>
                <a:off x="0" y="600650"/>
                <a:ext cx="9144000" cy="6355971"/>
              </a:xfrm>
              <a:prstGeom prst="rect">
                <a:avLst/>
              </a:prstGeom>
              <a:blipFill>
                <a:blip r:embed="rId2"/>
                <a:stretch>
                  <a:fillRect l="-1200" t="-960" r="-1933" b="-144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19400"/>
            <a:ext cx="2343150" cy="48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mathbf  M}={\frac  {d{\mathbf  m}}{dV}}"/>
          <p:cNvSpPr>
            <a:spLocks noChangeAspect="1" noChangeArrowheads="1"/>
          </p:cNvSpPr>
          <p:nvPr/>
        </p:nvSpPr>
        <p:spPr bwMode="auto">
          <a:xfrm>
            <a:off x="612775"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mathbf  m}=\iiint {\mathbf  M}\,dV"/>
          <p:cNvSpPr>
            <a:spLocks noChangeAspect="1" noChangeArrowheads="1"/>
          </p:cNvSpPr>
          <p:nvPr/>
        </p:nvSpPr>
        <p:spPr bwMode="auto">
          <a:xfrm>
            <a:off x="612775" y="503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514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524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smtClean="0"/>
              <a:t>Applications of Torque on Current Carrying Loops (20.10)</a:t>
            </a:r>
            <a:endParaRPr lang="en-US" altLang="en-US" sz="3200" dirty="0">
              <a:latin typeface="Times New Roman" panose="02020603050405020304" pitchFamily="18" charset="0"/>
            </a:endParaRPr>
          </a:p>
        </p:txBody>
      </p:sp>
      <p:sp>
        <p:nvSpPr>
          <p:cNvPr id="22531" name="Text Box 3"/>
          <p:cNvSpPr txBox="1">
            <a:spLocks noChangeArrowheads="1"/>
          </p:cNvSpPr>
          <p:nvPr/>
        </p:nvSpPr>
        <p:spPr bwMode="auto">
          <a:xfrm>
            <a:off x="-1" y="1064280"/>
            <a:ext cx="262095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t>A </a:t>
            </a:r>
            <a:r>
              <a:rPr lang="en-US" altLang="en-US" sz="2400" dirty="0" smtClean="0"/>
              <a:t>galvanometer’s loop is turned by torque which increases as I increases.</a:t>
            </a:r>
            <a:endParaRPr lang="en-US" altLang="en-US" sz="2400" dirty="0"/>
          </a:p>
        </p:txBody>
      </p:sp>
      <p:pic>
        <p:nvPicPr>
          <p:cNvPr id="22532" name="Picture 4" descr="20_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42" y="3003272"/>
            <a:ext cx="1946275" cy="2508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20_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975" y="3517900"/>
            <a:ext cx="3063977" cy="3006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2809127" y="2131080"/>
            <a:ext cx="32210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t>An electric motor </a:t>
            </a:r>
            <a:r>
              <a:rPr lang="en-US" altLang="en-US" sz="2400" dirty="0" smtClean="0"/>
              <a:t>changes </a:t>
            </a:r>
            <a:r>
              <a:rPr lang="en-US" altLang="en-US" sz="2400" dirty="0"/>
              <a:t>electrical energy to mechanical energy.</a:t>
            </a:r>
          </a:p>
        </p:txBody>
      </p:sp>
      <p:sp>
        <p:nvSpPr>
          <p:cNvPr id="7" name="Text Box 3"/>
          <p:cNvSpPr txBox="1">
            <a:spLocks noChangeArrowheads="1"/>
          </p:cNvSpPr>
          <p:nvPr/>
        </p:nvSpPr>
        <p:spPr bwMode="auto">
          <a:xfrm>
            <a:off x="5867400" y="1064280"/>
            <a:ext cx="3227337" cy="160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smtClean="0"/>
              <a:t>Speakers convert </a:t>
            </a:r>
            <a:r>
              <a:rPr lang="en-US" altLang="en-US" sz="2400" dirty="0"/>
              <a:t>electrical signals into mechanical vibrations, producing sound.</a:t>
            </a:r>
          </a:p>
        </p:txBody>
      </p:sp>
      <p:pic>
        <p:nvPicPr>
          <p:cNvPr id="8" name="Picture 4" descr="20_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667000"/>
            <a:ext cx="1829544" cy="384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39482"/>
            <a:ext cx="906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smtClean="0"/>
              <a:t>Another Application: Mass Spectrometer (20.11)</a:t>
            </a:r>
            <a:endParaRPr lang="en-US" altLang="en-US" sz="3200" dirty="0">
              <a:latin typeface="Times New Roman" panose="02020603050405020304" pitchFamily="18" charset="0"/>
            </a:endParaRPr>
          </a:p>
        </p:txBody>
      </p:sp>
      <p:sp>
        <p:nvSpPr>
          <p:cNvPr id="19459" name="Text Box 3"/>
          <p:cNvSpPr txBox="1">
            <a:spLocks noChangeArrowheads="1"/>
          </p:cNvSpPr>
          <p:nvPr/>
        </p:nvSpPr>
        <p:spPr bwMode="auto">
          <a:xfrm>
            <a:off x="0" y="838200"/>
            <a:ext cx="8991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A mass spectrometer measures the masses of atoms. If a charged particle is moving through perpendicular electric and magnetic fields, there is a particular speed at which it will not be deflected</a:t>
            </a:r>
            <a:r>
              <a:rPr lang="en-US" altLang="en-US" sz="2800" dirty="0" smtClean="0"/>
              <a:t>:</a:t>
            </a:r>
            <a:endParaRPr lang="en-US" altLang="en-US" sz="2800"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96570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76200" y="3124200"/>
            <a:ext cx="4038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smtClean="0"/>
              <a:t>All the atoms reaching the second magnetic field will have the same speed, which means their radius of curvature will depend on their mass.</a:t>
            </a:r>
            <a:endParaRPr lang="en-US" altLang="en-US" sz="2800" dirty="0"/>
          </a:p>
        </p:txBody>
      </p:sp>
      <p:pic>
        <p:nvPicPr>
          <p:cNvPr id="6" name="Picture 3" descr="20_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304775"/>
            <a:ext cx="3276600" cy="341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8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Rot="1" noChangeArrowheads="1"/>
          </p:cNvSpPr>
          <p:nvPr>
            <p:ph type="body" idx="1"/>
          </p:nvPr>
        </p:nvSpPr>
        <p:spPr>
          <a:xfrm>
            <a:off x="304800" y="609600"/>
            <a:ext cx="8537575" cy="2819400"/>
          </a:xfrm>
        </p:spPr>
        <p:txBody>
          <a:bodyPr/>
          <a:lstStyle/>
          <a:p>
            <a:r>
              <a:rPr lang="en-US" altLang="en-US" sz="2800" dirty="0"/>
              <a:t>Uses of Magnetic Domains</a:t>
            </a:r>
            <a:r>
              <a:rPr lang="en-US" altLang="en-US" dirty="0"/>
              <a:t> 	</a:t>
            </a:r>
          </a:p>
          <a:p>
            <a:pPr lvl="1"/>
            <a:r>
              <a:rPr lang="en-US" altLang="en-US" dirty="0" smtClean="0"/>
              <a:t>Credit/debit </a:t>
            </a:r>
            <a:r>
              <a:rPr lang="en-US" altLang="en-US" dirty="0"/>
              <a:t>cards</a:t>
            </a:r>
          </a:p>
          <a:p>
            <a:pPr lvl="1"/>
            <a:r>
              <a:rPr lang="en-US" altLang="en-US" dirty="0" smtClean="0"/>
              <a:t>VHS </a:t>
            </a:r>
            <a:r>
              <a:rPr lang="en-US" altLang="en-US" dirty="0"/>
              <a:t>&amp; cassette tapes</a:t>
            </a:r>
          </a:p>
          <a:p>
            <a:pPr lvl="1"/>
            <a:r>
              <a:rPr lang="en-US" altLang="en-US" dirty="0"/>
              <a:t>3.5” floppy disks for computers</a:t>
            </a:r>
          </a:p>
          <a:p>
            <a:pPr lvl="1"/>
            <a:r>
              <a:rPr lang="en-US" altLang="en-US" dirty="0"/>
              <a:t>security tags on clothing, electronics</a:t>
            </a:r>
            <a:r>
              <a:rPr lang="en-US" altLang="en-US" sz="2400" dirty="0"/>
              <a:t> </a:t>
            </a:r>
            <a:endParaRPr lang="en-US" altLang="en-US" dirty="0"/>
          </a:p>
        </p:txBody>
      </p:sp>
      <p:pic>
        <p:nvPicPr>
          <p:cNvPr id="10247" name="Picture 7" descr="Image result for credit card mach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76200"/>
            <a:ext cx="3276600" cy="2179320"/>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Image result for magnetic anti theft device on CD"/>
          <p:cNvPicPr>
            <a:picLocks noChangeAspect="1" noChangeArrowheads="1"/>
          </p:cNvPicPr>
          <p:nvPr/>
        </p:nvPicPr>
        <p:blipFill rotWithShape="1">
          <a:blip r:embed="rId3">
            <a:extLst>
              <a:ext uri="{28A0092B-C50C-407E-A947-70E740481C1C}">
                <a14:useLocalDpi xmlns:a14="http://schemas.microsoft.com/office/drawing/2010/main" val="0"/>
              </a:ext>
            </a:extLst>
          </a:blip>
          <a:srcRect l="349" t="909" r="30799" b="16084"/>
          <a:stretch/>
        </p:blipFill>
        <p:spPr bwMode="auto">
          <a:xfrm>
            <a:off x="266700" y="3390900"/>
            <a:ext cx="5003800" cy="3391853"/>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descr="Image result for magnetic anti theft device on 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225" y="3390900"/>
            <a:ext cx="4286250" cy="280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2133600" y="0"/>
            <a:ext cx="4498975" cy="609600"/>
          </a:xfrm>
        </p:spPr>
        <p:txBody>
          <a:bodyPr/>
          <a:lstStyle/>
          <a:p>
            <a:r>
              <a:rPr lang="en-US" altLang="en-US" sz="3200"/>
              <a:t>Types of Magnets</a:t>
            </a:r>
          </a:p>
        </p:txBody>
      </p:sp>
      <p:sp>
        <p:nvSpPr>
          <p:cNvPr id="12291" name="Rectangle 3"/>
          <p:cNvSpPr>
            <a:spLocks noGrp="1" noRot="1" noChangeArrowheads="1"/>
          </p:cNvSpPr>
          <p:nvPr>
            <p:ph type="body" idx="1"/>
          </p:nvPr>
        </p:nvSpPr>
        <p:spPr>
          <a:xfrm>
            <a:off x="0" y="457200"/>
            <a:ext cx="9144000" cy="6400800"/>
          </a:xfrm>
        </p:spPr>
        <p:txBody>
          <a:bodyPr/>
          <a:lstStyle/>
          <a:p>
            <a:pPr>
              <a:spcBef>
                <a:spcPts val="400"/>
              </a:spcBef>
            </a:pPr>
            <a:r>
              <a:rPr lang="en-US" altLang="en-US" sz="2700" dirty="0"/>
              <a:t>1. Permanent </a:t>
            </a:r>
          </a:p>
          <a:p>
            <a:pPr lvl="1">
              <a:spcBef>
                <a:spcPts val="400"/>
              </a:spcBef>
            </a:pPr>
            <a:r>
              <a:rPr lang="en-US" altLang="en-US" sz="2700" dirty="0" smtClean="0"/>
              <a:t>Made </a:t>
            </a:r>
            <a:r>
              <a:rPr lang="en-US" altLang="en-US" sz="2700" dirty="0"/>
              <a:t>of strong ferromagnetic materials </a:t>
            </a:r>
            <a:r>
              <a:rPr lang="en-US" altLang="en-US" sz="2700" dirty="0" smtClean="0"/>
              <a:t>- those </a:t>
            </a:r>
            <a:r>
              <a:rPr lang="en-US" altLang="en-US" sz="2700" dirty="0"/>
              <a:t>whose domains are easy to align and stay </a:t>
            </a:r>
            <a:r>
              <a:rPr lang="en-US" altLang="en-US" sz="2700" dirty="0" smtClean="0"/>
              <a:t>aligned</a:t>
            </a:r>
          </a:p>
          <a:p>
            <a:pPr lvl="2">
              <a:spcBef>
                <a:spcPts val="400"/>
              </a:spcBef>
            </a:pPr>
            <a:r>
              <a:rPr lang="en-US" altLang="en-US" sz="2700" dirty="0" smtClean="0"/>
              <a:t>Ferrite – mixed with ceramics, like iron oxides</a:t>
            </a:r>
          </a:p>
          <a:p>
            <a:pPr marL="914400" lvl="2" indent="0">
              <a:spcBef>
                <a:spcPts val="400"/>
              </a:spcBef>
              <a:buNone/>
            </a:pPr>
            <a:r>
              <a:rPr lang="en-US" altLang="en-US" sz="2700" dirty="0"/>
              <a:t>	</a:t>
            </a:r>
            <a:r>
              <a:rPr lang="en-US" altLang="en-US" sz="2700" dirty="0" smtClean="0"/>
              <a:t>or plastics – flat magnets	5 </a:t>
            </a:r>
            <a:r>
              <a:rPr lang="en-US" altLang="en-US" sz="2700" dirty="0" err="1" smtClean="0"/>
              <a:t>mT</a:t>
            </a:r>
            <a:endParaRPr lang="en-US" altLang="en-US" sz="2700" dirty="0"/>
          </a:p>
          <a:p>
            <a:pPr lvl="2">
              <a:spcBef>
                <a:spcPts val="400"/>
              </a:spcBef>
            </a:pPr>
            <a:r>
              <a:rPr lang="en-US" altLang="en-US" sz="2700" dirty="0" smtClean="0"/>
              <a:t>Alnico – mostly iron, then aluminum, nickel, cobalt</a:t>
            </a:r>
            <a:endParaRPr lang="en-US" altLang="en-US" sz="2700" dirty="0"/>
          </a:p>
          <a:p>
            <a:pPr lvl="2">
              <a:spcBef>
                <a:spcPts val="400"/>
              </a:spcBef>
            </a:pPr>
            <a:r>
              <a:rPr lang="en-US" altLang="en-US" sz="2700" dirty="0" smtClean="0"/>
              <a:t>Rare earth – ex: neodymium    1.25 T</a:t>
            </a:r>
            <a:endParaRPr lang="en-US" altLang="en-US" sz="2700" dirty="0"/>
          </a:p>
          <a:p>
            <a:pPr lvl="1">
              <a:spcBef>
                <a:spcPts val="400"/>
              </a:spcBef>
            </a:pPr>
            <a:r>
              <a:rPr lang="en-US" altLang="en-US" sz="2700" dirty="0"/>
              <a:t>Not exactly “permanent” – can jostle the domains out of alignment</a:t>
            </a:r>
          </a:p>
          <a:p>
            <a:pPr lvl="2">
              <a:spcBef>
                <a:spcPts val="400"/>
              </a:spcBef>
            </a:pPr>
            <a:r>
              <a:rPr lang="en-US" altLang="en-US" sz="2700" dirty="0"/>
              <a:t>dropping it or banging it </a:t>
            </a:r>
          </a:p>
          <a:p>
            <a:pPr lvl="2">
              <a:spcBef>
                <a:spcPts val="400"/>
              </a:spcBef>
            </a:pPr>
            <a:r>
              <a:rPr lang="en-US" altLang="en-US" sz="2700" dirty="0"/>
              <a:t> heating it </a:t>
            </a:r>
            <a:r>
              <a:rPr lang="en-US" altLang="en-US" sz="2700" dirty="0" smtClean="0"/>
              <a:t>to Curie temperature (768</a:t>
            </a:r>
            <a:r>
              <a:rPr lang="en-US" altLang="en-US" sz="2700" dirty="0" smtClean="0">
                <a:sym typeface="Symbol" panose="05050102010706020507" pitchFamily="18" charset="2"/>
              </a:rPr>
              <a:t></a:t>
            </a:r>
            <a:r>
              <a:rPr lang="en-US" altLang="en-US" sz="2700" dirty="0" smtClean="0"/>
              <a:t>C for Fe)</a:t>
            </a:r>
            <a:endParaRPr lang="en-US" altLang="en-US" sz="2700" dirty="0"/>
          </a:p>
          <a:p>
            <a:pPr lvl="2">
              <a:spcBef>
                <a:spcPts val="400"/>
              </a:spcBef>
            </a:pPr>
            <a:r>
              <a:rPr lang="en-US" altLang="en-US" sz="2700" dirty="0"/>
              <a:t>place near strong but opposite magnetic field</a:t>
            </a:r>
          </a:p>
          <a:p>
            <a:pPr lvl="1">
              <a:spcBef>
                <a:spcPts val="400"/>
              </a:spcBef>
            </a:pPr>
            <a:r>
              <a:rPr lang="en-US" altLang="en-US" sz="2700" dirty="0"/>
              <a:t>Can be </a:t>
            </a:r>
            <a:r>
              <a:rPr lang="en-US" altLang="en-US" sz="2700" dirty="0" smtClean="0"/>
              <a:t>re-magnetized </a:t>
            </a:r>
            <a:r>
              <a:rPr lang="en-US" altLang="en-US" sz="2700" dirty="0"/>
              <a:t>using an electromagnet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type="body" idx="1"/>
          </p:nvPr>
        </p:nvSpPr>
        <p:spPr>
          <a:xfrm>
            <a:off x="381000" y="762000"/>
            <a:ext cx="8534400" cy="5410200"/>
          </a:xfrm>
        </p:spPr>
        <p:txBody>
          <a:bodyPr/>
          <a:lstStyle/>
          <a:p>
            <a:r>
              <a:rPr lang="en-US" altLang="en-US" sz="2800"/>
              <a:t>2. Temporary</a:t>
            </a:r>
          </a:p>
          <a:p>
            <a:pPr lvl="1"/>
            <a:r>
              <a:rPr lang="en-US" altLang="en-US"/>
              <a:t>Made of weak ferromagnetic materials – those whose domains only stay aligned in the presences of a magnetic field</a:t>
            </a:r>
          </a:p>
          <a:p>
            <a:pPr lvl="2"/>
            <a:r>
              <a:rPr lang="en-US" altLang="en-US" sz="2800"/>
              <a:t>Nails and a construction hammer</a:t>
            </a:r>
          </a:p>
          <a:p>
            <a:pPr lvl="2"/>
            <a:r>
              <a:rPr lang="en-US" altLang="en-US" sz="2800"/>
              <a:t>Paperclips in a kitchen junk drawer with fridge magnets</a:t>
            </a:r>
          </a:p>
          <a:p>
            <a:pPr lvl="2"/>
            <a:r>
              <a:rPr lang="en-US" altLang="en-US" sz="2800"/>
              <a:t>Even steel food cans in pantry – what’s the magnetic field nearby??</a:t>
            </a:r>
          </a:p>
          <a:p>
            <a:pPr lvl="3">
              <a:buFont typeface="Wingdings" panose="05000000000000000000" pitchFamily="2" charset="2"/>
              <a:buNone/>
            </a:pPr>
            <a:r>
              <a:rPr lang="en-US" altLang="en-US" sz="2800"/>
              <a:t>Around the wiring in the walls of a house… a perfect lead into the 3</a:t>
            </a:r>
            <a:r>
              <a:rPr lang="en-US" altLang="en-US" sz="2800" baseline="30000"/>
              <a:t>rd</a:t>
            </a:r>
            <a:r>
              <a:rPr lang="en-US" altLang="en-US" sz="2800"/>
              <a:t> type of magnet!</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2667000" y="-116217"/>
            <a:ext cx="3289300" cy="544902"/>
          </a:xfrm>
        </p:spPr>
        <p:txBody>
          <a:bodyPr/>
          <a:lstStyle/>
          <a:p>
            <a:r>
              <a:rPr lang="en-US" altLang="en-US" sz="3200" dirty="0"/>
              <a:t>Magnetic Fields</a:t>
            </a:r>
          </a:p>
        </p:txBody>
      </p:sp>
      <mc:AlternateContent xmlns:mc="http://schemas.openxmlformats.org/markup-compatibility/2006" xmlns:a14="http://schemas.microsoft.com/office/drawing/2010/main">
        <mc:Choice Requires="a14">
          <p:sp>
            <p:nvSpPr>
              <p:cNvPr id="24579" name="Rectangle 3"/>
              <p:cNvSpPr>
                <a:spLocks noGrp="1" noRot="1" noChangeArrowheads="1"/>
              </p:cNvSpPr>
              <p:nvPr>
                <p:ph type="body" idx="1"/>
              </p:nvPr>
            </p:nvSpPr>
            <p:spPr>
              <a:xfrm>
                <a:off x="0" y="391544"/>
                <a:ext cx="9296400" cy="6466456"/>
              </a:xfrm>
            </p:spPr>
            <p:txBody>
              <a:bodyPr/>
              <a:lstStyle/>
              <a:p>
                <a:pPr>
                  <a:spcBef>
                    <a:spcPts val="0"/>
                  </a:spcBef>
                </a:pPr>
                <a:r>
                  <a:rPr lang="en-US" altLang="en-US" sz="2700" dirty="0" smtClean="0"/>
                  <a:t>The idea of force at a distance again like…</a:t>
                </a:r>
              </a:p>
              <a:p>
                <a:pPr marL="457200" lvl="1" indent="0">
                  <a:spcBef>
                    <a:spcPts val="0"/>
                  </a:spcBef>
                  <a:buNone/>
                </a:pPr>
                <a:r>
                  <a:rPr lang="en-US" altLang="en-US" sz="2700" dirty="0" smtClean="0"/>
                  <a:t>gravitational &amp; electric fields.</a:t>
                </a:r>
                <a:endParaRPr lang="en-US" altLang="en-US" sz="2700" dirty="0"/>
              </a:p>
              <a:p>
                <a:pPr>
                  <a:spcBef>
                    <a:spcPts val="0"/>
                  </a:spcBef>
                </a:pPr>
                <a:r>
                  <a:rPr lang="en-US" altLang="en-US" sz="2700" dirty="0"/>
                  <a:t>Use magnetic field lines (arrows) to represent the strength and direction</a:t>
                </a:r>
              </a:p>
              <a:p>
                <a:pPr lvl="1">
                  <a:spcBef>
                    <a:spcPts val="0"/>
                  </a:spcBef>
                </a:pPr>
                <a:r>
                  <a:rPr lang="en-US" altLang="en-US" sz="2700" dirty="0"/>
                  <a:t>Fields are strongest near poles, shown by </a:t>
                </a:r>
                <a:r>
                  <a:rPr lang="en-US" altLang="en-US" sz="2700" dirty="0" smtClean="0"/>
                  <a:t>higher </a:t>
                </a:r>
                <a:r>
                  <a:rPr lang="en-US" altLang="en-US" sz="2700" dirty="0"/>
                  <a:t>concentration of </a:t>
                </a:r>
                <a:r>
                  <a:rPr lang="en-US" altLang="en-US" sz="2700" dirty="0" smtClean="0"/>
                  <a:t>lines.</a:t>
                </a:r>
                <a:endParaRPr lang="en-US" altLang="en-US" sz="2700" dirty="0"/>
              </a:p>
              <a:p>
                <a:pPr lvl="1">
                  <a:spcBef>
                    <a:spcPts val="0"/>
                  </a:spcBef>
                </a:pPr>
                <a:r>
                  <a:rPr lang="en-US" altLang="en-US" sz="2700" dirty="0" smtClean="0"/>
                  <a:t>Convention </a:t>
                </a:r>
                <a:r>
                  <a:rPr lang="en-US" altLang="en-US" sz="2700" dirty="0"/>
                  <a:t>for direction is from north to south </a:t>
                </a:r>
                <a:r>
                  <a:rPr lang="en-US" altLang="en-US" sz="2700" dirty="0" smtClean="0"/>
                  <a:t>pole.</a:t>
                </a:r>
              </a:p>
              <a:p>
                <a:pPr lvl="1">
                  <a:spcBef>
                    <a:spcPts val="0"/>
                  </a:spcBef>
                </a:pPr>
                <a:r>
                  <a:rPr lang="en-US" altLang="en-US" sz="2700" dirty="0" smtClean="0"/>
                  <a:t>Closed loops since the field continues through magnet and both N &amp; S are always present.</a:t>
                </a:r>
              </a:p>
              <a:p>
                <a:pPr marL="2286000" lvl="5" indent="0">
                  <a:spcBef>
                    <a:spcPts val="0"/>
                  </a:spcBef>
                  <a:buNone/>
                </a:pPr>
                <a:r>
                  <a:rPr lang="en-US" altLang="en-US" sz="2700" dirty="0"/>
                  <a:t>	</a:t>
                </a:r>
                <a:r>
                  <a:rPr lang="en-US" altLang="en-US" sz="2700" dirty="0" smtClean="0"/>
                  <a:t>(Origin of Maxwell’s </a:t>
                </a:r>
              </a:p>
              <a:p>
                <a:pPr marL="2286000" lvl="5" indent="0">
                  <a:spcBef>
                    <a:spcPts val="0"/>
                  </a:spcBef>
                  <a:buNone/>
                </a:pPr>
                <a:r>
                  <a:rPr lang="en-US" altLang="en-US" sz="2700" dirty="0" smtClean="0"/>
                  <a:t>	2</a:t>
                </a:r>
                <a:r>
                  <a:rPr lang="en-US" altLang="en-US" sz="2700" baseline="30000" dirty="0" smtClean="0"/>
                  <a:t>nd</a:t>
                </a:r>
                <a:r>
                  <a:rPr lang="en-US" altLang="en-US" sz="2700" dirty="0" smtClean="0"/>
                  <a:t> </a:t>
                </a:r>
                <a:r>
                  <a:rPr lang="en-US" altLang="en-US" sz="2700" dirty="0" err="1" smtClean="0"/>
                  <a:t>Eq’n</a:t>
                </a:r>
                <a:r>
                  <a:rPr lang="en-US" altLang="en-US" sz="2700" dirty="0" smtClean="0"/>
                  <a:t>: </a:t>
                </a:r>
                <a14:m>
                  <m:oMath xmlns:m="http://schemas.openxmlformats.org/officeDocument/2006/math">
                    <m:nary>
                      <m:naryPr>
                        <m:chr m:val="∮"/>
                        <m:limLoc m:val="undOvr"/>
                        <m:subHide m:val="on"/>
                        <m:supHide m:val="on"/>
                        <m:ctrlPr>
                          <a:rPr lang="en-US" altLang="en-US" sz="2700" i="1" smtClean="0">
                            <a:latin typeface="Cambria Math" panose="02040503050406030204" pitchFamily="18" charset="0"/>
                          </a:rPr>
                        </m:ctrlPr>
                      </m:naryPr>
                      <m:sub/>
                      <m:sup/>
                      <m:e>
                        <m:r>
                          <a:rPr lang="en-US" altLang="en-US" sz="2700" b="0" i="1" smtClean="0">
                            <a:latin typeface="Cambria Math" panose="02040503050406030204" pitchFamily="18" charset="0"/>
                          </a:rPr>
                          <m:t>𝐵</m:t>
                        </m:r>
                        <m:r>
                          <a:rPr lang="en-US" altLang="en-US" sz="2700" b="0" i="1" smtClean="0">
                            <a:latin typeface="Cambria Math" panose="02040503050406030204" pitchFamily="18" charset="0"/>
                          </a:rPr>
                          <m:t> </m:t>
                        </m:r>
                        <m:r>
                          <a:rPr lang="en-US" altLang="en-US" sz="2700" b="0" i="1" smtClean="0">
                            <a:latin typeface="Cambria Math" panose="02040503050406030204" pitchFamily="18" charset="0"/>
                          </a:rPr>
                          <m:t>𝑑𝐴</m:t>
                        </m:r>
                        <m:r>
                          <a:rPr lang="en-US" altLang="en-US" sz="2700" b="0" i="1" smtClean="0">
                            <a:latin typeface="Cambria Math" panose="02040503050406030204" pitchFamily="18" charset="0"/>
                          </a:rPr>
                          <m:t>=0</m:t>
                        </m:r>
                      </m:e>
                    </m:nary>
                  </m:oMath>
                </a14:m>
                <a:r>
                  <a:rPr lang="en-US" altLang="en-US" sz="2700" dirty="0" smtClean="0"/>
                  <a:t>)</a:t>
                </a:r>
                <a:endParaRPr lang="en-US" altLang="en-US" sz="2700" dirty="0"/>
              </a:p>
              <a:p>
                <a:pPr marL="2286000" lvl="5" indent="0">
                  <a:spcBef>
                    <a:spcPts val="0"/>
                  </a:spcBef>
                  <a:buNone/>
                </a:pPr>
                <a:endParaRPr lang="en-US" altLang="en-US" sz="2700" dirty="0"/>
              </a:p>
              <a:p>
                <a:pPr marL="2286000" lvl="5" indent="0">
                  <a:spcBef>
                    <a:spcPts val="0"/>
                  </a:spcBef>
                  <a:buNone/>
                </a:pPr>
                <a:endParaRPr lang="en-US" altLang="en-US" sz="2700" dirty="0" smtClean="0"/>
              </a:p>
              <a:p>
                <a:pPr>
                  <a:spcBef>
                    <a:spcPts val="0"/>
                  </a:spcBef>
                </a:pPr>
                <a:r>
                  <a:rPr lang="en-US" altLang="en-US" sz="2700" dirty="0"/>
                  <a:t> </a:t>
                </a:r>
                <a:r>
                  <a:rPr lang="en-US" altLang="en-US" sz="2700" dirty="0" smtClean="0"/>
                  <a:t>Use B to represent it in math equations.</a:t>
                </a:r>
              </a:p>
              <a:p>
                <a:pPr>
                  <a:spcBef>
                    <a:spcPts val="0"/>
                  </a:spcBef>
                </a:pPr>
                <a:r>
                  <a:rPr lang="en-US" altLang="en-US" sz="2700" dirty="0"/>
                  <a:t> </a:t>
                </a:r>
                <a:r>
                  <a:rPr lang="en-US" altLang="en-US" sz="2700" dirty="0" smtClean="0"/>
                  <a:t>Measured in units of tesla(T) or gauss(G)…more to come</a:t>
                </a:r>
              </a:p>
              <a:p>
                <a:pPr>
                  <a:spcBef>
                    <a:spcPts val="0"/>
                  </a:spcBef>
                </a:pPr>
                <a:r>
                  <a:rPr lang="en-US" altLang="en-US" sz="2700" dirty="0" smtClean="0"/>
                  <a:t>Can permeate any non-ferromagnetic material…watch! </a:t>
                </a:r>
              </a:p>
              <a:p>
                <a:pPr lvl="1">
                  <a:spcBef>
                    <a:spcPts val="0"/>
                  </a:spcBef>
                </a:pPr>
                <a:endParaRPr lang="en-US" altLang="en-US" dirty="0"/>
              </a:p>
              <a:p>
                <a:pPr lvl="1">
                  <a:spcBef>
                    <a:spcPts val="0"/>
                  </a:spcBef>
                </a:pPr>
                <a:endParaRPr lang="en-US" altLang="en-US" dirty="0" smtClean="0"/>
              </a:p>
              <a:p>
                <a:pPr lvl="1">
                  <a:spcBef>
                    <a:spcPts val="0"/>
                  </a:spcBef>
                </a:pPr>
                <a:endParaRPr lang="en-US" altLang="en-US" dirty="0"/>
              </a:p>
              <a:p>
                <a:pPr lvl="1">
                  <a:spcBef>
                    <a:spcPts val="0"/>
                  </a:spcBef>
                </a:pPr>
                <a:endParaRPr lang="en-US" altLang="en-US" dirty="0" smtClean="0"/>
              </a:p>
              <a:p>
                <a:pPr lvl="1"/>
                <a:endParaRPr lang="en-US" altLang="en-US" dirty="0"/>
              </a:p>
              <a:p>
                <a:endParaRPr lang="en-US" altLang="en-US" dirty="0"/>
              </a:p>
            </p:txBody>
          </p:sp>
        </mc:Choice>
        <mc:Fallback xmlns="">
          <p:sp>
            <p:nvSpPr>
              <p:cNvPr id="24579" name="Rectangle 3"/>
              <p:cNvSpPr>
                <a:spLocks noGrp="1" noRot="1" noChangeAspect="1" noMove="1" noResize="1" noEditPoints="1" noAdjustHandles="1" noChangeArrowheads="1" noChangeShapeType="1" noTextEdit="1"/>
              </p:cNvSpPr>
              <p:nvPr>
                <p:ph type="body" idx="1"/>
              </p:nvPr>
            </p:nvSpPr>
            <p:spPr>
              <a:xfrm>
                <a:off x="0" y="391544"/>
                <a:ext cx="9296400" cy="6466456"/>
              </a:xfrm>
              <a:blipFill>
                <a:blip r:embed="rId2"/>
                <a:stretch>
                  <a:fillRect l="-787" t="-848" r="-1115" b="-4618"/>
                </a:stretch>
              </a:blipFill>
            </p:spPr>
            <p:txBody>
              <a:bodyPr/>
              <a:lstStyle/>
              <a:p>
                <a:r>
                  <a:rPr lang="en-US">
                    <a:noFill/>
                  </a:rPr>
                  <a:t> </a:t>
                </a:r>
              </a:p>
            </p:txBody>
          </p:sp>
        </mc:Fallback>
      </mc:AlternateContent>
      <p:pic>
        <p:nvPicPr>
          <p:cNvPr id="24580" name="Picture 4" descr="ba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52900"/>
            <a:ext cx="211015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sci_dia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675" y="4038600"/>
            <a:ext cx="2549235"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magnetic domains in VHS t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2895600"/>
            <a:ext cx="377536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3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D:\Chapter_20\Present\Images\20_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371600"/>
            <a:ext cx="3352800" cy="458601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Rot="1" noChangeArrowheads="1"/>
          </p:cNvSpPr>
          <p:nvPr>
            <p:ph type="title"/>
          </p:nvPr>
        </p:nvSpPr>
        <p:spPr>
          <a:xfrm>
            <a:off x="2133600" y="0"/>
            <a:ext cx="4267200" cy="533400"/>
          </a:xfrm>
        </p:spPr>
        <p:txBody>
          <a:bodyPr/>
          <a:lstStyle/>
          <a:p>
            <a:r>
              <a:rPr lang="en-US" altLang="en-US" sz="3200"/>
              <a:t>Earth’s Magnetic Field</a:t>
            </a:r>
          </a:p>
        </p:txBody>
      </p:sp>
      <p:sp>
        <p:nvSpPr>
          <p:cNvPr id="8195" name="Rectangle 3"/>
          <p:cNvSpPr>
            <a:spLocks noGrp="1" noRot="1" noChangeArrowheads="1"/>
          </p:cNvSpPr>
          <p:nvPr>
            <p:ph type="body" idx="1"/>
          </p:nvPr>
        </p:nvSpPr>
        <p:spPr>
          <a:xfrm>
            <a:off x="-50800" y="533400"/>
            <a:ext cx="6146800" cy="6248400"/>
          </a:xfrm>
        </p:spPr>
        <p:txBody>
          <a:bodyPr/>
          <a:lstStyle/>
          <a:p>
            <a:r>
              <a:rPr lang="en-US" altLang="en-US" sz="2700" dirty="0" smtClean="0"/>
              <a:t>As </a:t>
            </a:r>
            <a:r>
              <a:rPr lang="en-US" altLang="en-US" sz="2700" dirty="0"/>
              <a:t>if </a:t>
            </a:r>
            <a:r>
              <a:rPr lang="en-US" altLang="en-US" sz="2700" dirty="0" smtClean="0"/>
              <a:t>a </a:t>
            </a:r>
            <a:r>
              <a:rPr lang="en-US" altLang="en-US" sz="2700" dirty="0"/>
              <a:t>bar magnet </a:t>
            </a:r>
            <a:r>
              <a:rPr lang="en-US" altLang="en-US" sz="2700" dirty="0" smtClean="0"/>
              <a:t>stretches </a:t>
            </a:r>
            <a:r>
              <a:rPr lang="en-US" altLang="en-US" sz="2700" dirty="0"/>
              <a:t>along </a:t>
            </a:r>
            <a:r>
              <a:rPr lang="en-US" altLang="en-US" sz="2700" dirty="0" smtClean="0"/>
              <a:t>the </a:t>
            </a:r>
            <a:r>
              <a:rPr lang="en-US" altLang="en-US" sz="2700" dirty="0"/>
              <a:t>rotational </a:t>
            </a:r>
            <a:r>
              <a:rPr lang="en-US" altLang="en-US" sz="2700" dirty="0" smtClean="0"/>
              <a:t>axis…</a:t>
            </a:r>
          </a:p>
          <a:p>
            <a:r>
              <a:rPr lang="en-US" altLang="en-US" sz="2700" dirty="0" smtClean="0"/>
              <a:t>but not exactly: the difference between “true north” and magnetic north is called magnetic declination – 0</a:t>
            </a:r>
            <a:r>
              <a:rPr lang="en-US" altLang="en-US" sz="2700" dirty="0" smtClean="0">
                <a:sym typeface="Symbol" panose="05050102010706020507" pitchFamily="18" charset="2"/>
              </a:rPr>
              <a:t></a:t>
            </a:r>
            <a:r>
              <a:rPr lang="en-US" altLang="en-US" sz="2700" dirty="0" smtClean="0"/>
              <a:t> to 20</a:t>
            </a:r>
            <a:r>
              <a:rPr lang="en-US" altLang="en-US" sz="2700" dirty="0" smtClean="0">
                <a:sym typeface="Symbol" panose="05050102010706020507" pitchFamily="18" charset="2"/>
              </a:rPr>
              <a:t></a:t>
            </a:r>
            <a:r>
              <a:rPr lang="en-US" altLang="en-US" sz="2700" dirty="0" smtClean="0"/>
              <a:t> difference in USA</a:t>
            </a:r>
          </a:p>
          <a:p>
            <a:r>
              <a:rPr lang="en-US" altLang="en-US" sz="2700" dirty="0" smtClean="0"/>
              <a:t>And it wanders… </a:t>
            </a:r>
          </a:p>
          <a:p>
            <a:pPr marL="0" indent="0">
              <a:buNone/>
            </a:pPr>
            <a:r>
              <a:rPr lang="en-US" altLang="en-US" sz="2700" dirty="0"/>
              <a:t>	</a:t>
            </a:r>
            <a:r>
              <a:rPr lang="en-US" altLang="en-US" sz="2700" dirty="0" smtClean="0"/>
              <a:t>up to 15 km in a year</a:t>
            </a:r>
          </a:p>
          <a:p>
            <a:r>
              <a:rPr lang="en-US" altLang="en-US" sz="2700" dirty="0" smtClean="0"/>
              <a:t>Strength: </a:t>
            </a:r>
            <a:r>
              <a:rPr lang="en-US" altLang="en-US" sz="2700" dirty="0" err="1" smtClean="0"/>
              <a:t>B</a:t>
            </a:r>
            <a:r>
              <a:rPr lang="en-US" altLang="en-US" sz="2700" baseline="-25000" dirty="0" err="1" smtClean="0"/>
              <a:t>Earth</a:t>
            </a:r>
            <a:r>
              <a:rPr lang="en-US" altLang="en-US" sz="2700" dirty="0" smtClean="0"/>
              <a:t>≈ 5 x 10</a:t>
            </a:r>
            <a:r>
              <a:rPr lang="en-US" altLang="en-US" sz="2700" baseline="30000" dirty="0" smtClean="0"/>
              <a:t>-5</a:t>
            </a:r>
            <a:r>
              <a:rPr lang="en-US" altLang="en-US" sz="2700" dirty="0" smtClean="0"/>
              <a:t> T, </a:t>
            </a:r>
          </a:p>
          <a:p>
            <a:r>
              <a:rPr lang="en-US" altLang="en-US" sz="2700" dirty="0" smtClean="0"/>
              <a:t>Angle of dip: angle between field &amp; horizontal surface of Earth</a:t>
            </a:r>
          </a:p>
          <a:p>
            <a:endParaRPr lang="en-US" alt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20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Effect transition="in" filter="dissolve">
                                      <p:cBhvr>
                                        <p:cTn id="16" dur="500"/>
                                        <p:tgtEl>
                                          <p:spTgt spid="8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dissolve">
                                      <p:cBhvr>
                                        <p:cTn id="21" dur="500"/>
                                        <p:tgtEl>
                                          <p:spTgt spid="81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Effect transition="in" filter="dissolve">
                                      <p:cBhvr>
                                        <p:cTn id="26" dur="500"/>
                                        <p:tgtEl>
                                          <p:spTgt spid="819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Effect transition="in" filter="dissolve">
                                      <p:cBhvr>
                                        <p:cTn id="31" dur="500"/>
                                        <p:tgtEl>
                                          <p:spTgt spid="819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195">
                                            <p:txEl>
                                              <p:pRg st="5" end="5"/>
                                            </p:txEl>
                                          </p:spTgt>
                                        </p:tgtEl>
                                        <p:attrNameLst>
                                          <p:attrName>style.visibility</p:attrName>
                                        </p:attrNameLst>
                                      </p:cBhvr>
                                      <p:to>
                                        <p:strVal val="visible"/>
                                      </p:to>
                                    </p:set>
                                    <p:animEffect transition="in" filter="dissolve">
                                      <p:cBhvr>
                                        <p:cTn id="36"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theme/theme1.xml><?xml version="1.0" encoding="utf-8"?>
<a:theme xmlns:a="http://schemas.openxmlformats.org/drawingml/2006/main" name="Compas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14972</TotalTime>
  <Words>2883</Words>
  <Application>Microsoft Office PowerPoint</Application>
  <PresentationFormat>On-screen Show (4:3)</PresentationFormat>
  <Paragraphs>308</Paragraphs>
  <Slides>32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Microsoft JhengHei</vt:lpstr>
      <vt:lpstr>Arial</vt:lpstr>
      <vt:lpstr>Cambria Math</vt:lpstr>
      <vt:lpstr>French Script MT</vt:lpstr>
      <vt:lpstr>Symbol</vt:lpstr>
      <vt:lpstr>Tahoma</vt:lpstr>
      <vt:lpstr>Times New Roman</vt:lpstr>
      <vt:lpstr>Wingdings</vt:lpstr>
      <vt:lpstr>Compass</vt:lpstr>
      <vt:lpstr>Photo Editor Photo</vt:lpstr>
      <vt:lpstr>Magnets and Magnetism</vt:lpstr>
      <vt:lpstr>Cause of Magnetism</vt:lpstr>
      <vt:lpstr>Magnetic Domains</vt:lpstr>
      <vt:lpstr>PowerPoint Presentation</vt:lpstr>
      <vt:lpstr>Types of Magnets</vt:lpstr>
      <vt:lpstr>PowerPoint Presentation</vt:lpstr>
      <vt:lpstr>Magnetic Fields</vt:lpstr>
      <vt:lpstr>PowerPoint Presentation</vt:lpstr>
      <vt:lpstr>Earth’s Magnetic Field</vt:lpstr>
      <vt:lpstr>Earth’s Magnetic Field</vt:lpstr>
      <vt:lpstr>Earth’s Magnetic Field</vt:lpstr>
      <vt:lpstr>Uses of Earth’s Magnetic Field</vt:lpstr>
      <vt:lpstr>Uses of Earth’s Magnetic Field</vt:lpstr>
      <vt:lpstr>Uses of Earth’s Magnetic Field</vt:lpstr>
      <vt:lpstr>PowerPoint Presentation</vt:lpstr>
      <vt:lpstr>So the 1st connection between E and M? </vt:lpstr>
      <vt:lpstr>And then, to make use of that motion: </vt:lpstr>
      <vt:lpstr>PowerPoint Presentation</vt:lpstr>
      <vt:lpstr>Math of E&amp;M (20.4)</vt:lpstr>
      <vt:lpstr>Right Hand Rules for E&amp;M (20.3) </vt:lpstr>
      <vt:lpstr>Right Hand Rules for E&amp;M (20.3) </vt:lpstr>
      <vt:lpstr>PowerPoint Presentation</vt:lpstr>
      <vt:lpstr>Cool &amp; Practical Result of RHR:</vt:lpstr>
      <vt:lpstr>PowerPoint Presentation</vt:lpstr>
      <vt:lpstr>PowerPoint Presentation</vt:lpstr>
      <vt:lpstr>PowerPoint Presentation</vt:lpstr>
      <vt:lpstr>More on Magnetic Fields</vt:lpstr>
      <vt:lpstr>PowerPoint Presentation</vt:lpstr>
      <vt:lpstr>PowerPoint Presentation</vt:lpstr>
      <vt:lpstr>PowerPoint Presentation</vt:lpstr>
      <vt:lpstr>PowerPoint Presentation</vt:lpstr>
      <vt:lpstr>PowerPoint Presentation</vt:lpstr>
    </vt:vector>
  </TitlesOfParts>
  <Company>bwsd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Magnets and Magnetism</dc:title>
  <dc:creator>BWSD</dc:creator>
  <cp:lastModifiedBy>Giles, Elizabeth</cp:lastModifiedBy>
  <cp:revision>283</cp:revision>
  <cp:lastPrinted>2020-03-11T13:16:53Z</cp:lastPrinted>
  <dcterms:created xsi:type="dcterms:W3CDTF">2008-05-02T18:46:38Z</dcterms:created>
  <dcterms:modified xsi:type="dcterms:W3CDTF">2020-03-11T17:14:23Z</dcterms:modified>
</cp:coreProperties>
</file>