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7"/>
  </p:handoutMasterIdLst>
  <p:sldIdLst>
    <p:sldId id="256" r:id="rId2"/>
    <p:sldId id="264" r:id="rId3"/>
    <p:sldId id="259" r:id="rId4"/>
    <p:sldId id="296" r:id="rId5"/>
    <p:sldId id="263" r:id="rId6"/>
    <p:sldId id="260" r:id="rId7"/>
    <p:sldId id="261" r:id="rId8"/>
    <p:sldId id="297" r:id="rId9"/>
    <p:sldId id="266" r:id="rId10"/>
    <p:sldId id="262" r:id="rId11"/>
    <p:sldId id="295" r:id="rId12"/>
    <p:sldId id="274" r:id="rId13"/>
    <p:sldId id="265" r:id="rId14"/>
    <p:sldId id="290" r:id="rId15"/>
    <p:sldId id="298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578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578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r">
              <a:defRPr sz="1200"/>
            </a:lvl1pPr>
          </a:lstStyle>
          <a:p>
            <a:pPr>
              <a:defRPr/>
            </a:pPr>
            <a:fld id="{1278685D-FED2-4449-84E8-F9350C3F992B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840" cy="466578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822"/>
            <a:ext cx="3037840" cy="466578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r">
              <a:defRPr sz="1200"/>
            </a:lvl1pPr>
          </a:lstStyle>
          <a:p>
            <a:pPr>
              <a:defRPr/>
            </a:pPr>
            <a:fld id="{FE03E369-1E1C-4FC4-BEA1-715B0FC61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15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9CB0D59-9429-452D-BD3F-6EA5AAB8C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89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83BF-7B1D-4F2D-B4D9-CE8E2F2838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4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4BBA3-B02D-4287-97A3-617F4226B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92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DF2E5-FCD0-4D8D-89D5-70D8231AF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50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B7BA-15D1-4827-8ACB-F1F360728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77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E7C1-7CD9-4BC0-859A-AF83B77CE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75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34E8A-D3F9-43C5-B3B3-D1C273C02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51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5B1A-DF5E-474D-BD55-20729B911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09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82BBC-1465-49E6-93EB-3B2F545B9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4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D6D67-8ADB-4C6B-B830-7F3C6458C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38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CD1A8-C02A-48DB-809F-30731C4F4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78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747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44A9F9-8C10-4A02-A951-FE57813CA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hyperlink" Target="http://www.rkm.com.au/ANIMATIONS/animation-graphics/circuit-diagra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quantumtheatre.co.uk/QS2%20Webtest_files/image00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0"/>
            <a:ext cx="335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Electrical Circuits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2800" dirty="0" smtClean="0"/>
              <a:t>Circuit – a complete path from the high to low potential which includes a load between the two potentials.</a:t>
            </a:r>
          </a:p>
          <a:p>
            <a:pPr marL="45720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If there’s no load - only direct connection from high to low - then it’s called a short (circuit) – dangerous… </a:t>
            </a:r>
          </a:p>
          <a:p>
            <a:pPr marL="45720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If there’s a switch: open = no flow; closed = flow</a:t>
            </a:r>
          </a:p>
          <a:p>
            <a:pPr marL="45720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There are only “one way streets” in any circuit – 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Current cannot/will not flow in 2 directions within a wire as it is always forced to the lower potential 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and that’s only going to be in one direction along any particular path – called a </a:t>
            </a:r>
            <a:r>
              <a:rPr lang="en-US" i="1" dirty="0" smtClean="0"/>
              <a:t>branch</a:t>
            </a:r>
            <a:r>
              <a:rPr lang="en-US" dirty="0" smtClean="0"/>
              <a:t> – of a circuit.</a:t>
            </a:r>
          </a:p>
          <a:p>
            <a:pPr marL="17145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Recall: Current/individual charges do not bunch up or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dirty="0" smtClean="0"/>
              <a:t>     concentrate in certain places in a circuit: 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	there’s always a continuous flow, 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	&amp; they’re not used up – conservation of charge!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0"/>
            <a:ext cx="3581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Parallel Circuits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/>
              <a:t>Applying Ohm’s Law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/>
              <a:t>	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total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= </a:t>
            </a:r>
            <a:r>
              <a:rPr lang="en-US" sz="2800" dirty="0" err="1" smtClean="0"/>
              <a:t>I</a:t>
            </a:r>
            <a:r>
              <a:rPr lang="en-US" sz="2800" baseline="-25000" dirty="0" err="1" smtClean="0"/>
              <a:t>total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eq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=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anybranch</a:t>
            </a:r>
            <a:r>
              <a:rPr lang="en-US" sz="2800" baseline="-25000" dirty="0" smtClean="0"/>
              <a:t> 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/>
              <a:t>	and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/>
              <a:t>	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anybranch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= I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R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R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= I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R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= …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/>
              <a:t>Advantage?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/>
              <a:t>	Maintains a constant V drop across each parallel branch, so any number of loads can be plugged in and all will get current as if they’re alone – nothing affects anything else!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/>
              <a:t>Disadvantage?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/>
              <a:t>	Must be connected to circuit breaker as more loads reduce 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total</a:t>
            </a:r>
            <a:r>
              <a:rPr lang="en-US" sz="2800" dirty="0" smtClean="0"/>
              <a:t> so </a:t>
            </a:r>
            <a:r>
              <a:rPr lang="en-US" sz="2800" dirty="0" err="1" smtClean="0"/>
              <a:t>I</a:t>
            </a:r>
            <a:r>
              <a:rPr lang="en-US" sz="2800" baseline="-25000" dirty="0" err="1" smtClean="0"/>
              <a:t>total</a:t>
            </a:r>
            <a:r>
              <a:rPr lang="en-US" sz="2800" dirty="0" smtClean="0"/>
              <a:t> will increase – dangerous!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/>
              <a:t>Ex: just about everything - everywhere!!!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382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Meters to Take Circuit Measurements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700" dirty="0" smtClean="0"/>
              <a:t>Ammeters measure current.  They must be connected right into the path of the current to get a read of how much I is traveling through that branch of the circuit. So they must be connected in __________ with the branch of the circuit they’re to measure.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700" dirty="0"/>
              <a:t> </a:t>
            </a:r>
            <a:r>
              <a:rPr lang="en-US" sz="2700" dirty="0" smtClean="0"/>
              <a:t> The construct of an ammeter has as _____ resistance as possible, so that it doesn’t alter the circuit you’re putting it in to measure.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700" dirty="0" smtClean="0"/>
              <a:t>Voltmeters measure voltage, or potential difference. They must be connected across the part of the circuit for which you want a read of </a:t>
            </a:r>
            <a:r>
              <a:rPr lang="en-US" sz="2700" smtClean="0"/>
              <a:t>potential </a:t>
            </a:r>
            <a:r>
              <a:rPr lang="en-US" sz="2700" smtClean="0"/>
              <a:t>difference.  </a:t>
            </a:r>
            <a:r>
              <a:rPr lang="en-US" sz="2700" dirty="0" smtClean="0"/>
              <a:t>So they must be connected in  __________ with the branch of the circuit they’re to measure. 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700" dirty="0"/>
              <a:t> </a:t>
            </a:r>
            <a:r>
              <a:rPr lang="en-US" sz="2700" dirty="0" smtClean="0"/>
              <a:t>  </a:t>
            </a:r>
            <a:r>
              <a:rPr lang="en-US" sz="2700" dirty="0"/>
              <a:t>The construct of </a:t>
            </a:r>
            <a:r>
              <a:rPr lang="en-US" sz="2700" dirty="0" smtClean="0"/>
              <a:t>a voltmeter </a:t>
            </a:r>
            <a:r>
              <a:rPr lang="en-US" sz="2700" dirty="0"/>
              <a:t>has </a:t>
            </a:r>
            <a:r>
              <a:rPr lang="en-US" sz="2700" dirty="0" smtClean="0"/>
              <a:t>as ____ a resistance </a:t>
            </a:r>
            <a:r>
              <a:rPr lang="en-US" sz="2700" dirty="0"/>
              <a:t>as possible, so that </a:t>
            </a:r>
            <a:r>
              <a:rPr lang="en-US" sz="2700" dirty="0" smtClean="0"/>
              <a:t>it, again, </a:t>
            </a:r>
            <a:r>
              <a:rPr lang="en-US" sz="2700" dirty="0"/>
              <a:t>doesn’t alter the circuit you’re putting it in to </a:t>
            </a:r>
            <a:r>
              <a:rPr lang="en-US" sz="2700" dirty="0" smtClean="0"/>
              <a:t>measure… no I will go that way.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480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382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Meters to Take Circuit Measurements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73100"/>
            <a:ext cx="91440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/>
              <a:t>Ohmmeters measure resistance and they’re construct is simply a combo of both that of a ammeter and voltmeter.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err="1" smtClean="0"/>
              <a:t>Multimeters</a:t>
            </a:r>
            <a:r>
              <a:rPr lang="en-US" sz="2600" dirty="0" smtClean="0"/>
              <a:t> are the most useful – they have a dial or switch that can be set to measure any of these quantities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6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sz="2600" dirty="0" smtClean="0"/>
              <a:t>Analog vs Digital Meters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/>
              <a:t>Analog – reading from a needle pointer on a scale</a:t>
            </a:r>
          </a:p>
          <a:p>
            <a:pPr lvl="2" indent="-342900" eaLnBrk="1" hangingPunct="1">
              <a:lnSpc>
                <a:spcPct val="80000"/>
              </a:lnSpc>
              <a:defRPr/>
            </a:pPr>
            <a:r>
              <a:rPr lang="en-US" sz="2600" dirty="0" smtClean="0"/>
              <a:t>uses a </a:t>
            </a:r>
            <a:r>
              <a:rPr lang="en-US" sz="2600" i="1" dirty="0" smtClean="0"/>
              <a:t>galvanometer</a:t>
            </a:r>
            <a:r>
              <a:rPr lang="en-US" sz="2600" dirty="0" smtClean="0"/>
              <a:t> – works on the principle of force between a magnetic field and a current-carrying wire… more on that in </a:t>
            </a:r>
            <a:r>
              <a:rPr lang="en-US" sz="2600" dirty="0" err="1" smtClean="0"/>
              <a:t>Ch</a:t>
            </a:r>
            <a:r>
              <a:rPr lang="en-US" sz="2600" dirty="0" smtClean="0"/>
              <a:t> 20</a:t>
            </a:r>
          </a:p>
          <a:p>
            <a:pPr lvl="1" indent="-342900" eaLnBrk="1" hangingPunct="1">
              <a:lnSpc>
                <a:spcPct val="80000"/>
              </a:lnSpc>
              <a:defRPr/>
            </a:pPr>
            <a:endParaRPr lang="en-US" sz="26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/>
              <a:t>Digital – reading from a LCD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600" dirty="0" smtClean="0"/>
              <a:t>No galvanometer – instead “newer” electronic circuitry…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600" dirty="0" smtClean="0"/>
              <a:t>Much more precision… but not necessarily accurate…</a:t>
            </a:r>
            <a:endParaRPr lang="en-US" sz="2600" dirty="0"/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/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03225" y="30163"/>
            <a:ext cx="8301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EMF and Terminal Voltage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-17463" y="457200"/>
            <a:ext cx="916146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Recall: An electric circuit needs a potential difference to make current flow.  Sources of potential difference can be called different things: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supply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of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emf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E 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electromotive force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Ex: battery or generator are power supplies or have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emf</a:t>
            </a: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battery is a nearly constant voltage source, but it does have a small internal resistance (r), which reduces the actual, aka terminal voltage,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en-US" sz="28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from the ideal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emf,</a:t>
            </a:r>
            <a:r>
              <a:rPr lang="en-US" alt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E</a:t>
            </a:r>
            <a:r>
              <a:rPr lang="en-US" alt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resistance behaves as if wired in series with the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emf</a:t>
            </a: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5181600"/>
            <a:ext cx="2286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2" descr="19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1"/>
          <a:stretch>
            <a:fillRect/>
          </a:stretch>
        </p:blipFill>
        <p:spPr bwMode="auto">
          <a:xfrm>
            <a:off x="1143000" y="4694238"/>
            <a:ext cx="25908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0"/>
            <a:ext cx="4953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EMF in Series vs Parallel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 EMFs in series </a:t>
            </a:r>
            <a:r>
              <a:rPr lang="en-US" sz="2800" u="sng" dirty="0" smtClean="0"/>
              <a:t>in the same direction</a:t>
            </a:r>
            <a:r>
              <a:rPr lang="en-US" sz="2800" dirty="0" smtClean="0"/>
              <a:t> add together to provide a greater potential to the circuit. (a)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 EMFs in series </a:t>
            </a:r>
            <a:r>
              <a:rPr lang="en-US" sz="2800" u="sng" dirty="0" smtClean="0"/>
              <a:t>in opposite directions</a:t>
            </a:r>
            <a:r>
              <a:rPr lang="en-US" sz="2800" dirty="0" smtClean="0"/>
              <a:t> subtract to provide a smaller potential to the circuit, but it can be used to charge the smaller of the two sources. (b)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800" dirty="0" smtClean="0"/>
              <a:t>Need to watch mixing of batteries… see reading…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800" dirty="0" smtClean="0"/>
              <a:t>a)			   b)				c)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800" dirty="0" smtClean="0"/>
              <a:t>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EMFs in parallel, don’t add, they equal, but there’s more charges in more batteries, </a:t>
            </a:r>
            <a:r>
              <a:rPr lang="en-US" sz="2800" smtClean="0"/>
              <a:t>so while current </a:t>
            </a:r>
            <a:r>
              <a:rPr lang="en-US" sz="2800" dirty="0" smtClean="0"/>
              <a:t>isn’t larger</a:t>
            </a:r>
            <a:r>
              <a:rPr lang="en-US" sz="2800" smtClean="0"/>
              <a:t>, it </a:t>
            </a:r>
            <a:r>
              <a:rPr lang="en-US" sz="2800" dirty="0" smtClean="0"/>
              <a:t>will last longer – </a:t>
            </a:r>
            <a:r>
              <a:rPr lang="en-US" sz="2800" dirty="0"/>
              <a:t>more </a:t>
            </a:r>
            <a:r>
              <a:rPr lang="en-US" sz="2800" dirty="0" err="1"/>
              <a:t>amp</a:t>
            </a:r>
            <a:r>
              <a:rPr lang="en-US" sz="2800" dirty="0" err="1">
                <a:sym typeface="Symbol" panose="05050102010706020507" pitchFamily="18" charset="2"/>
              </a:rPr>
              <a:t></a:t>
            </a:r>
            <a:r>
              <a:rPr lang="en-US" sz="2800" dirty="0" err="1"/>
              <a:t>hrs</a:t>
            </a:r>
            <a:r>
              <a:rPr lang="en-US" sz="2800" dirty="0" smtClean="0"/>
              <a:t>.   (c)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Only make sense if voltages are the same. </a:t>
            </a:r>
            <a:r>
              <a:rPr lang="en-US" dirty="0"/>
              <a:t>O</a:t>
            </a:r>
            <a:r>
              <a:rPr lang="en-US" dirty="0" smtClean="0"/>
              <a:t>therwise the weakest voltage prevails, so it weakens stronger batteries. 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243147"/>
              </p:ext>
            </p:extLst>
          </p:nvPr>
        </p:nvGraphicFramePr>
        <p:xfrm>
          <a:off x="425836" y="2819400"/>
          <a:ext cx="2653528" cy="1424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2" name="Bitmap Image" r:id="rId3" imgW="7400000" imgH="3971429" progId="Paint.Picture">
                  <p:embed/>
                </p:oleObj>
              </mc:Choice>
              <mc:Fallback>
                <p:oleObj name="Bitmap Image" r:id="rId3" imgW="7400000" imgH="3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836" y="2819400"/>
                        <a:ext cx="2653528" cy="1424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424763"/>
              </p:ext>
            </p:extLst>
          </p:nvPr>
        </p:nvGraphicFramePr>
        <p:xfrm>
          <a:off x="3643455" y="2856016"/>
          <a:ext cx="2705872" cy="1496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3" name="Bitmap Image" r:id="rId5" imgW="7268590" imgH="4019048" progId="Paint.Picture">
                  <p:embed/>
                </p:oleObj>
              </mc:Choice>
              <mc:Fallback>
                <p:oleObj name="Bitmap Image" r:id="rId5" imgW="7268590" imgH="40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455" y="2856016"/>
                        <a:ext cx="2705872" cy="1496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358968"/>
              </p:ext>
            </p:extLst>
          </p:nvPr>
        </p:nvGraphicFramePr>
        <p:xfrm>
          <a:off x="6908463" y="2775590"/>
          <a:ext cx="1676400" cy="16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4" name="Bitmap Image" r:id="rId7" imgW="5068007" imgH="5009524" progId="Paint.Picture">
                  <p:embed/>
                </p:oleObj>
              </mc:Choice>
              <mc:Fallback>
                <p:oleObj name="Bitmap Image" r:id="rId7" imgW="5068007" imgH="50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463" y="2775590"/>
                        <a:ext cx="1676400" cy="16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63"/>
            <a:ext cx="9144000" cy="1287607"/>
          </a:xfrm>
        </p:spPr>
        <p:txBody>
          <a:bodyPr/>
          <a:lstStyle/>
          <a:p>
            <a:r>
              <a:rPr lang="en-US" dirty="0" smtClean="0"/>
              <a:t>Jump starting a car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  <a:r>
              <a:rPr lang="en-US" sz="3200" smtClean="0"/>
              <a:t>Proper connections          </a:t>
            </a:r>
            <a:r>
              <a:rPr lang="en-US" sz="3200" dirty="0" smtClean="0"/>
              <a:t>Improper connections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0272"/>
            <a:ext cx="3429000" cy="5423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03771"/>
            <a:ext cx="3048000" cy="543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6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6350"/>
            <a:ext cx="4114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Schematic Diagrams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463550"/>
            <a:ext cx="4651375" cy="36623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600" dirty="0" smtClean="0"/>
              <a:t>Diagrams that depict electrical circuits using special symbols to represent each component of the circuit.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600" dirty="0" smtClean="0"/>
              <a:t>Why?  Standardized and easier to draw/interpret.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6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600" dirty="0" smtClean="0"/>
              <a:t>Know these:</a:t>
            </a:r>
          </a:p>
        </p:txBody>
      </p:sp>
      <p:pic>
        <p:nvPicPr>
          <p:cNvPr id="19462" name="Picture 6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971800"/>
            <a:ext cx="23304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6" t="60863" r="27612" b="-6335"/>
          <a:stretch>
            <a:fillRect/>
          </a:stretch>
        </p:blipFill>
        <p:spPr bwMode="auto">
          <a:xfrm>
            <a:off x="2724150" y="3894138"/>
            <a:ext cx="76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7" descr="symbol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76200"/>
            <a:ext cx="432752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930650"/>
            <a:ext cx="2373312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0200" y="0"/>
            <a:ext cx="5870575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Series Circuits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09600"/>
            <a:ext cx="9144000" cy="6096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/>
              <a:t>Series: have only one pathway from the high to the low potential, so 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 smtClean="0"/>
              <a:t>I is same everywhere.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baseline="-25000" dirty="0" err="1" smtClean="0"/>
              <a:t>total</a:t>
            </a:r>
            <a:r>
              <a:rPr lang="en-US" dirty="0" smtClean="0"/>
              <a:t> = I</a:t>
            </a:r>
            <a:r>
              <a:rPr lang="en-US" baseline="-25000" dirty="0" smtClean="0"/>
              <a:t>1</a:t>
            </a:r>
            <a:r>
              <a:rPr lang="en-US" dirty="0" smtClean="0"/>
              <a:t> = I</a:t>
            </a:r>
            <a:r>
              <a:rPr lang="en-US" baseline="-25000" dirty="0" smtClean="0"/>
              <a:t>2</a:t>
            </a:r>
            <a:r>
              <a:rPr lang="en-US" dirty="0" smtClean="0"/>
              <a:t> = I</a:t>
            </a:r>
            <a:r>
              <a:rPr lang="en-US" baseline="-25000" dirty="0" smtClean="0"/>
              <a:t>3</a:t>
            </a:r>
            <a:r>
              <a:rPr lang="en-US" dirty="0" smtClean="0"/>
              <a:t> = …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 smtClean="0"/>
              <a:t>R’s add together.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eq</a:t>
            </a:r>
            <a:r>
              <a:rPr lang="en-US" dirty="0" smtClean="0"/>
              <a:t> = R</a:t>
            </a:r>
            <a:r>
              <a:rPr lang="en-US" baseline="-25000" dirty="0" smtClean="0"/>
              <a:t>1</a:t>
            </a:r>
            <a:r>
              <a:rPr lang="en-US" dirty="0" smtClean="0"/>
              <a:t> + R</a:t>
            </a:r>
            <a:r>
              <a:rPr lang="en-US" baseline="-25000" dirty="0" smtClean="0"/>
              <a:t>2</a:t>
            </a:r>
            <a:r>
              <a:rPr lang="en-US" dirty="0" smtClean="0"/>
              <a:t> + R</a:t>
            </a:r>
            <a:r>
              <a:rPr lang="en-US" baseline="-25000" dirty="0" smtClean="0"/>
              <a:t>3</a:t>
            </a:r>
            <a:r>
              <a:rPr lang="en-US" dirty="0" smtClean="0"/>
              <a:t> + … 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 smtClean="0"/>
              <a:t>V’s add together. 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/>
              <a:t>	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total</a:t>
            </a:r>
            <a:r>
              <a:rPr lang="en-US" dirty="0" smtClean="0"/>
              <a:t> = V</a:t>
            </a:r>
            <a:r>
              <a:rPr lang="en-US" baseline="-25000" dirty="0" smtClean="0"/>
              <a:t>1</a:t>
            </a:r>
            <a:r>
              <a:rPr lang="en-US" dirty="0" smtClean="0"/>
              <a:t> + V</a:t>
            </a:r>
            <a:r>
              <a:rPr lang="en-US" baseline="-25000" dirty="0" smtClean="0"/>
              <a:t>2</a:t>
            </a:r>
            <a:r>
              <a:rPr lang="en-US" dirty="0" smtClean="0"/>
              <a:t> + V</a:t>
            </a:r>
            <a:r>
              <a:rPr lang="en-US" baseline="-25000" dirty="0" smtClean="0"/>
              <a:t>3</a:t>
            </a:r>
            <a:r>
              <a:rPr lang="en-US" dirty="0" smtClean="0"/>
              <a:t> + … 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dirty="0" smtClean="0"/>
              <a:t>where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total</a:t>
            </a:r>
            <a:r>
              <a:rPr lang="en-US" dirty="0" smtClean="0"/>
              <a:t> is the voltage “boost” of the battery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dirty="0" smtClean="0"/>
              <a:t>and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are the voltage “drops” of the loads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dirty="0" smtClean="0"/>
              <a:t>following Conservation of NRG: </a:t>
            </a:r>
            <a:r>
              <a:rPr lang="el-GR" dirty="0" smtClean="0">
                <a:cs typeface="Tahoma" charset="0"/>
              </a:rPr>
              <a:t>Δ</a:t>
            </a:r>
            <a:r>
              <a:rPr lang="en-US" dirty="0" err="1" smtClean="0">
                <a:cs typeface="Tahoma" charset="0"/>
              </a:rPr>
              <a:t>V</a:t>
            </a:r>
            <a:r>
              <a:rPr lang="en-US" baseline="-25000" dirty="0" err="1" smtClean="0">
                <a:cs typeface="Tahoma" charset="0"/>
              </a:rPr>
              <a:t>loop</a:t>
            </a:r>
            <a:r>
              <a:rPr lang="en-US" dirty="0" smtClean="0">
                <a:cs typeface="Tahoma" charset="0"/>
              </a:rPr>
              <a:t> = 0 </a:t>
            </a:r>
            <a:endParaRPr lang="en-US" dirty="0">
              <a:cs typeface="Tahoma" charset="0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cs typeface="Tahoma" charset="0"/>
              </a:rPr>
              <a:t>		called Kirchhoff’s Loop Rule… coming up </a:t>
            </a:r>
            <a:endParaRPr lang="el-GR" dirty="0" smtClean="0">
              <a:cs typeface="Tahoma" charset="0"/>
            </a:endParaRPr>
          </a:p>
        </p:txBody>
      </p:sp>
      <p:pic>
        <p:nvPicPr>
          <p:cNvPr id="9221" name="Content Placeholder 3" descr="se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 b="14815"/>
          <a:stretch>
            <a:fillRect/>
          </a:stretch>
        </p:blipFill>
        <p:spPr bwMode="auto">
          <a:xfrm>
            <a:off x="5029200" y="1241425"/>
            <a:ext cx="396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98475" y="44450"/>
            <a:ext cx="8301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Kirchhoff’s Rules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23888"/>
            <a:ext cx="9144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Named after Gustav Kirchhoff when he published them in 1845.  There are two: 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Rule: The sum of the changes in potential around a closed loop is zero.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>
              <a:spcBef>
                <a:spcPts val="0"/>
              </a:spcBef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Origin?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Law of Conservation of Energy</a:t>
            </a:r>
          </a:p>
        </p:txBody>
      </p:sp>
      <p:pic>
        <p:nvPicPr>
          <p:cNvPr id="5" name="Picture 4" descr="19_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2822193" cy="380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1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0200" y="0"/>
            <a:ext cx="70866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Schematic Diagrams – Series Circuit</a:t>
            </a:r>
          </a:p>
        </p:txBody>
      </p:sp>
      <p:graphicFrame>
        <p:nvGraphicFramePr>
          <p:cNvPr id="12291" name="Object 1"/>
          <p:cNvGraphicFramePr>
            <a:graphicFrameLocks noChangeAspect="1"/>
          </p:cNvGraphicFramePr>
          <p:nvPr/>
        </p:nvGraphicFramePr>
        <p:xfrm>
          <a:off x="228600" y="533400"/>
          <a:ext cx="5659438" cy="303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Bitmap Image" r:id="rId3" imgW="6087325" imgH="3266667" progId="PBrush">
                  <p:embed/>
                </p:oleObj>
              </mc:Choice>
              <mc:Fallback>
                <p:oleObj name="Bitmap Image" r:id="rId3" imgW="6087325" imgH="3266667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"/>
                        <a:ext cx="5659438" cy="303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2"/>
          <p:cNvGraphicFramePr>
            <a:graphicFrameLocks noChangeAspect="1"/>
          </p:cNvGraphicFramePr>
          <p:nvPr/>
        </p:nvGraphicFramePr>
        <p:xfrm>
          <a:off x="6019800" y="533400"/>
          <a:ext cx="2786063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Bitmap Image" r:id="rId5" imgW="2991268" imgH="3238952" progId="PBrush">
                  <p:embed/>
                </p:oleObj>
              </mc:Choice>
              <mc:Fallback>
                <p:oleObj name="Bitmap Image" r:id="rId5" imgW="2991268" imgH="323895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33400"/>
                        <a:ext cx="2786063" cy="301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65638"/>
            <a:ext cx="3600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5884863"/>
            <a:ext cx="65532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457200" y="3587750"/>
            <a:ext cx="8001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is the same everywhere</a:t>
            </a:r>
          </a:p>
          <a:p>
            <a:pPr>
              <a:defRPr/>
            </a:pP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R’s add to find total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</a:t>
            </a: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drops around loop add to = V boost of battery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0200" y="0"/>
            <a:ext cx="5870575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Series Circuits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 smtClean="0"/>
              <a:t>Applying Ohm’s Law 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baseline="-25000" dirty="0" err="1" smtClean="0"/>
              <a:t>total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total</a:t>
            </a:r>
            <a:r>
              <a:rPr lang="en-US" baseline="-25000" dirty="0" smtClean="0"/>
              <a:t> 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eq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anywhere</a:t>
            </a:r>
            <a:endParaRPr lang="en-US" baseline="-25000" dirty="0" smtClean="0"/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 smtClean="0"/>
              <a:t>	and 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baseline="-25000" dirty="0" err="1" smtClean="0"/>
              <a:t>anywhere</a:t>
            </a:r>
            <a:r>
              <a:rPr lang="en-US" dirty="0" smtClean="0"/>
              <a:t> = V</a:t>
            </a:r>
            <a:r>
              <a:rPr lang="en-US" baseline="-25000" dirty="0" smtClean="0"/>
              <a:t>1</a:t>
            </a:r>
            <a:r>
              <a:rPr lang="en-US" dirty="0" smtClean="0"/>
              <a:t> / R</a:t>
            </a:r>
            <a:r>
              <a:rPr lang="en-US" baseline="-25000" dirty="0" smtClean="0"/>
              <a:t>1</a:t>
            </a:r>
            <a:r>
              <a:rPr lang="en-US" dirty="0" smtClean="0"/>
              <a:t> = V</a:t>
            </a:r>
            <a:r>
              <a:rPr lang="en-US" baseline="-25000" dirty="0" smtClean="0"/>
              <a:t>2 </a:t>
            </a:r>
            <a:r>
              <a:rPr lang="en-US" dirty="0" smtClean="0"/>
              <a:t>/ R</a:t>
            </a:r>
            <a:r>
              <a:rPr lang="en-US" baseline="-25000" dirty="0" smtClean="0"/>
              <a:t>2 </a:t>
            </a:r>
            <a:r>
              <a:rPr lang="en-US" dirty="0" smtClean="0"/>
              <a:t>= V</a:t>
            </a:r>
            <a:r>
              <a:rPr lang="en-US" baseline="-25000" dirty="0" smtClean="0"/>
              <a:t>3 </a:t>
            </a:r>
            <a:r>
              <a:rPr lang="en-US" dirty="0" smtClean="0"/>
              <a:t>/ R</a:t>
            </a:r>
            <a:r>
              <a:rPr lang="en-US" baseline="-25000" dirty="0" smtClean="0"/>
              <a:t>3</a:t>
            </a:r>
            <a:r>
              <a:rPr lang="en-US" dirty="0" smtClean="0"/>
              <a:t> =…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 smtClean="0"/>
              <a:t>Advantage?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 smtClean="0"/>
              <a:t>	Cheap – use much less wiring than parallel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 smtClean="0"/>
              <a:t>Disadvantage?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 smtClean="0"/>
              <a:t>	If anything breaks, opens, </a:t>
            </a:r>
            <a:r>
              <a:rPr lang="en-US" dirty="0" err="1" smtClean="0"/>
              <a:t>etc</a:t>
            </a:r>
            <a:r>
              <a:rPr lang="en-US" dirty="0" smtClean="0"/>
              <a:t>, </a:t>
            </a:r>
            <a:r>
              <a:rPr lang="en-US" u="sng" dirty="0" smtClean="0"/>
              <a:t>nothing</a:t>
            </a:r>
            <a:r>
              <a:rPr lang="en-US" dirty="0" smtClean="0"/>
              <a:t> works!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endParaRPr lang="en-US" sz="1200" dirty="0" smtClean="0"/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 smtClean="0"/>
              <a:t>Ex: old strands of Christmas 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38400" y="0"/>
            <a:ext cx="3810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Parallel Circuits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800" dirty="0" smtClean="0"/>
              <a:t>Parallel have multiple branches from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800" dirty="0" smtClean="0"/>
              <a:t> the high to the low potential, so </a:t>
            </a:r>
          </a:p>
          <a:p>
            <a:pPr marL="609600" indent="-609600" eaLnBrk="1" hangingPunct="1">
              <a:buFont typeface="Arial" charset="0"/>
              <a:buChar char="►"/>
              <a:defRPr/>
            </a:pPr>
            <a:r>
              <a:rPr lang="en-US" sz="2800" dirty="0" smtClean="0"/>
              <a:t>I divides up among the branches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800" dirty="0" smtClean="0"/>
              <a:t>			</a:t>
            </a:r>
            <a:r>
              <a:rPr lang="en-US" sz="2800" dirty="0" err="1" smtClean="0"/>
              <a:t>I</a:t>
            </a:r>
            <a:r>
              <a:rPr lang="en-US" sz="2800" baseline="-25000" dirty="0" err="1" smtClean="0"/>
              <a:t>total</a:t>
            </a:r>
            <a:r>
              <a:rPr lang="en-US" sz="2800" dirty="0" smtClean="0"/>
              <a:t> = I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+ 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I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+…</a:t>
            </a:r>
          </a:p>
          <a:p>
            <a:pPr marL="990600" lvl="1" indent="-533400" eaLnBrk="1" hangingPunct="1">
              <a:defRPr/>
            </a:pPr>
            <a:r>
              <a:rPr lang="en-US" dirty="0" err="1" smtClean="0"/>
              <a:t>Amt</a:t>
            </a:r>
            <a:r>
              <a:rPr lang="en-US" dirty="0" smtClean="0"/>
              <a:t> in each branch depends inversely 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	on the R that’s there</a:t>
            </a:r>
          </a:p>
          <a:p>
            <a:pPr marL="609600" indent="-609600" eaLnBrk="1" hangingPunct="1">
              <a:buFont typeface="Arial" charset="0"/>
              <a:buChar char="►"/>
              <a:defRPr/>
            </a:pPr>
            <a:r>
              <a:rPr lang="en-US" sz="2800" dirty="0" smtClean="0"/>
              <a:t>V’s are the same across each branch. 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800" dirty="0" smtClean="0"/>
              <a:t>	 		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total</a:t>
            </a:r>
            <a:r>
              <a:rPr lang="en-US" sz="2800" dirty="0" smtClean="0"/>
              <a:t> =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… </a:t>
            </a:r>
          </a:p>
          <a:p>
            <a:pPr marL="609600" indent="-609600" eaLnBrk="1" hangingPunct="1">
              <a:buFont typeface="Arial" charset="0"/>
              <a:buChar char="►"/>
              <a:defRPr/>
            </a:pPr>
            <a:r>
              <a:rPr lang="en-US" sz="2800" dirty="0" err="1" smtClean="0"/>
              <a:t>R</a:t>
            </a:r>
            <a:r>
              <a:rPr lang="en-US" sz="2800" baseline="-25000" dirty="0" err="1" smtClean="0"/>
              <a:t>eq</a:t>
            </a:r>
            <a:r>
              <a:rPr lang="en-US" sz="2800" dirty="0" smtClean="0"/>
              <a:t> decreases as more resistors are added, 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Since we might be adding another R (stop light)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	but we’ve also added a brand new path (road)…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		1/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eq</a:t>
            </a:r>
            <a:r>
              <a:rPr lang="en-US" dirty="0" smtClean="0"/>
              <a:t> = 1/R</a:t>
            </a:r>
            <a:r>
              <a:rPr lang="en-US" baseline="-25000" dirty="0" smtClean="0"/>
              <a:t>1</a:t>
            </a:r>
            <a:r>
              <a:rPr lang="en-US" dirty="0" smtClean="0"/>
              <a:t> + 1/R</a:t>
            </a:r>
            <a:r>
              <a:rPr lang="en-US" baseline="-25000" dirty="0" smtClean="0"/>
              <a:t>2</a:t>
            </a:r>
            <a:r>
              <a:rPr lang="en-US" dirty="0" smtClean="0"/>
              <a:t> + 1/R</a:t>
            </a:r>
            <a:r>
              <a:rPr lang="en-US" baseline="-25000" dirty="0" smtClean="0"/>
              <a:t>3</a:t>
            </a:r>
            <a:r>
              <a:rPr lang="en-US" dirty="0" smtClean="0"/>
              <a:t> + …</a:t>
            </a:r>
          </a:p>
        </p:txBody>
      </p:sp>
      <p:pic>
        <p:nvPicPr>
          <p:cNvPr id="11270" name="Content Placeholder 6" descr="parall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478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98475" y="44450"/>
            <a:ext cx="8301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Kirchhoff’s Rules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Junction Rule: The sum of currents entering a junction equals the sum of the currents leaving it.</a:t>
            </a:r>
          </a:p>
          <a:p>
            <a:pPr lvl="1">
              <a:spcBef>
                <a:spcPts val="0"/>
              </a:spcBef>
              <a:defRPr/>
            </a:pP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defRPr/>
            </a:pP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defRPr/>
            </a:pP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defRPr/>
            </a:pP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Origin? 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Conservation of Charge</a:t>
            </a:r>
          </a:p>
          <a:p>
            <a:pPr>
              <a:spcBef>
                <a:spcPts val="0"/>
              </a:spcBef>
              <a:defRPr/>
            </a:pP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19_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52828"/>
            <a:ext cx="4052094" cy="302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6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11175" y="15875"/>
            <a:ext cx="8301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Schematic Diagrams – Parallel Circuit</a:t>
            </a:r>
            <a:endParaRPr lang="en-US" altLang="en-US" sz="3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4108450"/>
            <a:ext cx="859155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parallel, I is split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in every branch = V of battery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R’s add by inverse equation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(Note if only 2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use… ) </a:t>
            </a:r>
          </a:p>
          <a:p>
            <a:pPr>
              <a:spcBef>
                <a:spcPct val="50000"/>
              </a:spcBef>
              <a:defRPr/>
            </a:pPr>
            <a:endParaRPr lang="en-US" altLang="en-US" sz="2800" dirty="0" smtClean="0"/>
          </a:p>
        </p:txBody>
      </p:sp>
      <p:pic>
        <p:nvPicPr>
          <p:cNvPr id="13316" name="Picture 4" descr="19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2300"/>
            <a:ext cx="76454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7" name="Object 1"/>
          <p:cNvGraphicFramePr>
            <a:graphicFrameLocks noChangeAspect="1"/>
          </p:cNvGraphicFramePr>
          <p:nvPr/>
        </p:nvGraphicFramePr>
        <p:xfrm>
          <a:off x="5648325" y="4267200"/>
          <a:ext cx="31496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Bitmap Image" r:id="rId4" imgW="3780952" imgH="1638529" progId="PBrush">
                  <p:embed/>
                </p:oleObj>
              </mc:Choice>
              <mc:Fallback>
                <p:oleObj name="Bitmap Image" r:id="rId4" imgW="3780952" imgH="1638529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4267200"/>
                        <a:ext cx="31496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5764213"/>
            <a:ext cx="34147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ass">
  <a:themeElements>
    <a:clrScheme name="Compass 8">
      <a:dk1>
        <a:srgbClr val="007E7B"/>
      </a:dk1>
      <a:lt1>
        <a:srgbClr val="FFFFFF"/>
      </a:lt1>
      <a:dk2>
        <a:srgbClr val="008080"/>
      </a:dk2>
      <a:lt2>
        <a:srgbClr val="FFFF99"/>
      </a:lt2>
      <a:accent1>
        <a:srgbClr val="33CCCC"/>
      </a:accent1>
      <a:accent2>
        <a:srgbClr val="00CC66"/>
      </a:accent2>
      <a:accent3>
        <a:srgbClr val="AAC0C0"/>
      </a:accent3>
      <a:accent4>
        <a:srgbClr val="DADADA"/>
      </a:accent4>
      <a:accent5>
        <a:srgbClr val="ADE2E2"/>
      </a:accent5>
      <a:accent6>
        <a:srgbClr val="00B95C"/>
      </a:accent6>
      <a:hlink>
        <a:srgbClr val="CCFFCC"/>
      </a:hlink>
      <a:folHlink>
        <a:srgbClr val="FFFFCC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3303</TotalTime>
  <Words>1203</Words>
  <Application>Microsoft Office PowerPoint</Application>
  <PresentationFormat>On-screen Show (4:3)</PresentationFormat>
  <Paragraphs>143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Edwardian Script ITC</vt:lpstr>
      <vt:lpstr>Symbol</vt:lpstr>
      <vt:lpstr>Tahoma</vt:lpstr>
      <vt:lpstr>Wingdings</vt:lpstr>
      <vt:lpstr>Compass</vt:lpstr>
      <vt:lpstr>Bitmap Image</vt:lpstr>
      <vt:lpstr>Electrical Circuits</vt:lpstr>
      <vt:lpstr>Schematic Diagrams</vt:lpstr>
      <vt:lpstr>Series Circuits</vt:lpstr>
      <vt:lpstr>PowerPoint Presentation</vt:lpstr>
      <vt:lpstr>Schematic Diagrams – Series Circuit</vt:lpstr>
      <vt:lpstr>Series Circuits</vt:lpstr>
      <vt:lpstr>Parallel Circuits</vt:lpstr>
      <vt:lpstr>PowerPoint Presentation</vt:lpstr>
      <vt:lpstr>PowerPoint Presentation</vt:lpstr>
      <vt:lpstr>Parallel Circuits</vt:lpstr>
      <vt:lpstr>Meters to Take Circuit Measurements</vt:lpstr>
      <vt:lpstr>Meters to Take Circuit Measurements</vt:lpstr>
      <vt:lpstr>PowerPoint Presentation</vt:lpstr>
      <vt:lpstr>EMF in Series vs Parallel</vt:lpstr>
      <vt:lpstr>Jump starting a car  Proper connections          Improper connections</vt:lpstr>
    </vt:vector>
  </TitlesOfParts>
  <Company>BWSD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Circuits</dc:title>
  <dc:creator>BWSD</dc:creator>
  <cp:lastModifiedBy>Giles, Elizabeth</cp:lastModifiedBy>
  <cp:revision>97</cp:revision>
  <cp:lastPrinted>2019-01-02T21:10:06Z</cp:lastPrinted>
  <dcterms:created xsi:type="dcterms:W3CDTF">2009-05-11T13:06:23Z</dcterms:created>
  <dcterms:modified xsi:type="dcterms:W3CDTF">2020-02-11T18:41:39Z</dcterms:modified>
</cp:coreProperties>
</file>