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8"/>
  </p:handoutMasterIdLst>
  <p:sldIdLst>
    <p:sldId id="298" r:id="rId2"/>
    <p:sldId id="299" r:id="rId3"/>
    <p:sldId id="291" r:id="rId4"/>
    <p:sldId id="292" r:id="rId5"/>
    <p:sldId id="293" r:id="rId6"/>
    <p:sldId id="294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578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578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pPr>
              <a:defRPr/>
            </a:pPr>
            <a:fld id="{1278685D-FED2-4449-84E8-F9350C3F992B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840" cy="466578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2"/>
            <a:ext cx="3037840" cy="466578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pPr>
              <a:defRPr/>
            </a:pPr>
            <a:fld id="{FE03E369-1E1C-4FC4-BEA1-715B0FC61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1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52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2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9CB0D59-9429-452D-BD3F-6EA5AAB8C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89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383BF-7B1D-4F2D-B4D9-CE8E2F2838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4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4BBA3-B02D-4287-97A3-617F4226BA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92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DF2E5-FCD0-4D8D-89D5-70D8231AF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50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FB7BA-15D1-4827-8ACB-F1F360728A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77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E7C1-7CD9-4BC0-859A-AF83B77CE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75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34E8A-D3F9-43C5-B3B3-D1C273C027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51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B5B1A-DF5E-474D-BD55-20729B911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0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82BBC-1465-49E6-93EB-3B2F545B9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4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D6D67-8ADB-4C6B-B830-7F3C6458C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38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CD1A8-C02A-48DB-809F-30731C4F4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78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747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4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42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744A9F9-8C10-4A02-A951-FE57813CA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2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98475" y="44450"/>
            <a:ext cx="830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Kirchhoff’s Rules Revisited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" y="890588"/>
            <a:ext cx="4938713" cy="654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circuits cannot be broken down into series and parallel connections, because they’re too complex to determine what’s going on just by looking at them.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these circuits, we use Kirchhoff’s rules exclusively to set up a series of equations which can then be solved for common unknowns – currents and potential differences. </a:t>
            </a:r>
          </a:p>
          <a:p>
            <a:pPr>
              <a:spcBef>
                <a:spcPct val="50000"/>
              </a:spcBef>
              <a:defRPr/>
            </a:pP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en-US" alt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0" name="Picture 5" descr="19_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890588"/>
            <a:ext cx="3860800" cy="40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4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3381" y="0"/>
            <a:ext cx="8301037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ts val="600"/>
              </a:spcBef>
              <a:defRPr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 Circuit Problem Solving </a:t>
            </a:r>
          </a:p>
          <a:p>
            <a:pPr algn="ctr">
              <a:spcBef>
                <a:spcPts val="600"/>
              </a:spcBef>
              <a:defRPr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Kirchhoff’s Rules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-2" y="1154162"/>
            <a:ext cx="9220201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Label each current, using I’s with subscripts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junction rule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one of the junctions of the circuit.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loop rules to different loops of the circuit; you will need as many independent equations as there are unknowns.  Be careful with signs: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through a power supply in the opposite direction as conventional current is a loss, so use -.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through a resistor in the opposite directions as your labelled current is a boost, so use +. </a:t>
            </a:r>
          </a:p>
          <a:p>
            <a:pPr>
              <a:spcBef>
                <a:spcPts val="600"/>
              </a:spcBef>
              <a:buFontTx/>
              <a:buAutoNum type="arabicPeriod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Solve the equations using substitution.  You’ll goal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for a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equation with just 1 unknown. 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479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731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Capacitors in Circuits – the Reverse of Resistors!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641350"/>
            <a:ext cx="9144000" cy="61849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In </a:t>
            </a:r>
            <a:r>
              <a:rPr lang="en-US" sz="2800" dirty="0" smtClean="0"/>
              <a:t>Parallel: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voltage </a:t>
            </a:r>
            <a:r>
              <a:rPr lang="en-US" sz="2800" dirty="0" smtClean="0"/>
              <a:t>drops across them are equal,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and recall Q = CV,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where the Q on each C had to have </a:t>
            </a:r>
            <a:r>
              <a:rPr lang="en-US" sz="2800" dirty="0" smtClean="0"/>
              <a:t>                   come from the battery</a:t>
            </a:r>
            <a:r>
              <a:rPr lang="en-US" sz="2800" dirty="0" smtClean="0"/>
              <a:t>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so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tot</a:t>
            </a:r>
            <a:r>
              <a:rPr lang="en-US" sz="2800" dirty="0" smtClean="0"/>
              <a:t> =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Q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</a:t>
            </a:r>
            <a:r>
              <a:rPr lang="en-US" sz="2800" dirty="0" err="1" smtClean="0"/>
              <a:t>etc</a:t>
            </a:r>
            <a:r>
              <a:rPr lang="en-US" sz="2800" dirty="0" smtClean="0"/>
              <a:t>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So the net result of adding Cs in parallel is to increase the total capacitance, because  you’re essentially increasing the area of the plates on which to store the charge. </a:t>
            </a:r>
            <a:endParaRPr lang="en-US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Also, to find PE </a:t>
            </a:r>
            <a:r>
              <a:rPr lang="en-US" sz="2800" dirty="0"/>
              <a:t>stored in the charged </a:t>
            </a:r>
            <a:r>
              <a:rPr lang="en-US" sz="2800" dirty="0" smtClean="0"/>
              <a:t>capacitors, use: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en-US" sz="2800" dirty="0"/>
              <a:t>U</a:t>
            </a:r>
            <a:r>
              <a:rPr lang="en-US" sz="2800" baseline="-25000" dirty="0"/>
              <a:t>C</a:t>
            </a:r>
            <a:r>
              <a:rPr lang="en-US" sz="2800" dirty="0"/>
              <a:t> </a:t>
            </a:r>
            <a:r>
              <a:rPr lang="en-US" sz="2800" dirty="0" smtClean="0"/>
              <a:t>= ½QV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  or  U</a:t>
            </a:r>
            <a:r>
              <a:rPr lang="en-US" sz="2800" baseline="-25000" dirty="0" smtClean="0"/>
              <a:t>C  </a:t>
            </a:r>
            <a:r>
              <a:rPr lang="en-US" sz="2800" dirty="0" smtClean="0"/>
              <a:t>=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½CV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    </a:t>
            </a:r>
            <a:r>
              <a:rPr lang="en-US" sz="2000" dirty="0" smtClean="0"/>
              <a:t>(see </a:t>
            </a:r>
            <a:r>
              <a:rPr lang="en-US" sz="2000" dirty="0" err="1" smtClean="0"/>
              <a:t>eq’n</a:t>
            </a:r>
            <a:r>
              <a:rPr lang="en-US" sz="2000" dirty="0" smtClean="0"/>
              <a:t> sheet)</a:t>
            </a: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899" y="3109202"/>
            <a:ext cx="5105401" cy="422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16321"/>
            <a:ext cx="2438400" cy="43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19_1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04"/>
          <a:stretch/>
        </p:blipFill>
        <p:spPr bwMode="auto">
          <a:xfrm>
            <a:off x="6858000" y="698360"/>
            <a:ext cx="2228013" cy="296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94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731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Capacitors in Circuits – the Reverse of Resistors!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673100"/>
            <a:ext cx="9144000" cy="61849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In Series: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 charge on each must be equal,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while their voltage drops would add to equal the battery’s.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So with Q =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eq</a:t>
            </a:r>
            <a:r>
              <a:rPr lang="en-US" sz="2800" dirty="0" err="1" smtClean="0"/>
              <a:t>V</a:t>
            </a:r>
            <a:r>
              <a:rPr lang="en-US" sz="2800" dirty="0" smtClean="0"/>
              <a:t>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and </a:t>
            </a:r>
            <a:r>
              <a:rPr lang="en-US" sz="2800" dirty="0" err="1"/>
              <a:t>V</a:t>
            </a:r>
            <a:r>
              <a:rPr lang="en-US" sz="2800" baseline="-25000" dirty="0" err="1" smtClean="0"/>
              <a:t>tot</a:t>
            </a:r>
            <a:r>
              <a:rPr lang="en-US" sz="2800" dirty="0" smtClean="0"/>
              <a:t> = 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t</a:t>
            </a:r>
            <a:r>
              <a:rPr lang="en-US" sz="2800" dirty="0" smtClean="0"/>
              <a:t>hen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a</a:t>
            </a:r>
            <a:r>
              <a:rPr lang="en-US" sz="2800" dirty="0" smtClean="0"/>
              <a:t>nd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So </a:t>
            </a:r>
            <a:r>
              <a:rPr lang="en-US" sz="2800" dirty="0" smtClean="0"/>
              <a:t>adding </a:t>
            </a:r>
            <a:r>
              <a:rPr lang="en-US" sz="2800" dirty="0" smtClean="0"/>
              <a:t>Cs in </a:t>
            </a:r>
            <a:r>
              <a:rPr lang="en-US" sz="2800" dirty="0" smtClean="0"/>
              <a:t>series decreases </a:t>
            </a:r>
            <a:r>
              <a:rPr lang="en-US" sz="2800" dirty="0" smtClean="0"/>
              <a:t>total capacitance, because you end up storing less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tot</a:t>
            </a:r>
            <a:r>
              <a:rPr lang="en-US" sz="2800" dirty="0" smtClean="0"/>
              <a:t> since V drops must add to =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term</a:t>
            </a:r>
            <a:r>
              <a:rPr lang="en-US" sz="2800" dirty="0" smtClean="0"/>
              <a:t>, then each </a:t>
            </a:r>
            <a:r>
              <a:rPr lang="en-US" sz="2800" dirty="0" err="1"/>
              <a:t>c</a:t>
            </a:r>
            <a:r>
              <a:rPr lang="en-US" sz="2800" dirty="0" err="1" smtClean="0"/>
              <a:t>apactor’s</a:t>
            </a:r>
            <a:r>
              <a:rPr lang="en-US" sz="2800" dirty="0" smtClean="0"/>
              <a:t> </a:t>
            </a:r>
            <a:r>
              <a:rPr lang="en-US" sz="2800" dirty="0" smtClean="0"/>
              <a:t>V must be less. </a:t>
            </a: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Again, PE of capacitors from U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 = </a:t>
            </a:r>
            <a:r>
              <a:rPr lang="en-US" sz="2800" dirty="0"/>
              <a:t>½QV</a:t>
            </a:r>
            <a:r>
              <a:rPr lang="en-US" sz="2800" baseline="30000" dirty="0"/>
              <a:t> 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=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½CV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  <p:pic>
        <p:nvPicPr>
          <p:cNvPr id="7" name="Picture 4" descr="19_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047923"/>
            <a:ext cx="3502017" cy="271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792952" cy="65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2" y="4091739"/>
            <a:ext cx="2201862" cy="668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36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81000"/>
            <a:ext cx="5867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RC Circuits – A Resistor &amp; Capacitor in Series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400" y="2362200"/>
            <a:ext cx="8990354" cy="4343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Charging the Capacitor –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What happens when the switch is closed?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e-s flow from </a:t>
            </a:r>
            <a:r>
              <a:rPr lang="en-US" sz="2800" dirty="0" err="1" smtClean="0"/>
              <a:t>neg</a:t>
            </a:r>
            <a:r>
              <a:rPr lang="en-US" sz="2800" dirty="0" smtClean="0"/>
              <a:t> term of battery, thru R, to load up the upper plate of C.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This pushes e-s off the lower plate of C, so it’s oppositely but equally charged,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w</a:t>
            </a:r>
            <a:r>
              <a:rPr lang="en-US" sz="2800" dirty="0" smtClean="0"/>
              <a:t>hich increases the V drop across the C, and therefore the V drop across the R must drop since their sum =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tot</a:t>
            </a:r>
            <a:r>
              <a:rPr lang="en-US" sz="2800" dirty="0" smtClean="0"/>
              <a:t>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u</a:t>
            </a:r>
            <a:r>
              <a:rPr lang="en-US" sz="2800" dirty="0" smtClean="0"/>
              <a:t>ntil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 =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tot</a:t>
            </a:r>
            <a:r>
              <a:rPr lang="en-US" sz="2800" dirty="0" smtClean="0"/>
              <a:t>, then I stops flowing and V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= 0.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This entire process takes a particular amount of </a:t>
            </a:r>
            <a:r>
              <a:rPr lang="en-US" sz="2800" b="1" i="1" dirty="0" smtClean="0"/>
              <a:t>time…</a:t>
            </a:r>
          </a:p>
        </p:txBody>
      </p:sp>
      <p:pic>
        <p:nvPicPr>
          <p:cNvPr id="10" name="Picture 3" descr="19_2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" r="66257" b="14935"/>
          <a:stretch/>
        </p:blipFill>
        <p:spPr bwMode="auto">
          <a:xfrm>
            <a:off x="6705600" y="76200"/>
            <a:ext cx="2310154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03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731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RC Circuits – Capacitor Charging &amp; Discharging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Rectangle 3"/>
              <p:cNvSpPr>
                <a:spLocks noGrp="1" noRot="1" noChangeArrowheads="1"/>
              </p:cNvSpPr>
              <p:nvPr>
                <p:ph type="body" idx="1"/>
              </p:nvPr>
            </p:nvSpPr>
            <p:spPr>
              <a:xfrm>
                <a:off x="0" y="673100"/>
                <a:ext cx="9144000" cy="6160951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800" dirty="0" smtClean="0"/>
                  <a:t>The charging of the capacitor to it’s max potential, </a:t>
                </a:r>
                <a:r>
                  <a:rPr lang="en-US" sz="2800" dirty="0" err="1" smtClean="0"/>
                  <a:t>V</a:t>
                </a:r>
                <a:r>
                  <a:rPr lang="en-US" sz="2800" baseline="-25000" dirty="0" err="1" smtClean="0"/>
                  <a:t>c</a:t>
                </a:r>
                <a:r>
                  <a:rPr lang="en-US" sz="2800" dirty="0" smtClean="0"/>
                  <a:t>,  occurs as an exponential function of </a:t>
                </a:r>
                <a:r>
                  <a:rPr lang="en-US" sz="2800" b="1" i="1" dirty="0" smtClean="0"/>
                  <a:t>time</a:t>
                </a:r>
                <a:r>
                  <a:rPr lang="en-US" sz="2800" dirty="0" smtClean="0"/>
                  <a:t>: </a:t>
                </a:r>
                <a:endParaRPr lang="en-US" sz="2600" dirty="0"/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1000" dirty="0" smtClean="0"/>
                  <a:t>	    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					where </a:t>
                </a:r>
                <a:r>
                  <a:rPr lang="en-US" sz="2800" b="1" dirty="0" smtClean="0">
                    <a:latin typeface="Bradley Hand ITC" panose="03070402050302030203" pitchFamily="66" charset="0"/>
                  </a:rPr>
                  <a:t>e</a:t>
                </a:r>
                <a:r>
                  <a:rPr lang="en-US" sz="2800" dirty="0" smtClean="0"/>
                  <a:t> = 2.718  and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		        	    </a:t>
                </a:r>
                <a:r>
                  <a:rPr lang="en-US" sz="2400" dirty="0" smtClean="0"/>
                  <a:t>it’s called “the base for natural log”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	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      (which means it is LN’s inverse function)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		   &amp; RC = </a:t>
                </a:r>
                <a:r>
                  <a:rPr lang="en-US" sz="2800" dirty="0" smtClean="0">
                    <a:sym typeface="Symbol" panose="05050102010706020507" pitchFamily="18" charset="2"/>
                  </a:rPr>
                  <a:t>, the circuit’s </a:t>
                </a:r>
                <a:r>
                  <a:rPr lang="en-US" sz="2800" i="1" dirty="0" smtClean="0">
                    <a:sym typeface="Symbol" panose="05050102010706020507" pitchFamily="18" charset="2"/>
                  </a:rPr>
                  <a:t>time constant</a:t>
                </a:r>
                <a:r>
                  <a:rPr lang="en-US" sz="2800" dirty="0" smtClean="0">
                    <a:sym typeface="Symbol" panose="05050102010706020507" pitchFamily="18" charset="2"/>
                  </a:rPr>
                  <a:t>. 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1000" dirty="0">
                  <a:sym typeface="Symbol" panose="05050102010706020507" pitchFamily="18" charset="2"/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800" dirty="0" smtClean="0">
                    <a:sym typeface="Symbol" panose="05050102010706020507" pitchFamily="18" charset="2"/>
                  </a:rPr>
                  <a:t>Charge build up on the capacitor, Q, follows the same relationship:                     where Q</a:t>
                </a:r>
                <a:r>
                  <a:rPr lang="en-US" sz="2800" baseline="-25000" dirty="0" smtClean="0">
                    <a:sym typeface="Symbol" panose="05050102010706020507" pitchFamily="18" charset="2"/>
                  </a:rPr>
                  <a:t>0</a:t>
                </a:r>
                <a:r>
                  <a:rPr lang="en-US" sz="2800" dirty="0" smtClean="0">
                    <a:sym typeface="Symbol" panose="05050102010706020507" pitchFamily="18" charset="2"/>
                  </a:rPr>
                  <a:t> is max charge.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1000" dirty="0">
                  <a:sym typeface="Symbol" panose="05050102010706020507" pitchFamily="18" charset="2"/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800" dirty="0" smtClean="0">
                    <a:sym typeface="Symbol" panose="05050102010706020507" pitchFamily="18" charset="2"/>
                  </a:rPr>
                  <a:t>However, both V</a:t>
                </a:r>
                <a:r>
                  <a:rPr lang="en-US" sz="2800" baseline="-25000" dirty="0" smtClean="0">
                    <a:sym typeface="Symbol" panose="05050102010706020507" pitchFamily="18" charset="2"/>
                  </a:rPr>
                  <a:t>R</a:t>
                </a:r>
                <a:r>
                  <a:rPr lang="en-US" sz="2800" dirty="0" smtClean="0">
                    <a:sym typeface="Symbol" panose="05050102010706020507" pitchFamily="18" charset="2"/>
                  </a:rPr>
                  <a:t> and I in the circuit are in exponential decay, and that’s also how a capacitor discharges: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800" dirty="0"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𝐶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𝑅𝐶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800" dirty="0"/>
                  <a:t>  for discharging</a:t>
                </a:r>
                <a:endParaRPr lang="en-US" sz="2800" dirty="0" smtClean="0">
                  <a:sym typeface="Symbol" panose="05050102010706020507" pitchFamily="18" charset="2"/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800" dirty="0" smtClean="0"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𝑉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𝑅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ℰ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𝑅𝐶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800" dirty="0" smtClean="0"/>
                  <a:t>  for charging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800" dirty="0" smtClean="0"/>
                  <a:t>	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I</m:t>
                    </m:r>
                    <m:r>
                      <a:rPr lang="en-US" sz="28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ℰ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𝑅</m:t>
                        </m:r>
                      </m:den>
                    </m:f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𝑅𝐶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800" dirty="0" smtClean="0"/>
                  <a:t>  for charging</a:t>
                </a:r>
                <a:r>
                  <a:rPr lang="en-US" sz="2800" dirty="0"/>
                  <a:t>	</a:t>
                </a:r>
                <a:endParaRPr lang="en-US" sz="2800" dirty="0" smtClean="0"/>
              </a:p>
            </p:txBody>
          </p:sp>
        </mc:Choice>
        <mc:Fallback xmlns=""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673100"/>
                <a:ext cx="9144000" cy="6160951"/>
              </a:xfrm>
              <a:blipFill>
                <a:blip r:embed="rId2"/>
                <a:stretch>
                  <a:fillRect l="-1400" t="-2473" r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3" descr="19_2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27" t="-144" r="-351" b="5936"/>
          <a:stretch/>
        </p:blipFill>
        <p:spPr bwMode="auto">
          <a:xfrm>
            <a:off x="304800" y="1524000"/>
            <a:ext cx="2590800" cy="174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2095500" cy="45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89804"/>
            <a:ext cx="2057400" cy="41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 descr="19_21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1" t="-455" r="-531" b="15607"/>
          <a:stretch/>
        </p:blipFill>
        <p:spPr bwMode="auto">
          <a:xfrm>
            <a:off x="5715000" y="5105400"/>
            <a:ext cx="3276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6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ass">
  <a:themeElements>
    <a:clrScheme name="Compass 8">
      <a:dk1>
        <a:srgbClr val="007E7B"/>
      </a:dk1>
      <a:lt1>
        <a:srgbClr val="FFFFFF"/>
      </a:lt1>
      <a:dk2>
        <a:srgbClr val="008080"/>
      </a:dk2>
      <a:lt2>
        <a:srgbClr val="FFFF99"/>
      </a:lt2>
      <a:accent1>
        <a:srgbClr val="33CCCC"/>
      </a:accent1>
      <a:accent2>
        <a:srgbClr val="00CC66"/>
      </a:accent2>
      <a:accent3>
        <a:srgbClr val="AAC0C0"/>
      </a:accent3>
      <a:accent4>
        <a:srgbClr val="DADADA"/>
      </a:accent4>
      <a:accent5>
        <a:srgbClr val="ADE2E2"/>
      </a:accent5>
      <a:accent6>
        <a:srgbClr val="00B95C"/>
      </a:accent6>
      <a:hlink>
        <a:srgbClr val="CCFFCC"/>
      </a:hlink>
      <a:folHlink>
        <a:srgbClr val="FFFFCC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3554</TotalTime>
  <Words>683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Bradley Hand ITC</vt:lpstr>
      <vt:lpstr>Cambria Math</vt:lpstr>
      <vt:lpstr>Symbol</vt:lpstr>
      <vt:lpstr>Tahoma</vt:lpstr>
      <vt:lpstr>Wingdings</vt:lpstr>
      <vt:lpstr>Compass</vt:lpstr>
      <vt:lpstr>PowerPoint Presentation</vt:lpstr>
      <vt:lpstr>PowerPoint Presentation</vt:lpstr>
      <vt:lpstr>Capacitors in Circuits – the Reverse of Resistors! </vt:lpstr>
      <vt:lpstr>Capacitors in Circuits – the Reverse of Resistors! </vt:lpstr>
      <vt:lpstr>RC Circuits – A Resistor &amp; Capacitor in Series </vt:lpstr>
      <vt:lpstr>RC Circuits – Capacitor Charging &amp; Discharging </vt:lpstr>
    </vt:vector>
  </TitlesOfParts>
  <Company>BWSD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Circuits</dc:title>
  <dc:creator>BWSD</dc:creator>
  <cp:lastModifiedBy>Giles, Elizabeth</cp:lastModifiedBy>
  <cp:revision>100</cp:revision>
  <cp:lastPrinted>2020-02-11T20:40:08Z</cp:lastPrinted>
  <dcterms:created xsi:type="dcterms:W3CDTF">2009-05-11T13:06:23Z</dcterms:created>
  <dcterms:modified xsi:type="dcterms:W3CDTF">2020-02-11T20:51:44Z</dcterms:modified>
</cp:coreProperties>
</file>