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6"/>
  </p:handoutMasterIdLst>
  <p:sldIdLst>
    <p:sldId id="286" r:id="rId2"/>
    <p:sldId id="287" r:id="rId3"/>
    <p:sldId id="294" r:id="rId4"/>
    <p:sldId id="289" r:id="rId5"/>
    <p:sldId id="291" r:id="rId6"/>
    <p:sldId id="295" r:id="rId7"/>
    <p:sldId id="297" r:id="rId8"/>
    <p:sldId id="296" r:id="rId9"/>
    <p:sldId id="290" r:id="rId10"/>
    <p:sldId id="298" r:id="rId11"/>
    <p:sldId id="299" r:id="rId12"/>
    <p:sldId id="300" r:id="rId13"/>
    <p:sldId id="302" r:id="rId14"/>
    <p:sldId id="304" r:id="rId15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D6B1DB-43B3-46FD-B525-2A40BE5CBFCE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344A0C-9620-41FE-8D45-A9038938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73E87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95709A-832A-4CAF-8A01-EED425DA1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CDCEB-EDD3-44E5-93A2-DB85F7273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9D16-458F-4CCD-B033-F7D72CD20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6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25F0-D7BE-4E7A-9220-B310BB192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F25A-8486-4A9F-862F-0A4C5C36E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CE777-45D6-4DD7-A341-112AF0EF3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4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0D4F-E12F-4F0C-ADE2-882B7B17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5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864D-2D42-4E2E-9BA4-8D6BC0317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8731-E9FB-4B02-B8E2-133ACEAE1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8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889C-CFE1-4886-AF91-C8408DA2D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2D94-E8E4-47F4-B9FC-0CF2B541E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3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9A3A-54C6-479B-81A4-C8E3690A5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charset="0"/>
                </a:endParaRPr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A039BF-474A-463C-812A-FC13979AC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0"/>
            <a:ext cx="5715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Electric Potential Energy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Think of Electric PE like gravitational PE only due to electric forces, not gravitational forces.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Recall an object has more </a:t>
            </a:r>
            <a:r>
              <a:rPr lang="en-US" altLang="en-US" sz="2800" dirty="0" err="1" smtClean="0">
                <a:effectLst/>
              </a:rPr>
              <a:t>PE</a:t>
            </a:r>
            <a:r>
              <a:rPr lang="en-US" altLang="en-US" sz="2800" baseline="-25000" dirty="0" err="1" smtClean="0">
                <a:effectLst/>
              </a:rPr>
              <a:t>g</a:t>
            </a:r>
            <a:r>
              <a:rPr lang="en-US" altLang="en-US" sz="2800" dirty="0" smtClean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if lifted higher off the surface of Earth,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since it’s always attracted to the surface by gravity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and more distance to fall, gaining speed/KE.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Likewise, a charge has more </a:t>
            </a:r>
            <a:r>
              <a:rPr lang="en-US" altLang="en-US" sz="2800" dirty="0" err="1" smtClean="0">
                <a:effectLst/>
              </a:rPr>
              <a:t>PE</a:t>
            </a:r>
            <a:r>
              <a:rPr lang="en-US" altLang="en-US" sz="2800" baseline="-25000" dirty="0" err="1" smtClean="0">
                <a:effectLst/>
              </a:rPr>
              <a:t>e</a:t>
            </a:r>
            <a:r>
              <a:rPr lang="en-US" altLang="en-US" sz="2800" dirty="0" smtClean="0">
                <a:effectLst/>
              </a:rPr>
              <a:t> if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 it’s pulled farther from an opposite charge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 it’s pushed closer to a similar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since in there’s both attraction &amp; repulsion in electricity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and in either case it will have more distance to move, gaining speed/KE.</a:t>
            </a:r>
            <a:endParaRPr lang="en-US" alt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0"/>
            <a:ext cx="6934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Math of </a:t>
            </a:r>
            <a:r>
              <a:rPr lang="en-US" sz="3200" dirty="0" smtClean="0"/>
              <a:t>(Electric) </a:t>
            </a:r>
            <a:r>
              <a:rPr lang="en-US" sz="3200" dirty="0"/>
              <a:t>Potential </a:t>
            </a:r>
            <a:r>
              <a:rPr lang="en-US" sz="3200" dirty="0" smtClean="0"/>
              <a:t>Difference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988" y="762000"/>
            <a:ext cx="9144000" cy="627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If we expressed Electric Potential as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				</a:t>
            </a:r>
            <a:r>
              <a:rPr lang="en-US" altLang="en-US" sz="2800" dirty="0" err="1" smtClean="0">
                <a:effectLst/>
              </a:rPr>
              <a:t>U</a:t>
            </a:r>
            <a:r>
              <a:rPr lang="en-US" altLang="en-US" sz="2800" baseline="-25000" dirty="0" err="1" smtClean="0">
                <a:effectLst/>
              </a:rPr>
              <a:t>e</a:t>
            </a:r>
            <a:r>
              <a:rPr lang="en-US" altLang="en-US" sz="2800" dirty="0" smtClean="0">
                <a:effectLst/>
              </a:rPr>
              <a:t>/q = Ed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Then we can express (Electric) Potential Difference as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 				    V = </a:t>
            </a:r>
            <a:r>
              <a:rPr lang="en-US" altLang="en-US" sz="2800" dirty="0" smtClean="0">
                <a:effectLst/>
                <a:sym typeface="Symbol" panose="05050102010706020507" pitchFamily="18" charset="2"/>
              </a:rPr>
              <a:t></a:t>
            </a:r>
            <a:r>
              <a:rPr lang="en-US" altLang="en-US" sz="2800" dirty="0" err="1" smtClean="0">
                <a:effectLst/>
              </a:rPr>
              <a:t>U</a:t>
            </a:r>
            <a:r>
              <a:rPr lang="en-US" altLang="en-US" sz="2800" baseline="-25000" dirty="0" err="1" smtClean="0">
                <a:effectLst/>
              </a:rPr>
              <a:t>e</a:t>
            </a:r>
            <a:r>
              <a:rPr lang="en-US" altLang="en-US" sz="2800" dirty="0" smtClean="0">
                <a:effectLst/>
              </a:rPr>
              <a:t> /q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				or V = </a:t>
            </a:r>
            <a:r>
              <a:rPr lang="en-US" altLang="en-US" sz="2800" dirty="0" err="1" smtClean="0">
                <a:effectLst/>
              </a:rPr>
              <a:t>E</a:t>
            </a:r>
            <a:r>
              <a:rPr lang="en-US" altLang="en-US" sz="2800" dirty="0" err="1" smtClean="0">
                <a:effectLst/>
                <a:sym typeface="Symbol" panose="05050102010706020507" pitchFamily="18" charset="2"/>
              </a:rPr>
              <a:t></a:t>
            </a:r>
            <a:r>
              <a:rPr lang="en-US" altLang="en-US" sz="2800" dirty="0" err="1" smtClean="0">
                <a:effectLst/>
              </a:rPr>
              <a:t>d</a:t>
            </a:r>
            <a:r>
              <a:rPr lang="en-US" altLang="en-US" sz="2800" dirty="0" smtClean="0">
                <a:effectLst/>
              </a:rPr>
              <a:t>    in a uniform field, 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</a:rPr>
              <a:t>	   		 And by V = </a:t>
            </a:r>
            <a:r>
              <a:rPr lang="en-US" altLang="en-US" sz="2800" dirty="0" err="1" smtClean="0">
                <a:effectLst/>
              </a:rPr>
              <a:t>kq</a:t>
            </a:r>
            <a:r>
              <a:rPr lang="en-US" altLang="en-US" sz="2800" dirty="0" smtClean="0">
                <a:effectLst/>
              </a:rPr>
              <a:t>/r</a:t>
            </a:r>
            <a:r>
              <a:rPr lang="en-US" altLang="en-US" sz="2800" baseline="30000" dirty="0" smtClean="0">
                <a:effectLst/>
              </a:rPr>
              <a:t>2</a:t>
            </a:r>
            <a:r>
              <a:rPr lang="en-US" altLang="en-US" sz="2800" dirty="0" smtClean="0">
                <a:effectLst/>
                <a:sym typeface="Symbol" panose="05050102010706020507" pitchFamily="18" charset="2"/>
              </a:rPr>
              <a:t>d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  <a:sym typeface="Symbol" panose="05050102010706020507" pitchFamily="18" charset="2"/>
              </a:rPr>
              <a:t>				or V = </a:t>
            </a:r>
            <a:r>
              <a:rPr lang="en-US" altLang="en-US" sz="2800" dirty="0" err="1" smtClean="0">
                <a:effectLst/>
                <a:sym typeface="Symbol" panose="05050102010706020507" pitchFamily="18" charset="2"/>
              </a:rPr>
              <a:t>kq</a:t>
            </a:r>
            <a:r>
              <a:rPr lang="en-US" altLang="en-US" sz="2800" dirty="0" smtClean="0">
                <a:effectLst/>
                <a:sym typeface="Symbol" panose="05050102010706020507" pitchFamily="18" charset="2"/>
              </a:rPr>
              <a:t>/r    for a point charge, q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effectLst/>
                <a:sym typeface="Symbol" panose="05050102010706020507" pitchFamily="18" charset="2"/>
              </a:rPr>
              <a:t>					(where assumed V = 0 at r = )</a:t>
            </a: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900" dirty="0" smtClean="0">
                <a:effectLst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	Units: Already covered this… J/C = Volts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		   	    </a:t>
            </a:r>
            <a:r>
              <a:rPr lang="en-US" altLang="en-US" sz="2700" dirty="0" smtClean="0">
                <a:effectLst/>
              </a:rPr>
              <a:t> &amp; </a:t>
            </a:r>
            <a:r>
              <a:rPr lang="en-US" altLang="en-US" sz="2700" dirty="0" smtClean="0">
                <a:effectLst/>
              </a:rPr>
              <a:t>so does </a:t>
            </a:r>
            <a:r>
              <a:rPr lang="en-US" altLang="en-US" sz="2700" dirty="0" err="1" smtClean="0">
                <a:effectLst/>
              </a:rPr>
              <a:t>N</a:t>
            </a:r>
            <a:r>
              <a:rPr lang="en-US" altLang="en-US" sz="2700" dirty="0" err="1" smtClean="0">
                <a:effectLst/>
                <a:sym typeface="Symbol" panose="05050102010706020507" pitchFamily="18" charset="2"/>
              </a:rPr>
              <a:t></a:t>
            </a:r>
            <a:r>
              <a:rPr lang="en-US" altLang="en-US" sz="2700" dirty="0" err="1" smtClean="0">
                <a:effectLst/>
              </a:rPr>
              <a:t>m</a:t>
            </a:r>
            <a:r>
              <a:rPr lang="en-US" altLang="en-US" sz="2700" dirty="0" smtClean="0">
                <a:effectLst/>
              </a:rPr>
              <a:t>/C = V</a:t>
            </a:r>
            <a:endParaRPr lang="en-US" altLang="en-US" sz="27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900" dirty="0">
                <a:effectLst/>
              </a:rPr>
              <a:t> </a:t>
            </a:r>
            <a:r>
              <a:rPr lang="en-US" altLang="en-US" sz="900" dirty="0" smtClean="0">
                <a:effectLst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>
                <a:effectLst/>
              </a:rPr>
              <a:t>	</a:t>
            </a:r>
            <a:r>
              <a:rPr lang="en-US" altLang="en-US" sz="2700" dirty="0" smtClean="0">
                <a:effectLst/>
              </a:rPr>
              <a:t>	Recall in </a:t>
            </a:r>
            <a:r>
              <a:rPr lang="en-US" altLang="en-US" sz="2700" dirty="0" err="1" smtClean="0">
                <a:effectLst/>
              </a:rPr>
              <a:t>Ch</a:t>
            </a:r>
            <a:r>
              <a:rPr lang="en-US" altLang="en-US" sz="2700" dirty="0" smtClean="0">
                <a:effectLst/>
              </a:rPr>
              <a:t> 16: E = F/q so units of N/C,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>
                <a:effectLst/>
              </a:rPr>
              <a:t>	</a:t>
            </a:r>
            <a:r>
              <a:rPr lang="en-US" altLang="en-US" sz="2700" dirty="0" smtClean="0">
                <a:effectLst/>
              </a:rPr>
              <a:t>		 and now E = V/d so units of V/m?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700" dirty="0">
                <a:effectLst/>
              </a:rPr>
              <a:t>	</a:t>
            </a:r>
            <a:r>
              <a:rPr lang="en-US" altLang="en-US" sz="2700" dirty="0" smtClean="0">
                <a:effectLst/>
              </a:rPr>
              <a:t>	</a:t>
            </a:r>
            <a:r>
              <a:rPr lang="en-US" altLang="en-US" sz="2700" dirty="0">
                <a:effectLst/>
              </a:rPr>
              <a:t> </a:t>
            </a:r>
            <a:r>
              <a:rPr lang="en-US" altLang="en-US" sz="2700" dirty="0" smtClean="0">
                <a:effectLst/>
              </a:rPr>
              <a:t> Right… if </a:t>
            </a:r>
            <a:r>
              <a:rPr lang="en-US" altLang="en-US" sz="2700" dirty="0" err="1">
                <a:effectLst/>
              </a:rPr>
              <a:t>N</a:t>
            </a:r>
            <a:r>
              <a:rPr lang="en-US" altLang="en-US" sz="2700" dirty="0" err="1">
                <a:effectLst/>
                <a:sym typeface="Symbol" panose="05050102010706020507" pitchFamily="18" charset="2"/>
              </a:rPr>
              <a:t></a:t>
            </a:r>
            <a:r>
              <a:rPr lang="en-US" altLang="en-US" sz="2700" dirty="0" err="1">
                <a:effectLst/>
              </a:rPr>
              <a:t>m</a:t>
            </a:r>
            <a:r>
              <a:rPr lang="en-US" altLang="en-US" sz="2700" dirty="0">
                <a:effectLst/>
              </a:rPr>
              <a:t>/C </a:t>
            </a:r>
            <a:r>
              <a:rPr lang="en-US" altLang="en-US" sz="2700" dirty="0" smtClean="0">
                <a:effectLst/>
              </a:rPr>
              <a:t>= V, then N/C = V/m.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36513"/>
            <a:ext cx="6934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Equipotential Lines/Surfaces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988" y="762000"/>
            <a:ext cx="9269412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>
                <a:effectLst/>
              </a:rPr>
              <a:t>An equipotential surface is one on which all points are at the same electric potential.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>
                <a:effectLst/>
              </a:rPr>
              <a:t>	O</a:t>
            </a:r>
            <a:r>
              <a:rPr lang="en-US" sz="2800" dirty="0" smtClean="0">
                <a:effectLst/>
              </a:rPr>
              <a:t>r in the case of a typical 2D E diagram,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>
                <a:effectLst/>
              </a:rPr>
              <a:t>	</a:t>
            </a:r>
            <a:r>
              <a:rPr lang="en-US" sz="2800" dirty="0" smtClean="0">
                <a:effectLst/>
              </a:rPr>
              <a:t>we’d be looking at equipotential lines.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Electric fields (lines) run perpendicular to </a:t>
            </a:r>
          </a:p>
          <a:p>
            <a:pPr marL="40005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/>
              </a:rPr>
              <a:t>the </a:t>
            </a:r>
            <a:r>
              <a:rPr lang="en-US" dirty="0" err="1" smtClean="0">
                <a:effectLst/>
              </a:rPr>
              <a:t>equipotentials</a:t>
            </a:r>
            <a:r>
              <a:rPr lang="en-US" dirty="0" smtClean="0">
                <a:effectLst/>
              </a:rPr>
              <a:t> (lines).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The surface of any </a:t>
            </a:r>
          </a:p>
          <a:p>
            <a:pPr marL="40005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/>
              </a:rPr>
              <a:t>conductor is an </a:t>
            </a:r>
          </a:p>
          <a:p>
            <a:pPr marL="40005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e</a:t>
            </a:r>
            <a:r>
              <a:rPr lang="en-US" dirty="0" smtClean="0">
                <a:effectLst/>
              </a:rPr>
              <a:t>quipotential surface.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600" dirty="0" smtClean="0"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600" dirty="0">
                <a:effectLst/>
              </a:rPr>
              <a:t>	</a:t>
            </a:r>
            <a:r>
              <a:rPr lang="en-US" sz="2600" dirty="0" smtClean="0">
                <a:effectLst/>
              </a:rPr>
              <a:t>			We are familiar with an analogous 				version of these in map making…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600" dirty="0">
                <a:effectLst/>
              </a:rPr>
              <a:t>	</a:t>
            </a:r>
            <a:r>
              <a:rPr lang="en-US" sz="2600" dirty="0" smtClean="0">
                <a:effectLst/>
              </a:rPr>
              <a:t>			Contour lines on topographic maps 				convey equal altitudes along them, 				but varying 	altitudes between them.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800" dirty="0">
                <a:effectLst/>
              </a:rPr>
              <a:t>	</a:t>
            </a:r>
            <a:r>
              <a:rPr lang="en-US" sz="2800" dirty="0" smtClean="0">
                <a:effectLst/>
              </a:rPr>
              <a:t>			</a:t>
            </a:r>
            <a:endParaRPr lang="en-US" sz="2700" dirty="0" smtClean="0">
              <a:effectLst/>
            </a:endParaRPr>
          </a:p>
        </p:txBody>
      </p:sp>
      <p:pic>
        <p:nvPicPr>
          <p:cNvPr id="4" name="Picture 4" descr="1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00200"/>
            <a:ext cx="14303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1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819400"/>
            <a:ext cx="281463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7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071813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9525"/>
            <a:ext cx="4648200" cy="6207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Capacitors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30238"/>
            <a:ext cx="9144000" cy="627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Constructed of two conducting parallel plates or sheets, near but not touching each other, then often rolled* into a cylinder to save space.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Device that stores electric charge for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a quick burst, to be used at a later time. Ex: _________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energy back up if there’s a short power failure. Ex: ___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blocking surges to protect components in a circuit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memory for binary code in computers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effectLst/>
              </a:rPr>
              <a:t>in the keypads on keyboard – depressing the key, reduces the spacing between the plates, which increases capacitance, which gets detected as an electronic signal - cool!! </a:t>
            </a:r>
            <a:endParaRPr lang="en-US" altLang="en-US" smtClean="0">
              <a:effectLst/>
              <a:sym typeface="Symbol" panose="05050102010706020507" pitchFamily="18" charset="2"/>
            </a:endParaRPr>
          </a:p>
        </p:txBody>
      </p:sp>
      <p:pic>
        <p:nvPicPr>
          <p:cNvPr id="4" name="Picture 4" descr="17_1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3" b="816"/>
          <a:stretch>
            <a:fillRect/>
          </a:stretch>
        </p:blipFill>
        <p:spPr bwMode="auto">
          <a:xfrm>
            <a:off x="990600" y="5033963"/>
            <a:ext cx="22860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17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54563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90800" y="25400"/>
            <a:ext cx="3733800" cy="6207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Dielectrics 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46113"/>
            <a:ext cx="5791200" cy="621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  <a:sym typeface="Symbol" panose="05050102010706020507" pitchFamily="18" charset="2"/>
              </a:rPr>
              <a:t>* If the capacitor is rolled, then it needs an insulator – called a </a:t>
            </a:r>
            <a:r>
              <a:rPr lang="en-US" sz="2800" i="1" dirty="0" smtClean="0">
                <a:effectLst/>
                <a:sym typeface="Symbol" panose="05050102010706020507" pitchFamily="18" charset="2"/>
              </a:rPr>
              <a:t>dielectric</a:t>
            </a:r>
            <a:r>
              <a:rPr lang="en-US" sz="2800" dirty="0" smtClean="0">
                <a:effectLst/>
                <a:sym typeface="Symbol" panose="05050102010706020507" pitchFamily="18" charset="2"/>
              </a:rPr>
              <a:t> - between the plates.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effectLst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800" dirty="0">
              <a:effectLst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800" dirty="0" smtClean="0">
              <a:effectLst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800" dirty="0" smtClean="0">
              <a:effectLst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sz="2800" dirty="0" smtClean="0">
              <a:effectLst/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ffectLst/>
                <a:sym typeface="Symbol" panose="05050102010706020507" pitchFamily="18" charset="2"/>
              </a:rPr>
              <a:t>Keeps plates from touching, so that a charge can in fact be stored up.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ffectLst/>
                <a:sym typeface="Symbol" panose="05050102010706020507" pitchFamily="18" charset="2"/>
              </a:rPr>
              <a:t>Increases the amount of charge that can be stored if the insulating strength – called </a:t>
            </a:r>
            <a:r>
              <a:rPr lang="en-US" i="1" dirty="0" smtClean="0">
                <a:effectLst/>
                <a:sym typeface="Symbol" panose="05050102010706020507" pitchFamily="18" charset="2"/>
              </a:rPr>
              <a:t>dielectric constant</a:t>
            </a:r>
            <a:r>
              <a:rPr lang="en-US" dirty="0" smtClean="0">
                <a:effectLst/>
                <a:sym typeface="Symbol" panose="05050102010706020507" pitchFamily="18" charset="2"/>
              </a:rPr>
              <a:t> – is better than air.</a:t>
            </a:r>
          </a:p>
        </p:txBody>
      </p:sp>
      <p:pic>
        <p:nvPicPr>
          <p:cNvPr id="4" name="Picture 4" descr="17_15-UN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8688"/>
            <a:ext cx="31559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17_1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3" t="-282" r="-2003" b="20219"/>
          <a:stretch>
            <a:fillRect/>
          </a:stretch>
        </p:blipFill>
        <p:spPr bwMode="auto">
          <a:xfrm>
            <a:off x="2057400" y="1768475"/>
            <a:ext cx="16129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0"/>
            <a:ext cx="48768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400" dirty="0" smtClean="0"/>
              <a:t>Math of Capacitance </a:t>
            </a:r>
            <a:br>
              <a:rPr lang="en-US" sz="3400" dirty="0" smtClean="0"/>
            </a:br>
            <a:endParaRPr lang="en-US" sz="3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0" y="646113"/>
                <a:ext cx="9220200" cy="621188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When a voltage is applied across a capacitor,</a:t>
                </a: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by connecting each plate to the terminals of </a:t>
                </a: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a battery, the plates become equally, but </a:t>
                </a: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oppositely charged. </a:t>
                </a: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endParaRPr lang="en-US" sz="2700" dirty="0" smtClean="0">
                  <a:effectLst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For a given capacitor, the amount of charge </a:t>
                </a: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acquired by each plate is directly proportional </a:t>
                </a:r>
              </a:p>
              <a:p>
                <a:pPr marL="0" indent="0" eaLnBrk="1" hangingPunct="1">
                  <a:lnSpc>
                    <a:spcPct val="8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to the potential difference between them,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700" dirty="0">
                    <a:effectLst/>
                    <a:sym typeface="Symbol" panose="05050102010706020507" pitchFamily="18" charset="2"/>
                  </a:rPr>
                  <a:t>	</a:t>
                </a:r>
                <a:r>
                  <a:rPr lang="en-US" sz="2700" dirty="0" smtClean="0">
                    <a:effectLst/>
                    <a:sym typeface="Symbol" panose="05050102010706020507" pitchFamily="18" charset="2"/>
                  </a:rPr>
                  <a:t>		or q </a:t>
                </a:r>
                <a:r>
                  <a:rPr lang="el-GR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α</a:t>
                </a: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V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Where the constant of proportionality that makes this expression an equation is called </a:t>
                </a:r>
                <a:r>
                  <a:rPr lang="en-US" sz="2700" i="1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capacitance</a:t>
                </a: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, </a:t>
                </a:r>
                <a:r>
                  <a:rPr lang="en-US" sz="2700" i="1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</a:t>
                </a: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(in italics)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		    	so q = </a:t>
                </a:r>
                <a:r>
                  <a:rPr lang="en-US" sz="2700" i="1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CV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	in units of Farads, F   so 1 F = 1C / 1V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10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   </a:t>
                </a:r>
                <a:endParaRPr lang="en-US" sz="1000" dirty="0"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The max capacitance of a capacitor can independently be determined by the area of, and distance between, the parallel plates: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C</m:t>
                    </m:r>
                    <m:r>
                      <a:rPr lang="en-US" sz="2700" b="0" i="0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7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𝐾</m:t>
                    </m:r>
                    <m:sSub>
                      <m:sSubPr>
                        <m:ctrlPr>
                          <a:rPr lang="en-US" sz="27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7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𝜖</m:t>
                        </m:r>
                      </m:e>
                      <m:sub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0 </m:t>
                        </m:r>
                      </m:sub>
                    </m:sSub>
                    <m:f>
                      <m:fPr>
                        <m:ctrlP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𝐴</m:t>
                        </m:r>
                      </m:num>
                      <m:den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7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, where K is the dielectric constant</a:t>
                </a:r>
                <a:endParaRPr lang="en-US" sz="2700" dirty="0"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46113"/>
                <a:ext cx="9220200" cy="6211887"/>
              </a:xfrm>
              <a:blipFill>
                <a:blip r:embed="rId2"/>
                <a:stretch>
                  <a:fillRect l="-1256" t="-2257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1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" r="34335" b="11569"/>
          <a:stretch>
            <a:fillRect/>
          </a:stretch>
        </p:blipFill>
        <p:spPr bwMode="auto">
          <a:xfrm>
            <a:off x="7062787" y="368300"/>
            <a:ext cx="20812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525"/>
            <a:ext cx="7772400" cy="1057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Diagram of Analogy between </a:t>
            </a:r>
            <a:br>
              <a:rPr lang="en-US" sz="3200" dirty="0" smtClean="0"/>
            </a:br>
            <a:r>
              <a:rPr lang="en-US" sz="3200" dirty="0" smtClean="0"/>
              <a:t>Gravitational and Electric Concepts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50938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000" smtClean="0"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a) Two rocks are at the same location in a gravitational field.  The larger rock has more gravitational potential energy.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b) Two charges are at the same location in an electric field. The larger charge has more electric potential energy.  </a:t>
            </a:r>
          </a:p>
        </p:txBody>
      </p:sp>
      <p:pic>
        <p:nvPicPr>
          <p:cNvPr id="4" name="Picture 6" descr="17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9228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9525"/>
            <a:ext cx="678180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Math of Electric Potential </a:t>
            </a:r>
            <a:r>
              <a:rPr lang="en-US" sz="3200" dirty="0" smtClean="0"/>
              <a:t>Energy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84200"/>
            <a:ext cx="9144000" cy="627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Using what we understand about gravity: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	Recall 	</a:t>
            </a:r>
            <a:r>
              <a:rPr lang="en-US" altLang="en-US" sz="2700" dirty="0" err="1" smtClean="0">
                <a:effectLst/>
              </a:rPr>
              <a:t>U</a:t>
            </a:r>
            <a:r>
              <a:rPr lang="en-US" altLang="en-US" sz="2700" baseline="-25000" dirty="0" err="1" smtClean="0">
                <a:effectLst/>
              </a:rPr>
              <a:t>g</a:t>
            </a:r>
            <a:r>
              <a:rPr lang="en-US" altLang="en-US" sz="2700" dirty="0" smtClean="0">
                <a:effectLst/>
              </a:rPr>
              <a:t> = </a:t>
            </a:r>
            <a:r>
              <a:rPr lang="en-US" altLang="en-US" sz="2700" dirty="0" err="1" smtClean="0">
                <a:effectLst/>
              </a:rPr>
              <a:t>mgh</a:t>
            </a:r>
            <a:r>
              <a:rPr lang="en-US" altLang="en-US" sz="2700" dirty="0" smtClean="0">
                <a:effectLst/>
              </a:rPr>
              <a:t>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Then what would make sense as the </a:t>
            </a:r>
            <a:r>
              <a:rPr lang="en-US" altLang="en-US" sz="2700" dirty="0" err="1" smtClean="0">
                <a:effectLst/>
              </a:rPr>
              <a:t>eq’n</a:t>
            </a:r>
            <a:r>
              <a:rPr lang="en-US" altLang="en-US" sz="2700" dirty="0" smtClean="0">
                <a:effectLst/>
              </a:rPr>
              <a:t> for </a:t>
            </a:r>
            <a:r>
              <a:rPr lang="en-US" altLang="en-US" sz="2700" dirty="0" err="1" smtClean="0">
                <a:effectLst/>
              </a:rPr>
              <a:t>U</a:t>
            </a:r>
            <a:r>
              <a:rPr lang="en-US" altLang="en-US" sz="2700" baseline="-25000" dirty="0" err="1" smtClean="0">
                <a:effectLst/>
              </a:rPr>
              <a:t>e</a:t>
            </a:r>
            <a:r>
              <a:rPr lang="en-US" altLang="en-US" sz="2700" dirty="0" smtClean="0">
                <a:effectLst/>
              </a:rPr>
              <a:t>?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	How about </a:t>
            </a:r>
            <a:r>
              <a:rPr lang="en-US" altLang="en-US" sz="2700" dirty="0" err="1" smtClean="0">
                <a:effectLst/>
              </a:rPr>
              <a:t>U</a:t>
            </a:r>
            <a:r>
              <a:rPr lang="en-US" altLang="en-US" sz="2700" baseline="-25000" dirty="0" err="1" smtClean="0">
                <a:effectLst/>
              </a:rPr>
              <a:t>e</a:t>
            </a:r>
            <a:r>
              <a:rPr lang="en-US" altLang="en-US" sz="2700" dirty="0" smtClean="0">
                <a:effectLst/>
              </a:rPr>
              <a:t> = 		in a uniform 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This makes sense from the work equation as well: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	Recall		W = </a:t>
            </a:r>
            <a:r>
              <a:rPr lang="en-US" altLang="en-US" sz="2700" dirty="0" smtClean="0">
                <a:effectLst/>
                <a:sym typeface="Symbol" panose="05050102010706020507" pitchFamily="18" charset="2"/>
              </a:rPr>
              <a:t></a:t>
            </a:r>
            <a:r>
              <a:rPr lang="en-US" altLang="en-US" sz="2700" dirty="0" smtClean="0">
                <a:effectLst/>
              </a:rPr>
              <a:t>E   	and  	      W = </a:t>
            </a:r>
            <a:r>
              <a:rPr lang="en-US" altLang="en-US" sz="2700" dirty="0" err="1" smtClean="0">
                <a:effectLst/>
              </a:rPr>
              <a:t>F</a:t>
            </a:r>
            <a:r>
              <a:rPr lang="en-US" altLang="en-US" sz="2700" dirty="0" err="1" smtClean="0">
                <a:effectLst/>
                <a:sym typeface="Symbol" panose="05050102010706020507" pitchFamily="18" charset="2"/>
              </a:rPr>
              <a:t>x</a:t>
            </a:r>
            <a:endParaRPr lang="en-US" altLang="en-US" sz="27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	so then if 	F</a:t>
            </a:r>
            <a:r>
              <a:rPr lang="en-US" altLang="en-US" sz="2700" baseline="-25000" dirty="0" smtClean="0">
                <a:effectLst/>
              </a:rPr>
              <a:t>e</a:t>
            </a:r>
            <a:r>
              <a:rPr lang="en-US" altLang="en-US" sz="2700" dirty="0" smtClean="0">
                <a:effectLst/>
              </a:rPr>
              <a:t> = </a:t>
            </a:r>
            <a:r>
              <a:rPr lang="en-US" altLang="en-US" sz="2700" dirty="0" err="1" smtClean="0">
                <a:effectLst/>
              </a:rPr>
              <a:t>qE</a:t>
            </a:r>
            <a:r>
              <a:rPr lang="en-US" altLang="en-US" sz="2700" dirty="0" smtClean="0">
                <a:effectLst/>
              </a:rPr>
              <a:t>, shouldn’t    </a:t>
            </a:r>
            <a:r>
              <a:rPr lang="en-US" altLang="en-US" sz="2700" dirty="0" smtClean="0">
                <a:effectLst/>
                <a:sym typeface="Symbol" panose="05050102010706020507" pitchFamily="18" charset="2"/>
              </a:rPr>
              <a:t></a:t>
            </a:r>
            <a:r>
              <a:rPr lang="en-US" altLang="en-US" sz="2700" dirty="0" err="1" smtClean="0">
                <a:effectLst/>
              </a:rPr>
              <a:t>U</a:t>
            </a:r>
            <a:r>
              <a:rPr lang="en-US" altLang="en-US" sz="2700" baseline="-25000" dirty="0" err="1" smtClean="0">
                <a:effectLst/>
              </a:rPr>
              <a:t>e</a:t>
            </a:r>
            <a:r>
              <a:rPr lang="en-US" altLang="en-US" sz="2700" dirty="0" smtClean="0">
                <a:effectLst/>
              </a:rPr>
              <a:t> = - </a:t>
            </a:r>
            <a:r>
              <a:rPr lang="en-US" altLang="en-US" sz="2700" dirty="0" err="1" smtClean="0">
                <a:effectLst/>
              </a:rPr>
              <a:t>qE</a:t>
            </a:r>
            <a:r>
              <a:rPr lang="en-US" altLang="en-US" sz="2700" dirty="0" err="1" smtClean="0">
                <a:effectLst/>
                <a:sym typeface="Symbol" panose="05050102010706020507" pitchFamily="18" charset="2"/>
              </a:rPr>
              <a:t></a:t>
            </a:r>
            <a:r>
              <a:rPr lang="en-US" altLang="en-US" sz="2700" dirty="0" err="1" smtClean="0">
                <a:effectLst/>
              </a:rPr>
              <a:t>d</a:t>
            </a:r>
            <a:r>
              <a:rPr lang="en-US" altLang="en-US" sz="2700" dirty="0" smtClean="0">
                <a:effectLst/>
              </a:rPr>
              <a:t>  ???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(That </a:t>
            </a:r>
            <a:r>
              <a:rPr lang="en-US" altLang="en-US" sz="2700" dirty="0" err="1" smtClean="0">
                <a:effectLst/>
              </a:rPr>
              <a:t>neg</a:t>
            </a:r>
            <a:r>
              <a:rPr lang="en-US" altLang="en-US" sz="2700" dirty="0" smtClean="0">
                <a:effectLst/>
              </a:rPr>
              <a:t> is because as W is done by E, q will naturally lose </a:t>
            </a:r>
            <a:r>
              <a:rPr lang="en-US" altLang="en-US" sz="2700" dirty="0" err="1" smtClean="0">
                <a:effectLst/>
              </a:rPr>
              <a:t>U</a:t>
            </a:r>
            <a:r>
              <a:rPr lang="en-US" altLang="en-US" sz="2700" baseline="-25000" dirty="0" err="1" smtClean="0">
                <a:effectLst/>
              </a:rPr>
              <a:t>e</a:t>
            </a:r>
            <a:r>
              <a:rPr lang="en-US" altLang="en-US" sz="2700" dirty="0" smtClean="0">
                <a:effectLst/>
              </a:rPr>
              <a:t> while it gains KE.)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000" dirty="0" smtClean="0"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Units: Joules = Coulombs </a:t>
            </a:r>
            <a:r>
              <a:rPr lang="en-US" altLang="en-US" sz="2700" dirty="0" smtClean="0">
                <a:effectLst/>
                <a:sym typeface="Symbol" panose="05050102010706020507" pitchFamily="18" charset="2"/>
              </a:rPr>
              <a:t> </a:t>
            </a:r>
            <a:r>
              <a:rPr lang="en-US" altLang="en-US" sz="2700" dirty="0" smtClean="0">
                <a:effectLst/>
              </a:rPr>
              <a:t>Newton/Coulomb </a:t>
            </a:r>
            <a:r>
              <a:rPr lang="en-US" altLang="en-US" sz="2700" dirty="0" smtClean="0">
                <a:effectLst/>
                <a:sym typeface="Symbol" panose="05050102010706020507" pitchFamily="18" charset="2"/>
              </a:rPr>
              <a:t> </a:t>
            </a:r>
            <a:r>
              <a:rPr lang="en-US" altLang="en-US" sz="2700" dirty="0" smtClean="0">
                <a:effectLst/>
              </a:rPr>
              <a:t>meter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	so J = </a:t>
            </a:r>
            <a:r>
              <a:rPr lang="en-US" altLang="en-US" sz="2700" dirty="0" err="1" smtClean="0">
                <a:effectLst/>
              </a:rPr>
              <a:t>N</a:t>
            </a:r>
            <a:r>
              <a:rPr lang="en-US" altLang="en-US" sz="2700" dirty="0" err="1" smtClean="0">
                <a:effectLst/>
                <a:sym typeface="Symbol" panose="05050102010706020507" pitchFamily="18" charset="2"/>
              </a:rPr>
              <a:t></a:t>
            </a:r>
            <a:r>
              <a:rPr lang="en-US" altLang="en-US" sz="2700" dirty="0" err="1" smtClean="0">
                <a:effectLst/>
              </a:rPr>
              <a:t>m</a:t>
            </a:r>
            <a:r>
              <a:rPr lang="en-US" altLang="en-US" sz="2700" dirty="0" smtClean="0">
                <a:effectLst/>
              </a:rPr>
              <a:t> = kg m</a:t>
            </a:r>
            <a:r>
              <a:rPr lang="en-US" altLang="en-US" sz="2700" baseline="30000" dirty="0" smtClean="0">
                <a:effectLst/>
              </a:rPr>
              <a:t>2</a:t>
            </a:r>
            <a:r>
              <a:rPr lang="en-US" altLang="en-US" sz="2700" dirty="0" smtClean="0">
                <a:effectLst/>
              </a:rPr>
              <a:t>/s</a:t>
            </a:r>
            <a:r>
              <a:rPr lang="en-US" altLang="en-US" sz="2700" baseline="30000" dirty="0" smtClean="0">
                <a:effectLst/>
              </a:rPr>
              <a:t>2</a:t>
            </a:r>
            <a:r>
              <a:rPr lang="en-US" altLang="en-US" sz="2700" dirty="0" smtClean="0">
                <a:effectLst/>
              </a:rPr>
              <a:t>… exactly as we learned last year!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700" dirty="0">
                <a:effectLst/>
              </a:rPr>
              <a:t>Note Joules is large for the energy on typical charges, so </a:t>
            </a:r>
            <a:r>
              <a:rPr lang="en-US" altLang="en-US" sz="2700" dirty="0" smtClean="0">
                <a:effectLst/>
              </a:rPr>
              <a:t>instead use </a:t>
            </a:r>
            <a:r>
              <a:rPr lang="en-US" altLang="en-US" sz="2700" dirty="0">
                <a:effectLst/>
              </a:rPr>
              <a:t>the electron volt where 1 eV = 1.6 x 10</a:t>
            </a:r>
            <a:r>
              <a:rPr lang="en-US" altLang="en-US" sz="2700" baseline="30000" dirty="0">
                <a:effectLst/>
              </a:rPr>
              <a:t>-19</a:t>
            </a:r>
            <a:r>
              <a:rPr lang="en-US" altLang="en-US" sz="2700" dirty="0">
                <a:effectLst/>
              </a:rPr>
              <a:t> J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000" dirty="0" smtClean="0"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dirty="0" smtClean="0">
                <a:effectLst/>
              </a:rPr>
              <a:t>But after all that, this equation is rarely used… except as a step towards a much more important idea…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dirty="0" smtClean="0">
              <a:effectLst/>
            </a:endParaRPr>
          </a:p>
        </p:txBody>
      </p:sp>
      <p:pic>
        <p:nvPicPr>
          <p:cNvPr id="4" name="Picture 6" descr="1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44450"/>
            <a:ext cx="1335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Introducing the Concept of Electric Potential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62000"/>
            <a:ext cx="9144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Again, let’s go back to an analogy from mechanics: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  Recall U</a:t>
            </a:r>
            <a:r>
              <a:rPr lang="en-US" altLang="en-US" sz="2800" baseline="-25000" smtClean="0">
                <a:effectLst/>
              </a:rPr>
              <a:t>g</a:t>
            </a:r>
            <a:r>
              <a:rPr lang="en-US" altLang="en-US" sz="2800" smtClean="0">
                <a:effectLst/>
              </a:rPr>
              <a:t> = mgh,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if we looked at the ratio of energy per unit of mass,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	U</a:t>
            </a:r>
            <a:r>
              <a:rPr lang="en-US" altLang="en-US" sz="2800" baseline="-25000" smtClean="0">
                <a:effectLst/>
              </a:rPr>
              <a:t>g</a:t>
            </a:r>
            <a:r>
              <a:rPr lang="en-US" altLang="en-US" sz="2800" smtClean="0">
                <a:effectLst/>
              </a:rPr>
              <a:t>/m, it would equal mgh/m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	 or just U</a:t>
            </a:r>
            <a:r>
              <a:rPr lang="en-US" altLang="en-US" sz="2800" baseline="-25000" smtClean="0">
                <a:effectLst/>
              </a:rPr>
              <a:t>g</a:t>
            </a:r>
            <a:r>
              <a:rPr lang="en-US" altLang="en-US" sz="2800" smtClean="0">
                <a:effectLst/>
              </a:rPr>
              <a:t>/m = gh,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where the quantity of gh could have been know as “gravitational potential”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	meaning all objects, regardless of mass, would 	have the same “gravitational potential” at the 	same height, h in the same gravitational field, g.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There wasn’t much use for that idea in our study of mechanics, so we never talked about that or defined the term “gravitational potential”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But that kind of an idea is much more useful than straight energy, in our study of electricity.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Electric Potential Energy vs Electric Potential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7463" y="533400"/>
            <a:ext cx="9144001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Instead of energy/mass for gravity,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  let’s do energy/charge for electricity: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Then   </a:t>
            </a:r>
            <a:r>
              <a:rPr lang="en-US" altLang="en-US" sz="2600" u="sng" dirty="0" err="1" smtClean="0">
                <a:effectLst/>
              </a:rPr>
              <a:t>U</a:t>
            </a:r>
            <a:r>
              <a:rPr lang="en-US" altLang="en-US" sz="2600" baseline="-25000" dirty="0" err="1" smtClean="0">
                <a:effectLst/>
              </a:rPr>
              <a:t>e</a:t>
            </a:r>
            <a:r>
              <a:rPr lang="en-US" altLang="en-US" sz="2600" dirty="0" smtClean="0">
                <a:effectLst/>
              </a:rPr>
              <a:t> = </a:t>
            </a:r>
            <a:r>
              <a:rPr lang="en-US" altLang="en-US" sz="2600" u="sng" dirty="0" err="1" smtClean="0">
                <a:effectLst/>
              </a:rPr>
              <a:t>qEd</a:t>
            </a:r>
            <a:endParaRPr lang="en-US" altLang="en-US" sz="2600" u="sng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	     q	      q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or	   </a:t>
            </a:r>
            <a:r>
              <a:rPr lang="en-US" altLang="en-US" sz="2600" dirty="0" err="1" smtClean="0">
                <a:effectLst/>
              </a:rPr>
              <a:t>U</a:t>
            </a:r>
            <a:r>
              <a:rPr lang="en-US" altLang="en-US" sz="2600" baseline="-25000" dirty="0" err="1" smtClean="0">
                <a:effectLst/>
              </a:rPr>
              <a:t>e</a:t>
            </a:r>
            <a:r>
              <a:rPr lang="en-US" altLang="en-US" sz="2600" dirty="0" smtClean="0">
                <a:effectLst/>
              </a:rPr>
              <a:t>/q = Ed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000" dirty="0" smtClean="0">
                <a:effectLst/>
              </a:rPr>
              <a:t>                       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Where </a:t>
            </a:r>
            <a:r>
              <a:rPr lang="en-US" altLang="en-US" sz="2600" dirty="0" err="1" smtClean="0">
                <a:effectLst/>
              </a:rPr>
              <a:t>U</a:t>
            </a:r>
            <a:r>
              <a:rPr lang="en-US" altLang="en-US" sz="2600" baseline="-25000" dirty="0" err="1" smtClean="0">
                <a:effectLst/>
              </a:rPr>
              <a:t>e</a:t>
            </a:r>
            <a:r>
              <a:rPr lang="en-US" altLang="en-US" sz="2600" dirty="0" smtClean="0">
                <a:effectLst/>
              </a:rPr>
              <a:t>/q is known as </a:t>
            </a:r>
            <a:r>
              <a:rPr lang="en-US" altLang="en-US" sz="2600" u="sng" dirty="0" smtClean="0">
                <a:effectLst/>
              </a:rPr>
              <a:t>electric potential</a:t>
            </a:r>
            <a:r>
              <a:rPr lang="en-US" altLang="en-US" sz="2600" dirty="0" smtClean="0">
                <a:effectLst/>
              </a:rPr>
              <a:t>, defined as electric potential energy per unit of charge.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In other words, all objects, regardless of charge, would 	have the same “electric potential” at the same distance, d, in the same electric field, E.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000" dirty="0" smtClean="0">
                <a:effectLst/>
              </a:rPr>
              <a:t>                         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And with that we introduce a new unit: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Joule/Coulomb, or J/C, has the nickname Volt, or V,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after Alexandro Volta, an Italian physicist and chemist doing work in the early 1800’s.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525"/>
            <a:ext cx="7772400" cy="1057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Diagram of Analogy between </a:t>
            </a:r>
            <a:br>
              <a:rPr lang="en-US" sz="3200" dirty="0" smtClean="0"/>
            </a:br>
            <a:r>
              <a:rPr lang="en-US" sz="3200" dirty="0" smtClean="0"/>
              <a:t>Gravitational and Electric Concepts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000" smtClean="0"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a) Two rocks are at the same location in a gravitational field.  The larger rock has more gravitational potential energy, </a:t>
            </a:r>
            <a:r>
              <a:rPr lang="en-US" altLang="en-US" sz="2700" i="1" smtClean="0">
                <a:effectLst/>
              </a:rPr>
              <a:t>but both have the same gravitational potential</a:t>
            </a:r>
            <a:r>
              <a:rPr lang="en-US" altLang="en-US" sz="2700" smtClean="0">
                <a:effectLst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b) Two charges are at the same location in an electric field. The larger charge has more electric potential energy, </a:t>
            </a:r>
            <a:r>
              <a:rPr lang="en-US" altLang="en-US" sz="2700" i="1" smtClean="0">
                <a:effectLst/>
              </a:rPr>
              <a:t>but both have the same electric potential</a:t>
            </a:r>
            <a:r>
              <a:rPr lang="en-US" altLang="en-US" sz="2700" smtClean="0">
                <a:effectLst/>
              </a:rPr>
              <a:t>.  </a:t>
            </a:r>
          </a:p>
        </p:txBody>
      </p:sp>
      <p:pic>
        <p:nvPicPr>
          <p:cNvPr id="4" name="Picture 6" descr="17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9228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Finally, Electric Potential Difference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144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Still, the idea of electric potential is NOT very meaningful in the study of electricity, but it continues to get us closer to what is…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The fundamental quantity used in the study of electricity is </a:t>
            </a:r>
            <a:r>
              <a:rPr lang="en-US" altLang="en-US" sz="2800" u="sng" smtClean="0">
                <a:effectLst/>
              </a:rPr>
              <a:t>electric potential </a:t>
            </a:r>
            <a:r>
              <a:rPr lang="en-US" altLang="en-US" sz="2800" i="1" u="sng" smtClean="0">
                <a:effectLst/>
              </a:rPr>
              <a:t>difference</a:t>
            </a:r>
            <a:r>
              <a:rPr lang="en-US" altLang="en-US" sz="2800" smtClean="0">
                <a:effectLst/>
              </a:rPr>
              <a:t>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where instead of being concerned with the electric potential at a particular location in an electric field,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we’re concerned with the </a:t>
            </a:r>
            <a:r>
              <a:rPr lang="en-US" altLang="en-US" sz="2800" i="1" smtClean="0">
                <a:effectLst/>
              </a:rPr>
              <a:t>difference</a:t>
            </a:r>
            <a:r>
              <a:rPr lang="en-US" altLang="en-US" sz="2800" smtClean="0">
                <a:effectLst/>
              </a:rPr>
              <a:t> in electric potential between two points in that field.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Consider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effectLst/>
              </a:rPr>
              <a:t>	this diagram: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smtClean="0">
              <a:effectLst/>
            </a:endParaRPr>
          </a:p>
        </p:txBody>
      </p:sp>
      <p:pic>
        <p:nvPicPr>
          <p:cNvPr id="4" name="Picture 5" descr="1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4419600"/>
            <a:ext cx="4054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Electric Potential Difference Explained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60375"/>
            <a:ext cx="9144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One more time with our gravitational analogy…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The gravitational potential difference for a small pebble falling 100 m, 1000 km above the Earth’s surface is less than if it fell that 100 m at the Earth’s surface.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And it’s also less if it only fell 10 m, instead of 100 m.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But the gravitational potential difference for a boulder falling 100 m, 1000 km above the Earth’s surface is the same as that of the small rock…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	because both fell the same h, thru the same g.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Then it’s the same for electric potential difference…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The electric potential difference for any particular charge is different for different changes in location in a varying field, and different for different changes of position,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smtClean="0">
                <a:effectLst/>
              </a:rPr>
              <a:t>	but it doesn’t depend on the amount of charge in the field that’s doing all the moving</a:t>
            </a:r>
            <a:r>
              <a:rPr lang="en-US" altLang="en-US" sz="2800" smtClean="0">
                <a:effectLst/>
              </a:rPr>
              <a:t> around.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Electric Potential Difference = Voltage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93713"/>
            <a:ext cx="91440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NOTE: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Electric Potential Difference is aka Voltage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whose standard variable is </a:t>
            </a:r>
            <a:r>
              <a:rPr lang="en-US" altLang="en-US" sz="2600" i="1" dirty="0" smtClean="0">
                <a:effectLst/>
              </a:rPr>
              <a:t>V (in italics)</a:t>
            </a:r>
            <a:r>
              <a:rPr lang="en-US" altLang="en-US" sz="2600" dirty="0" smtClean="0">
                <a:effectLst/>
              </a:rPr>
              <a:t>…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	measured in volts,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	    whose abbreviation is V…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		a little confusing.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Anyway, what does all this mean?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Basically, that while electric potential difference is a fundamental quantity used in the study of electricity, you shouldn’t read more into it than is really there.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Looking at the chart, it’s easy to assume that more voltage means more danger, but that’s not necessarily true…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	Our Van de </a:t>
            </a:r>
            <a:r>
              <a:rPr lang="en-US" altLang="en-US" sz="2600" dirty="0" err="1" smtClean="0">
                <a:effectLst/>
              </a:rPr>
              <a:t>Graaff</a:t>
            </a:r>
            <a:r>
              <a:rPr lang="en-US" altLang="en-US" sz="2600" dirty="0" smtClean="0">
                <a:effectLst/>
              </a:rPr>
              <a:t> generator creates up to 500,000 volts of electric potential difference, but without many free charges to push around, it’s not dangerous.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dirty="0" smtClean="0">
                <a:effectLst/>
              </a:rPr>
              <a:t>It’s like dropping feathers from 1 mile up… lots of </a:t>
            </a:r>
            <a:r>
              <a:rPr lang="en-US" altLang="en-US" sz="2600" dirty="0" err="1" smtClean="0">
                <a:effectLst/>
              </a:rPr>
              <a:t>gh</a:t>
            </a:r>
            <a:r>
              <a:rPr lang="en-US" altLang="en-US" sz="2600" dirty="0" smtClean="0">
                <a:effectLst/>
              </a:rPr>
              <a:t>, but hardly any </a:t>
            </a:r>
            <a:r>
              <a:rPr lang="en-US" altLang="en-US" sz="2600" dirty="0" err="1" smtClean="0">
                <a:effectLst/>
              </a:rPr>
              <a:t>mgh</a:t>
            </a:r>
            <a:r>
              <a:rPr lang="en-US" altLang="en-US" sz="2600" dirty="0" smtClean="0">
                <a:effectLst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 dirty="0" smtClean="0">
              <a:effectLst/>
            </a:endParaRPr>
          </a:p>
        </p:txBody>
      </p:sp>
      <p:pic>
        <p:nvPicPr>
          <p:cNvPr id="4" name="Picture 4" descr="17_03-01T01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2763"/>
            <a:ext cx="2133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s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4366</TotalTime>
  <Words>671</Words>
  <Application>Microsoft Office PowerPoint</Application>
  <PresentationFormat>On-screen Show (4:3)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Symbol</vt:lpstr>
      <vt:lpstr>Tahoma</vt:lpstr>
      <vt:lpstr>Wingdings</vt:lpstr>
      <vt:lpstr>Compass</vt:lpstr>
      <vt:lpstr>Electric Potential Energy </vt:lpstr>
      <vt:lpstr>Diagram of Analogy between  Gravitational and Electric Concepts</vt:lpstr>
      <vt:lpstr>Math of Electric Potential Energy</vt:lpstr>
      <vt:lpstr>Introducing the Concept of Electric Potential </vt:lpstr>
      <vt:lpstr>Electric Potential Energy vs Electric Potential</vt:lpstr>
      <vt:lpstr>Diagram of Analogy between  Gravitational and Electric Concepts</vt:lpstr>
      <vt:lpstr>Finally, Electric Potential Difference </vt:lpstr>
      <vt:lpstr>Electric Potential Difference Explained</vt:lpstr>
      <vt:lpstr>Electric Potential Difference = Voltage</vt:lpstr>
      <vt:lpstr>Math of (Electric) Potential Difference</vt:lpstr>
      <vt:lpstr>Equipotential Lines/Surfaces</vt:lpstr>
      <vt:lpstr>Capacitors </vt:lpstr>
      <vt:lpstr> Dielectrics  </vt:lpstr>
      <vt:lpstr> Math of Capacitance  </vt:lpstr>
    </vt:vector>
  </TitlesOfParts>
  <Company>BWSD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Coulomb’s Law</dc:title>
  <dc:creator>BWSD</dc:creator>
  <cp:lastModifiedBy>Giles, Elizabeth</cp:lastModifiedBy>
  <cp:revision>142</cp:revision>
  <cp:lastPrinted>2016-10-03T14:59:00Z</cp:lastPrinted>
  <dcterms:created xsi:type="dcterms:W3CDTF">2009-04-15T17:27:50Z</dcterms:created>
  <dcterms:modified xsi:type="dcterms:W3CDTF">2016-10-05T21:59:34Z</dcterms:modified>
</cp:coreProperties>
</file>