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
  </p:notesMasterIdLst>
  <p:handoutMasterIdLst>
    <p:handoutMasterId r:id="rId7"/>
  </p:handoutMasterIdLst>
  <p:sldIdLst>
    <p:sldId id="313" r:id="rId2"/>
    <p:sldId id="312" r:id="rId3"/>
    <p:sldId id="311" r:id="rId4"/>
    <p:sldId id="310" r:id="rId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9" y="0"/>
            <a:ext cx="3038475" cy="466578"/>
          </a:xfrm>
          <a:prstGeom prst="rect">
            <a:avLst/>
          </a:prstGeom>
        </p:spPr>
        <p:txBody>
          <a:bodyPr vert="horz" lIns="91440" tIns="45720" rIns="91440" bIns="45720" rtlCol="0"/>
          <a:lstStyle>
            <a:lvl1pPr algn="r">
              <a:defRPr sz="1200"/>
            </a:lvl1pPr>
          </a:lstStyle>
          <a:p>
            <a:pPr>
              <a:defRPr/>
            </a:pPr>
            <a:fld id="{9DBE8134-0B87-4EF2-8BF0-EAA7C0769A04}" type="datetimeFigureOut">
              <a:rPr lang="en-US"/>
              <a:pPr>
                <a:defRPr/>
              </a:pPr>
              <a:t>9/21/2018</a:t>
            </a:fld>
            <a:endParaRPr lang="en-US"/>
          </a:p>
        </p:txBody>
      </p:sp>
      <p:sp>
        <p:nvSpPr>
          <p:cNvPr id="4" name="Footer Placeholder 3"/>
          <p:cNvSpPr>
            <a:spLocks noGrp="1"/>
          </p:cNvSpPr>
          <p:nvPr>
            <p:ph type="ftr" sz="quarter" idx="2"/>
          </p:nvPr>
        </p:nvSpPr>
        <p:spPr>
          <a:xfrm>
            <a:off x="1" y="8829822"/>
            <a:ext cx="3038475" cy="46657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9" y="8829822"/>
            <a:ext cx="3038475" cy="466578"/>
          </a:xfrm>
          <a:prstGeom prst="rect">
            <a:avLst/>
          </a:prstGeom>
        </p:spPr>
        <p:txBody>
          <a:bodyPr vert="horz" lIns="91440" tIns="45720" rIns="91440" bIns="45720" rtlCol="0" anchor="b"/>
          <a:lstStyle>
            <a:lvl1pPr algn="r">
              <a:defRPr sz="1200"/>
            </a:lvl1pPr>
          </a:lstStyle>
          <a:p>
            <a:pPr>
              <a:defRPr/>
            </a:pPr>
            <a:fld id="{D34CC683-1B93-4225-9C99-2DF1CCEE1107}" type="slidenum">
              <a:rPr lang="en-US"/>
              <a:pPr>
                <a:defRPr/>
              </a:pPr>
              <a:t>‹#›</a:t>
            </a:fld>
            <a:endParaRPr lang="en-US"/>
          </a:p>
        </p:txBody>
      </p:sp>
    </p:spTree>
    <p:extLst>
      <p:ext uri="{BB962C8B-B14F-4D97-AF65-F5344CB8AC3E}">
        <p14:creationId xmlns:p14="http://schemas.microsoft.com/office/powerpoint/2010/main" val="2746326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9" y="0"/>
            <a:ext cx="3038475" cy="466578"/>
          </a:xfrm>
          <a:prstGeom prst="rect">
            <a:avLst/>
          </a:prstGeom>
        </p:spPr>
        <p:txBody>
          <a:bodyPr vert="horz" lIns="91440" tIns="45720" rIns="91440" bIns="45720" rtlCol="0"/>
          <a:lstStyle>
            <a:lvl1pPr algn="r">
              <a:defRPr sz="1200"/>
            </a:lvl1pPr>
          </a:lstStyle>
          <a:p>
            <a:pPr>
              <a:defRPr/>
            </a:pPr>
            <a:fld id="{12D9DC34-4B38-4892-985B-ABB3AC9B613D}" type="datetimeFigureOut">
              <a:rPr lang="en-US"/>
              <a:pPr>
                <a:defRPr/>
              </a:pPr>
              <a:t>9/21/2018</a:t>
            </a:fld>
            <a:endParaRPr lang="en-US"/>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74033"/>
            <a:ext cx="5607050" cy="3660718"/>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822"/>
            <a:ext cx="3038475" cy="46657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9" y="8829822"/>
            <a:ext cx="3038475" cy="466578"/>
          </a:xfrm>
          <a:prstGeom prst="rect">
            <a:avLst/>
          </a:prstGeom>
        </p:spPr>
        <p:txBody>
          <a:bodyPr vert="horz" lIns="91440" tIns="45720" rIns="91440" bIns="45720" rtlCol="0" anchor="b"/>
          <a:lstStyle>
            <a:lvl1pPr algn="r">
              <a:defRPr sz="1200"/>
            </a:lvl1pPr>
          </a:lstStyle>
          <a:p>
            <a:pPr>
              <a:defRPr/>
            </a:pPr>
            <a:fld id="{FFD6B376-3948-4313-9BA5-DA2DF42C9857}" type="slidenum">
              <a:rPr lang="en-US"/>
              <a:pPr>
                <a:defRPr/>
              </a:pPr>
              <a:t>‹#›</a:t>
            </a:fld>
            <a:endParaRPr lang="en-US"/>
          </a:p>
        </p:txBody>
      </p:sp>
    </p:spTree>
    <p:extLst>
      <p:ext uri="{BB962C8B-B14F-4D97-AF65-F5344CB8AC3E}">
        <p14:creationId xmlns:p14="http://schemas.microsoft.com/office/powerpoint/2010/main" val="3323809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 name="Rectangle 20"/>
              <p:cNvSpPr>
                <a:spLocks noChangeArrowheads="1"/>
              </p:cNvSpPr>
              <p:nvPr userDrawn="1"/>
            </p:nvSpPr>
            <p:spPr bwMode="ltGray">
              <a:xfrm rot="6798887">
                <a:off x="7" y="387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 name="Freeform 150"/>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dirty="0">
                  <a:latin typeface="Tahoma" charset="0"/>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dirty="0">
                  <a:latin typeface="Tahoma" charset="0"/>
                </a:endParaRPr>
              </a:p>
            </p:txBody>
          </p:sp>
        </p:grpSp>
      </p:grpSp>
      <p:sp>
        <p:nvSpPr>
          <p:cNvPr id="732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32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FFFFFF"/>
                  </a:outerShdw>
                </a:effectLst>
                <a:latin typeface="+mn-lt"/>
              </a:defRPr>
            </a:lvl1pPr>
          </a:lstStyle>
          <a:p>
            <a:pPr>
              <a:defRPr/>
            </a:pPr>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FFFFFF"/>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73E87"/>
                  </a:outerShdw>
                </a:effectLst>
                <a:latin typeface="Tahoma" panose="020B0604030504040204" pitchFamily="34" charset="0"/>
              </a:defRPr>
            </a:lvl1pPr>
          </a:lstStyle>
          <a:p>
            <a:pPr>
              <a:defRPr/>
            </a:pPr>
            <a:fld id="{F3696353-7EBC-47E0-87F9-1D37FC8F6012}" type="slidenum">
              <a:rPr lang="en-US" altLang="en-US"/>
              <a:pPr>
                <a:defRPr/>
              </a:pPr>
              <a:t>‹#›</a:t>
            </a:fld>
            <a:endParaRPr lang="en-US" altLang="en-US"/>
          </a:p>
        </p:txBody>
      </p:sp>
    </p:spTree>
    <p:extLst>
      <p:ext uri="{BB962C8B-B14F-4D97-AF65-F5344CB8AC3E}">
        <p14:creationId xmlns:p14="http://schemas.microsoft.com/office/powerpoint/2010/main" val="240328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12089591-0D05-4EB3-8071-522A8293477B}" type="slidenum">
              <a:rPr lang="en-US" altLang="en-US"/>
              <a:pPr>
                <a:defRPr/>
              </a:pPr>
              <a:t>‹#›</a:t>
            </a:fld>
            <a:endParaRPr lang="en-US" altLang="en-US"/>
          </a:p>
        </p:txBody>
      </p:sp>
    </p:spTree>
    <p:extLst>
      <p:ext uri="{BB962C8B-B14F-4D97-AF65-F5344CB8AC3E}">
        <p14:creationId xmlns:p14="http://schemas.microsoft.com/office/powerpoint/2010/main" val="2293522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69772985-0A89-40B5-B33C-06B04A75B2E6}" type="slidenum">
              <a:rPr lang="en-US" altLang="en-US"/>
              <a:pPr>
                <a:defRPr/>
              </a:pPr>
              <a:t>‹#›</a:t>
            </a:fld>
            <a:endParaRPr lang="en-US" altLang="en-US"/>
          </a:p>
        </p:txBody>
      </p:sp>
    </p:spTree>
    <p:extLst>
      <p:ext uri="{BB962C8B-B14F-4D97-AF65-F5344CB8AC3E}">
        <p14:creationId xmlns:p14="http://schemas.microsoft.com/office/powerpoint/2010/main" val="2421360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1625"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301625" y="3925888"/>
            <a:ext cx="8540750"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54"/>
          <p:cNvSpPr>
            <a:spLocks noGrp="1" noChangeArrowheads="1"/>
          </p:cNvSpPr>
          <p:nvPr>
            <p:ph type="dt" sz="half" idx="10"/>
          </p:nvPr>
        </p:nvSpPr>
        <p:spPr>
          <a:ln/>
        </p:spPr>
        <p:txBody>
          <a:bodyPr/>
          <a:lstStyle>
            <a:lvl1pPr>
              <a:defRPr/>
            </a:lvl1pPr>
          </a:lstStyle>
          <a:p>
            <a:pPr>
              <a:defRPr/>
            </a:pPr>
            <a:endParaRPr lang="en-US"/>
          </a:p>
        </p:txBody>
      </p:sp>
      <p:sp>
        <p:nvSpPr>
          <p:cNvPr id="7" name="Rectangle 155"/>
          <p:cNvSpPr>
            <a:spLocks noGrp="1" noChangeArrowheads="1"/>
          </p:cNvSpPr>
          <p:nvPr>
            <p:ph type="ftr" sz="quarter" idx="11"/>
          </p:nvPr>
        </p:nvSpPr>
        <p:spPr>
          <a:ln/>
        </p:spPr>
        <p:txBody>
          <a:bodyPr/>
          <a:lstStyle>
            <a:lvl1pPr>
              <a:defRPr/>
            </a:lvl1pPr>
          </a:lstStyle>
          <a:p>
            <a:pPr>
              <a:defRPr/>
            </a:pPr>
            <a:endParaRPr lang="en-US"/>
          </a:p>
        </p:txBody>
      </p:sp>
      <p:sp>
        <p:nvSpPr>
          <p:cNvPr id="8" name="Rectangle 156"/>
          <p:cNvSpPr>
            <a:spLocks noGrp="1" noChangeArrowheads="1"/>
          </p:cNvSpPr>
          <p:nvPr>
            <p:ph type="sldNum" sz="quarter" idx="12"/>
          </p:nvPr>
        </p:nvSpPr>
        <p:spPr>
          <a:ln/>
        </p:spPr>
        <p:txBody>
          <a:bodyPr/>
          <a:lstStyle>
            <a:lvl1pPr>
              <a:defRPr/>
            </a:lvl1pPr>
          </a:lstStyle>
          <a:p>
            <a:pPr>
              <a:defRPr/>
            </a:pPr>
            <a:fld id="{2BE15D07-5326-467F-97EE-16C1B3A9DF0D}" type="slidenum">
              <a:rPr lang="en-US" altLang="en-US"/>
              <a:pPr>
                <a:defRPr/>
              </a:pPr>
              <a:t>‹#›</a:t>
            </a:fld>
            <a:endParaRPr lang="en-US" altLang="en-US"/>
          </a:p>
        </p:txBody>
      </p:sp>
    </p:spTree>
    <p:extLst>
      <p:ext uri="{BB962C8B-B14F-4D97-AF65-F5344CB8AC3E}">
        <p14:creationId xmlns:p14="http://schemas.microsoft.com/office/powerpoint/2010/main" val="251797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3E53C74B-F8A6-478E-AFDC-2A5BECF67BCD}" type="slidenum">
              <a:rPr lang="en-US" altLang="en-US"/>
              <a:pPr>
                <a:defRPr/>
              </a:pPr>
              <a:t>‹#›</a:t>
            </a:fld>
            <a:endParaRPr lang="en-US" altLang="en-US"/>
          </a:p>
        </p:txBody>
      </p:sp>
    </p:spTree>
    <p:extLst>
      <p:ext uri="{BB962C8B-B14F-4D97-AF65-F5344CB8AC3E}">
        <p14:creationId xmlns:p14="http://schemas.microsoft.com/office/powerpoint/2010/main" val="349704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59559911-79FC-41E6-BC82-0C921CD26200}" type="slidenum">
              <a:rPr lang="en-US" altLang="en-US"/>
              <a:pPr>
                <a:defRPr/>
              </a:pPr>
              <a:t>‹#›</a:t>
            </a:fld>
            <a:endParaRPr lang="en-US" altLang="en-US"/>
          </a:p>
        </p:txBody>
      </p:sp>
    </p:spTree>
    <p:extLst>
      <p:ext uri="{BB962C8B-B14F-4D97-AF65-F5344CB8AC3E}">
        <p14:creationId xmlns:p14="http://schemas.microsoft.com/office/powerpoint/2010/main" val="165707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F5E86B5E-2B2A-46EC-B186-525FE379BE0E}" type="slidenum">
              <a:rPr lang="en-US" altLang="en-US"/>
              <a:pPr>
                <a:defRPr/>
              </a:pPr>
              <a:t>‹#›</a:t>
            </a:fld>
            <a:endParaRPr lang="en-US" altLang="en-US"/>
          </a:p>
        </p:txBody>
      </p:sp>
    </p:spTree>
    <p:extLst>
      <p:ext uri="{BB962C8B-B14F-4D97-AF65-F5344CB8AC3E}">
        <p14:creationId xmlns:p14="http://schemas.microsoft.com/office/powerpoint/2010/main" val="18149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p>
        </p:txBody>
      </p:sp>
      <p:sp>
        <p:nvSpPr>
          <p:cNvPr id="9" name="Rectangle 156"/>
          <p:cNvSpPr>
            <a:spLocks noGrp="1" noChangeArrowheads="1"/>
          </p:cNvSpPr>
          <p:nvPr>
            <p:ph type="sldNum" sz="quarter" idx="12"/>
          </p:nvPr>
        </p:nvSpPr>
        <p:spPr>
          <a:ln/>
        </p:spPr>
        <p:txBody>
          <a:bodyPr/>
          <a:lstStyle>
            <a:lvl1pPr>
              <a:defRPr/>
            </a:lvl1pPr>
          </a:lstStyle>
          <a:p>
            <a:pPr>
              <a:defRPr/>
            </a:pPr>
            <a:fld id="{D1C69B7D-92FA-4BF7-AEB0-2842CE17674B}" type="slidenum">
              <a:rPr lang="en-US" altLang="en-US"/>
              <a:pPr>
                <a:defRPr/>
              </a:pPr>
              <a:t>‹#›</a:t>
            </a:fld>
            <a:endParaRPr lang="en-US" altLang="en-US"/>
          </a:p>
        </p:txBody>
      </p:sp>
    </p:spTree>
    <p:extLst>
      <p:ext uri="{BB962C8B-B14F-4D97-AF65-F5344CB8AC3E}">
        <p14:creationId xmlns:p14="http://schemas.microsoft.com/office/powerpoint/2010/main" val="419048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pPr>
              <a:defRPr/>
            </a:pPr>
            <a:fld id="{BF7AE6E8-5B01-4AC6-94F5-4E8D8F48855D}" type="slidenum">
              <a:rPr lang="en-US" altLang="en-US"/>
              <a:pPr>
                <a:defRPr/>
              </a:pPr>
              <a:t>‹#›</a:t>
            </a:fld>
            <a:endParaRPr lang="en-US" altLang="en-US"/>
          </a:p>
        </p:txBody>
      </p:sp>
    </p:spTree>
    <p:extLst>
      <p:ext uri="{BB962C8B-B14F-4D97-AF65-F5344CB8AC3E}">
        <p14:creationId xmlns:p14="http://schemas.microsoft.com/office/powerpoint/2010/main" val="98919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p>
        </p:txBody>
      </p:sp>
      <p:sp>
        <p:nvSpPr>
          <p:cNvPr id="4" name="Rectangle 156"/>
          <p:cNvSpPr>
            <a:spLocks noGrp="1" noChangeArrowheads="1"/>
          </p:cNvSpPr>
          <p:nvPr>
            <p:ph type="sldNum" sz="quarter" idx="12"/>
          </p:nvPr>
        </p:nvSpPr>
        <p:spPr>
          <a:ln/>
        </p:spPr>
        <p:txBody>
          <a:bodyPr/>
          <a:lstStyle>
            <a:lvl1pPr>
              <a:defRPr/>
            </a:lvl1pPr>
          </a:lstStyle>
          <a:p>
            <a:pPr>
              <a:defRPr/>
            </a:pPr>
            <a:fld id="{0F4721E1-7C4E-4D6F-A896-58F33BBD79AF}" type="slidenum">
              <a:rPr lang="en-US" altLang="en-US"/>
              <a:pPr>
                <a:defRPr/>
              </a:pPr>
              <a:t>‹#›</a:t>
            </a:fld>
            <a:endParaRPr lang="en-US" altLang="en-US"/>
          </a:p>
        </p:txBody>
      </p:sp>
    </p:spTree>
    <p:extLst>
      <p:ext uri="{BB962C8B-B14F-4D97-AF65-F5344CB8AC3E}">
        <p14:creationId xmlns:p14="http://schemas.microsoft.com/office/powerpoint/2010/main" val="236133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15893ADE-11A8-4ED4-8D71-19876480F798}" type="slidenum">
              <a:rPr lang="en-US" altLang="en-US"/>
              <a:pPr>
                <a:defRPr/>
              </a:pPr>
              <a:t>‹#›</a:t>
            </a:fld>
            <a:endParaRPr lang="en-US" altLang="en-US"/>
          </a:p>
        </p:txBody>
      </p:sp>
    </p:spTree>
    <p:extLst>
      <p:ext uri="{BB962C8B-B14F-4D97-AF65-F5344CB8AC3E}">
        <p14:creationId xmlns:p14="http://schemas.microsoft.com/office/powerpoint/2010/main" val="250083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C7001155-D3CE-4D1C-8202-B9867F5E64E8}" type="slidenum">
              <a:rPr lang="en-US" altLang="en-US"/>
              <a:pPr>
                <a:defRPr/>
              </a:pPr>
              <a:t>‹#›</a:t>
            </a:fld>
            <a:endParaRPr lang="en-US" altLang="en-US"/>
          </a:p>
        </p:txBody>
      </p:sp>
    </p:spTree>
    <p:extLst>
      <p:ext uri="{BB962C8B-B14F-4D97-AF65-F5344CB8AC3E}">
        <p14:creationId xmlns:p14="http://schemas.microsoft.com/office/powerpoint/2010/main" val="309727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169"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0"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1"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2"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3"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4"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5"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6"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7"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8"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9"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80"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81"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33" name="Group 17"/>
            <p:cNvGrpSpPr>
              <a:grpSpLocks/>
            </p:cNvGrpSpPr>
            <p:nvPr userDrawn="1"/>
          </p:nvGrpSpPr>
          <p:grpSpPr bwMode="auto">
            <a:xfrm>
              <a:off x="0" y="2291"/>
              <a:ext cx="1385" cy="1702"/>
              <a:chOff x="0" y="2291"/>
              <a:chExt cx="1385" cy="1702"/>
            </a:xfrm>
          </p:grpSpPr>
          <p:sp>
            <p:nvSpPr>
              <p:cNvPr id="1034" name="Rectangle 18"/>
              <p:cNvSpPr>
                <a:spLocks noChangeArrowheads="1"/>
              </p:cNvSpPr>
              <p:nvPr userDrawn="1"/>
            </p:nvSpPr>
            <p:spPr bwMode="ltGray">
              <a:xfrm rot="6798887">
                <a:off x="63" y="388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35" name="Rectangle 19"/>
              <p:cNvSpPr>
                <a:spLocks noChangeArrowheads="1"/>
              </p:cNvSpPr>
              <p:nvPr userDrawn="1"/>
            </p:nvSpPr>
            <p:spPr bwMode="ltGray">
              <a:xfrm rot="6798887">
                <a:off x="33" y="388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36" name="Rectangle 20"/>
              <p:cNvSpPr>
                <a:spLocks noChangeArrowheads="1"/>
              </p:cNvSpPr>
              <p:nvPr userDrawn="1"/>
            </p:nvSpPr>
            <p:spPr bwMode="ltGray">
              <a:xfrm rot="6798887">
                <a:off x="7" y="387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37" name="Rectangle 21"/>
              <p:cNvSpPr>
                <a:spLocks noChangeArrowheads="1"/>
              </p:cNvSpPr>
              <p:nvPr userDrawn="1"/>
            </p:nvSpPr>
            <p:spPr bwMode="ltGray">
              <a:xfrm rot="5999912">
                <a:off x="209" y="388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38" name="Rectangle 22"/>
              <p:cNvSpPr>
                <a:spLocks noChangeArrowheads="1"/>
              </p:cNvSpPr>
              <p:nvPr userDrawn="1"/>
            </p:nvSpPr>
            <p:spPr bwMode="ltGray">
              <a:xfrm rot="5999912">
                <a:off x="18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39" name="Rectangle 23"/>
              <p:cNvSpPr>
                <a:spLocks noChangeArrowheads="1"/>
              </p:cNvSpPr>
              <p:nvPr userDrawn="1"/>
            </p:nvSpPr>
            <p:spPr bwMode="ltGray">
              <a:xfrm rot="6250138">
                <a:off x="15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0" name="Rectangle 24"/>
              <p:cNvSpPr>
                <a:spLocks noChangeArrowheads="1"/>
              </p:cNvSpPr>
              <p:nvPr userDrawn="1"/>
            </p:nvSpPr>
            <p:spPr bwMode="ltGray">
              <a:xfrm rot="6238076">
                <a:off x="123" y="388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1" name="Rectangle 25"/>
              <p:cNvSpPr>
                <a:spLocks noChangeArrowheads="1"/>
              </p:cNvSpPr>
              <p:nvPr userDrawn="1"/>
            </p:nvSpPr>
            <p:spPr bwMode="ltGray">
              <a:xfrm rot="5380717">
                <a:off x="363" y="386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2" name="Rectangle 26"/>
              <p:cNvSpPr>
                <a:spLocks noChangeArrowheads="1"/>
              </p:cNvSpPr>
              <p:nvPr userDrawn="1"/>
            </p:nvSpPr>
            <p:spPr bwMode="ltGray">
              <a:xfrm rot="5380717">
                <a:off x="333" y="387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3" name="Rectangle 27"/>
              <p:cNvSpPr>
                <a:spLocks noChangeArrowheads="1"/>
              </p:cNvSpPr>
              <p:nvPr userDrawn="1"/>
            </p:nvSpPr>
            <p:spPr bwMode="ltGray">
              <a:xfrm rot="5583200">
                <a:off x="303" y="387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4" name="Rectangle 28"/>
              <p:cNvSpPr>
                <a:spLocks noChangeArrowheads="1"/>
              </p:cNvSpPr>
              <p:nvPr userDrawn="1"/>
            </p:nvSpPr>
            <p:spPr bwMode="ltGray">
              <a:xfrm rot="5737625">
                <a:off x="271" y="388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5" name="Rectangle 29"/>
              <p:cNvSpPr>
                <a:spLocks noChangeArrowheads="1"/>
              </p:cNvSpPr>
              <p:nvPr userDrawn="1"/>
            </p:nvSpPr>
            <p:spPr bwMode="ltGray">
              <a:xfrm rot="4715477">
                <a:off x="517" y="382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6" name="Rectangle 30"/>
              <p:cNvSpPr>
                <a:spLocks noChangeArrowheads="1"/>
              </p:cNvSpPr>
              <p:nvPr userDrawn="1"/>
            </p:nvSpPr>
            <p:spPr bwMode="ltGray">
              <a:xfrm rot="4924949">
                <a:off x="486" y="38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7" name="Rectangle 31"/>
              <p:cNvSpPr>
                <a:spLocks noChangeArrowheads="1"/>
              </p:cNvSpPr>
              <p:nvPr userDrawn="1"/>
            </p:nvSpPr>
            <p:spPr bwMode="ltGray">
              <a:xfrm rot="4924949">
                <a:off x="456" y="38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8" name="Rectangle 32"/>
              <p:cNvSpPr>
                <a:spLocks noChangeArrowheads="1"/>
              </p:cNvSpPr>
              <p:nvPr userDrawn="1"/>
            </p:nvSpPr>
            <p:spPr bwMode="ltGray">
              <a:xfrm rot="5041352">
                <a:off x="427" y="385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49" name="Rectangle 33"/>
              <p:cNvSpPr>
                <a:spLocks noChangeArrowheads="1"/>
              </p:cNvSpPr>
              <p:nvPr userDrawn="1"/>
            </p:nvSpPr>
            <p:spPr bwMode="ltGray">
              <a:xfrm rot="3816889">
                <a:off x="664" y="376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0" name="Rectangle 34"/>
              <p:cNvSpPr>
                <a:spLocks noChangeArrowheads="1"/>
              </p:cNvSpPr>
              <p:nvPr userDrawn="1"/>
            </p:nvSpPr>
            <p:spPr bwMode="ltGray">
              <a:xfrm rot="3816889">
                <a:off x="634" y="378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1" name="Rectangle 35"/>
              <p:cNvSpPr>
                <a:spLocks noChangeArrowheads="1"/>
              </p:cNvSpPr>
              <p:nvPr userDrawn="1"/>
            </p:nvSpPr>
            <p:spPr bwMode="ltGray">
              <a:xfrm rot="4104184">
                <a:off x="606" y="379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2" name="Rectangle 36"/>
              <p:cNvSpPr>
                <a:spLocks noChangeArrowheads="1"/>
              </p:cNvSpPr>
              <p:nvPr userDrawn="1"/>
            </p:nvSpPr>
            <p:spPr bwMode="ltGray">
              <a:xfrm rot="4325343">
                <a:off x="575" y="380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3" name="Rectangle 37"/>
              <p:cNvSpPr>
                <a:spLocks noChangeArrowheads="1"/>
              </p:cNvSpPr>
              <p:nvPr userDrawn="1"/>
            </p:nvSpPr>
            <p:spPr bwMode="ltGray">
              <a:xfrm rot="3368036">
                <a:off x="800" y="368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4" name="Rectangle 38"/>
              <p:cNvSpPr>
                <a:spLocks noChangeArrowheads="1"/>
              </p:cNvSpPr>
              <p:nvPr userDrawn="1"/>
            </p:nvSpPr>
            <p:spPr bwMode="ltGray">
              <a:xfrm rot="3368036">
                <a:off x="772" y="369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5" name="Rectangle 39"/>
              <p:cNvSpPr>
                <a:spLocks noChangeArrowheads="1"/>
              </p:cNvSpPr>
              <p:nvPr userDrawn="1"/>
            </p:nvSpPr>
            <p:spPr bwMode="ltGray">
              <a:xfrm rot="3368036">
                <a:off x="746" y="37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6" name="Rectangle 40"/>
              <p:cNvSpPr>
                <a:spLocks noChangeArrowheads="1"/>
              </p:cNvSpPr>
              <p:nvPr userDrawn="1"/>
            </p:nvSpPr>
            <p:spPr bwMode="ltGray">
              <a:xfrm rot="3816889">
                <a:off x="717" y="37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7" name="Rectangle 41"/>
              <p:cNvSpPr>
                <a:spLocks noChangeArrowheads="1"/>
              </p:cNvSpPr>
              <p:nvPr userDrawn="1"/>
            </p:nvSpPr>
            <p:spPr bwMode="ltGray">
              <a:xfrm rot="2302266">
                <a:off x="923" y="358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8" name="Rectangle 42"/>
              <p:cNvSpPr>
                <a:spLocks noChangeArrowheads="1"/>
              </p:cNvSpPr>
              <p:nvPr userDrawn="1"/>
            </p:nvSpPr>
            <p:spPr bwMode="ltGray">
              <a:xfrm rot="2302266">
                <a:off x="899" y="360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59" name="Rectangle 43"/>
              <p:cNvSpPr>
                <a:spLocks noChangeArrowheads="1"/>
              </p:cNvSpPr>
              <p:nvPr userDrawn="1"/>
            </p:nvSpPr>
            <p:spPr bwMode="ltGray">
              <a:xfrm rot="2707562">
                <a:off x="876" y="36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0" name="Rectangle 44"/>
              <p:cNvSpPr>
                <a:spLocks noChangeArrowheads="1"/>
              </p:cNvSpPr>
              <p:nvPr userDrawn="1"/>
            </p:nvSpPr>
            <p:spPr bwMode="ltGray">
              <a:xfrm rot="2707562">
                <a:off x="850" y="364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1" name="Rectangle 45"/>
              <p:cNvSpPr>
                <a:spLocks noChangeArrowheads="1"/>
              </p:cNvSpPr>
              <p:nvPr userDrawn="1"/>
            </p:nvSpPr>
            <p:spPr bwMode="ltGray">
              <a:xfrm rot="1525830">
                <a:off x="1027" y="3473"/>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2" name="Rectangle 46"/>
              <p:cNvSpPr>
                <a:spLocks noChangeArrowheads="1"/>
              </p:cNvSpPr>
              <p:nvPr userDrawn="1"/>
            </p:nvSpPr>
            <p:spPr bwMode="ltGray">
              <a:xfrm rot="1525830">
                <a:off x="1009" y="349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3" name="Rectangle 47"/>
              <p:cNvSpPr>
                <a:spLocks noChangeArrowheads="1"/>
              </p:cNvSpPr>
              <p:nvPr userDrawn="1"/>
            </p:nvSpPr>
            <p:spPr bwMode="ltGray">
              <a:xfrm rot="1788117">
                <a:off x="990" y="3519"/>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4" name="Rectangle 48"/>
              <p:cNvSpPr>
                <a:spLocks noChangeArrowheads="1"/>
              </p:cNvSpPr>
              <p:nvPr userDrawn="1"/>
            </p:nvSpPr>
            <p:spPr bwMode="ltGray">
              <a:xfrm rot="1788117">
                <a:off x="969" y="354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5" name="Rectangle 49"/>
              <p:cNvSpPr>
                <a:spLocks noChangeArrowheads="1"/>
              </p:cNvSpPr>
              <p:nvPr userDrawn="1"/>
            </p:nvSpPr>
            <p:spPr bwMode="ltGray">
              <a:xfrm rot="841630">
                <a:off x="1113" y="3355"/>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6" name="Rectangle 50"/>
              <p:cNvSpPr>
                <a:spLocks noChangeArrowheads="1"/>
              </p:cNvSpPr>
              <p:nvPr userDrawn="1"/>
            </p:nvSpPr>
            <p:spPr bwMode="ltGray">
              <a:xfrm rot="841630">
                <a:off x="1100" y="337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7" name="Rectangle 51"/>
              <p:cNvSpPr>
                <a:spLocks noChangeArrowheads="1"/>
              </p:cNvSpPr>
              <p:nvPr userDrawn="1"/>
            </p:nvSpPr>
            <p:spPr bwMode="ltGray">
              <a:xfrm rot="1308689">
                <a:off x="1086" y="3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8" name="Rectangle 52"/>
              <p:cNvSpPr>
                <a:spLocks noChangeArrowheads="1"/>
              </p:cNvSpPr>
              <p:nvPr userDrawn="1"/>
            </p:nvSpPr>
            <p:spPr bwMode="ltGray">
              <a:xfrm rot="1308689">
                <a:off x="1064" y="3425"/>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69" name="Rectangle 53"/>
              <p:cNvSpPr>
                <a:spLocks noChangeArrowheads="1"/>
              </p:cNvSpPr>
              <p:nvPr userDrawn="1"/>
            </p:nvSpPr>
            <p:spPr bwMode="ltGray">
              <a:xfrm rot="469913">
                <a:off x="1172" y="3225"/>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0" name="Rectangle 54"/>
              <p:cNvSpPr>
                <a:spLocks noChangeArrowheads="1"/>
              </p:cNvSpPr>
              <p:nvPr userDrawn="1"/>
            </p:nvSpPr>
            <p:spPr bwMode="ltGray">
              <a:xfrm rot="559869">
                <a:off x="1162" y="325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1" name="Rectangle 55"/>
              <p:cNvSpPr>
                <a:spLocks noChangeArrowheads="1"/>
              </p:cNvSpPr>
              <p:nvPr userDrawn="1"/>
            </p:nvSpPr>
            <p:spPr bwMode="ltGray">
              <a:xfrm rot="734079">
                <a:off x="1154" y="327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2" name="Rectangle 56"/>
              <p:cNvSpPr>
                <a:spLocks noChangeArrowheads="1"/>
              </p:cNvSpPr>
              <p:nvPr userDrawn="1"/>
            </p:nvSpPr>
            <p:spPr bwMode="ltGray">
              <a:xfrm rot="734079">
                <a:off x="1141" y="330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3" name="Rectangle 57"/>
              <p:cNvSpPr>
                <a:spLocks noChangeArrowheads="1"/>
              </p:cNvSpPr>
              <p:nvPr userDrawn="1"/>
            </p:nvSpPr>
            <p:spPr bwMode="ltGray">
              <a:xfrm rot="-293905">
                <a:off x="1211" y="309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4" name="Rectangle 58"/>
              <p:cNvSpPr>
                <a:spLocks noChangeArrowheads="1"/>
              </p:cNvSpPr>
              <p:nvPr userDrawn="1"/>
            </p:nvSpPr>
            <p:spPr bwMode="ltGray">
              <a:xfrm rot="-8">
                <a:off x="1201" y="312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5" name="Rectangle 59"/>
              <p:cNvSpPr>
                <a:spLocks noChangeArrowheads="1"/>
              </p:cNvSpPr>
              <p:nvPr userDrawn="1"/>
            </p:nvSpPr>
            <p:spPr bwMode="ltGray">
              <a:xfrm rot="-8">
                <a:off x="1200" y="3147"/>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6" name="Rectangle 60"/>
              <p:cNvSpPr>
                <a:spLocks noChangeArrowheads="1"/>
              </p:cNvSpPr>
              <p:nvPr userDrawn="1"/>
            </p:nvSpPr>
            <p:spPr bwMode="ltGray">
              <a:xfrm rot="214188">
                <a:off x="1189" y="3173"/>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7" name="Rectangle 61"/>
              <p:cNvSpPr>
                <a:spLocks noChangeArrowheads="1"/>
              </p:cNvSpPr>
              <p:nvPr userDrawn="1"/>
            </p:nvSpPr>
            <p:spPr bwMode="ltGray">
              <a:xfrm rot="-682388">
                <a:off x="1219" y="296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8" name="Rectangle 62"/>
              <p:cNvSpPr>
                <a:spLocks noChangeArrowheads="1"/>
              </p:cNvSpPr>
              <p:nvPr userDrawn="1"/>
            </p:nvSpPr>
            <p:spPr bwMode="ltGray">
              <a:xfrm rot="-480400">
                <a:off x="1220" y="2991"/>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79" name="Rectangle 63"/>
              <p:cNvSpPr>
                <a:spLocks noChangeArrowheads="1"/>
              </p:cNvSpPr>
              <p:nvPr userDrawn="1"/>
            </p:nvSpPr>
            <p:spPr bwMode="ltGray">
              <a:xfrm rot="-480400">
                <a:off x="1220" y="30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0" name="Rectangle 64"/>
              <p:cNvSpPr>
                <a:spLocks noChangeArrowheads="1"/>
              </p:cNvSpPr>
              <p:nvPr userDrawn="1"/>
            </p:nvSpPr>
            <p:spPr bwMode="ltGray">
              <a:xfrm rot="-270546">
                <a:off x="1219" y="3041"/>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1" name="Rectangle 65"/>
              <p:cNvSpPr>
                <a:spLocks noChangeArrowheads="1"/>
              </p:cNvSpPr>
              <p:nvPr userDrawn="1"/>
            </p:nvSpPr>
            <p:spPr bwMode="ltGray">
              <a:xfrm rot="-1132286">
                <a:off x="1207" y="2843"/>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2" name="Rectangle 66"/>
              <p:cNvSpPr>
                <a:spLocks noChangeArrowheads="1"/>
              </p:cNvSpPr>
              <p:nvPr userDrawn="1"/>
            </p:nvSpPr>
            <p:spPr bwMode="ltGray">
              <a:xfrm rot="-969272">
                <a:off x="1213" y="286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3" name="Rectangle 67"/>
              <p:cNvSpPr>
                <a:spLocks noChangeArrowheads="1"/>
              </p:cNvSpPr>
              <p:nvPr userDrawn="1"/>
            </p:nvSpPr>
            <p:spPr bwMode="ltGray">
              <a:xfrm rot="-969272">
                <a:off x="1216" y="288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4" name="Rectangle 68"/>
              <p:cNvSpPr>
                <a:spLocks noChangeArrowheads="1"/>
              </p:cNvSpPr>
              <p:nvPr userDrawn="1"/>
            </p:nvSpPr>
            <p:spPr bwMode="ltGray">
              <a:xfrm rot="-806259">
                <a:off x="1219" y="29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5" name="Rectangle 69"/>
              <p:cNvSpPr>
                <a:spLocks noChangeArrowheads="1"/>
              </p:cNvSpPr>
              <p:nvPr userDrawn="1"/>
            </p:nvSpPr>
            <p:spPr bwMode="ltGray">
              <a:xfrm rot="-1543941">
                <a:off x="1165" y="272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6" name="Rectangle 70"/>
              <p:cNvSpPr>
                <a:spLocks noChangeArrowheads="1"/>
              </p:cNvSpPr>
              <p:nvPr userDrawn="1"/>
            </p:nvSpPr>
            <p:spPr bwMode="ltGray">
              <a:xfrm rot="-1341953">
                <a:off x="1176" y="2752"/>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7" name="Rectangle 71"/>
              <p:cNvSpPr>
                <a:spLocks noChangeArrowheads="1"/>
              </p:cNvSpPr>
              <p:nvPr userDrawn="1"/>
            </p:nvSpPr>
            <p:spPr bwMode="ltGray">
              <a:xfrm rot="-1341953">
                <a:off x="1184" y="277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8" name="Rectangle 72"/>
              <p:cNvSpPr>
                <a:spLocks noChangeArrowheads="1"/>
              </p:cNvSpPr>
              <p:nvPr userDrawn="1"/>
            </p:nvSpPr>
            <p:spPr bwMode="ltGray">
              <a:xfrm rot="-1341953">
                <a:off x="1194" y="279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89" name="Rectangle 73"/>
              <p:cNvSpPr>
                <a:spLocks noChangeArrowheads="1"/>
              </p:cNvSpPr>
              <p:nvPr userDrawn="1"/>
            </p:nvSpPr>
            <p:spPr bwMode="ltGray">
              <a:xfrm rot="-1928746">
                <a:off x="1101" y="262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0" name="Rectangle 74"/>
              <p:cNvSpPr>
                <a:spLocks noChangeArrowheads="1"/>
              </p:cNvSpPr>
              <p:nvPr userDrawn="1"/>
            </p:nvSpPr>
            <p:spPr bwMode="ltGray">
              <a:xfrm rot="-1844175">
                <a:off x="1114" y="264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1" name="Rectangle 75"/>
              <p:cNvSpPr>
                <a:spLocks noChangeArrowheads="1"/>
              </p:cNvSpPr>
              <p:nvPr userDrawn="1"/>
            </p:nvSpPr>
            <p:spPr bwMode="ltGray">
              <a:xfrm rot="-1752383">
                <a:off x="1129" y="266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2" name="Rectangle 76"/>
              <p:cNvSpPr>
                <a:spLocks noChangeArrowheads="1"/>
              </p:cNvSpPr>
              <p:nvPr userDrawn="1"/>
            </p:nvSpPr>
            <p:spPr bwMode="ltGray">
              <a:xfrm rot="-1752383">
                <a:off x="1142" y="268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3" name="Rectangle 77"/>
              <p:cNvSpPr>
                <a:spLocks noChangeArrowheads="1"/>
              </p:cNvSpPr>
              <p:nvPr userDrawn="1"/>
            </p:nvSpPr>
            <p:spPr bwMode="ltGray">
              <a:xfrm rot="-2466736">
                <a:off x="1014" y="253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4" name="Rectangle 78"/>
              <p:cNvSpPr>
                <a:spLocks noChangeArrowheads="1"/>
              </p:cNvSpPr>
              <p:nvPr userDrawn="1"/>
            </p:nvSpPr>
            <p:spPr bwMode="ltGray">
              <a:xfrm rot="-2466736">
                <a:off x="1035" y="255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5" name="Rectangle 79"/>
              <p:cNvSpPr>
                <a:spLocks noChangeArrowheads="1"/>
              </p:cNvSpPr>
              <p:nvPr userDrawn="1"/>
            </p:nvSpPr>
            <p:spPr bwMode="ltGray">
              <a:xfrm rot="-2466736">
                <a:off x="1050" y="257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6" name="Rectangle 80"/>
              <p:cNvSpPr>
                <a:spLocks noChangeArrowheads="1"/>
              </p:cNvSpPr>
              <p:nvPr userDrawn="1"/>
            </p:nvSpPr>
            <p:spPr bwMode="ltGray">
              <a:xfrm rot="-2342866">
                <a:off x="1068" y="2590"/>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8" name="Rectangle 82"/>
              <p:cNvSpPr>
                <a:spLocks noChangeArrowheads="1"/>
              </p:cNvSpPr>
              <p:nvPr userDrawn="1"/>
            </p:nvSpPr>
            <p:spPr bwMode="ltGray">
              <a:xfrm rot="6575641">
                <a:off x="-217" y="3138"/>
                <a:ext cx="122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099" name="Rectangle 83"/>
              <p:cNvSpPr>
                <a:spLocks noChangeArrowheads="1"/>
              </p:cNvSpPr>
              <p:nvPr userDrawn="1"/>
            </p:nvSpPr>
            <p:spPr bwMode="ltGray">
              <a:xfrm rot="238799">
                <a:off x="4" y="3146"/>
                <a:ext cx="103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0" name="Rectangle 84"/>
              <p:cNvSpPr>
                <a:spLocks noChangeArrowheads="1"/>
              </p:cNvSpPr>
              <p:nvPr userDrawn="1"/>
            </p:nvSpPr>
            <p:spPr bwMode="ltGray">
              <a:xfrm rot="-2957028">
                <a:off x="907" y="247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1" name="Rectangle 85"/>
              <p:cNvSpPr>
                <a:spLocks noChangeArrowheads="1"/>
              </p:cNvSpPr>
              <p:nvPr userDrawn="1"/>
            </p:nvSpPr>
            <p:spPr bwMode="ltGray">
              <a:xfrm rot="-2957028">
                <a:off x="930" y="248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2" name="Rectangle 86"/>
              <p:cNvSpPr>
                <a:spLocks noChangeArrowheads="1"/>
              </p:cNvSpPr>
              <p:nvPr userDrawn="1"/>
            </p:nvSpPr>
            <p:spPr bwMode="ltGray">
              <a:xfrm rot="-2957028">
                <a:off x="954" y="249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3" name="Rectangle 87"/>
              <p:cNvSpPr>
                <a:spLocks noChangeArrowheads="1"/>
              </p:cNvSpPr>
              <p:nvPr userDrawn="1"/>
            </p:nvSpPr>
            <p:spPr bwMode="ltGray">
              <a:xfrm rot="-2661033">
                <a:off x="974" y="2509"/>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4" name="Rectangle 88"/>
              <p:cNvSpPr>
                <a:spLocks noChangeArrowheads="1"/>
              </p:cNvSpPr>
              <p:nvPr userDrawn="1"/>
            </p:nvSpPr>
            <p:spPr bwMode="ltGray">
              <a:xfrm rot="-3638503">
                <a:off x="788" y="242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5" name="Rectangle 89"/>
              <p:cNvSpPr>
                <a:spLocks noChangeArrowheads="1"/>
              </p:cNvSpPr>
              <p:nvPr userDrawn="1"/>
            </p:nvSpPr>
            <p:spPr bwMode="ltGray">
              <a:xfrm rot="-3638503">
                <a:off x="815" y="243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6" name="Rectangle 90"/>
              <p:cNvSpPr>
                <a:spLocks noChangeArrowheads="1"/>
              </p:cNvSpPr>
              <p:nvPr userDrawn="1"/>
            </p:nvSpPr>
            <p:spPr bwMode="ltGray">
              <a:xfrm rot="-3514633">
                <a:off x="837" y="244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7" name="Rectangle 91"/>
              <p:cNvSpPr>
                <a:spLocks noChangeArrowheads="1"/>
              </p:cNvSpPr>
              <p:nvPr userDrawn="1"/>
            </p:nvSpPr>
            <p:spPr bwMode="ltGray">
              <a:xfrm rot="-3220799">
                <a:off x="862" y="245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8" name="Rectangle 92"/>
              <p:cNvSpPr>
                <a:spLocks noChangeArrowheads="1"/>
              </p:cNvSpPr>
              <p:nvPr userDrawn="1"/>
            </p:nvSpPr>
            <p:spPr bwMode="ltGray">
              <a:xfrm rot="-4338250">
                <a:off x="649" y="239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09" name="Rectangle 93"/>
              <p:cNvSpPr>
                <a:spLocks noChangeArrowheads="1"/>
              </p:cNvSpPr>
              <p:nvPr userDrawn="1"/>
            </p:nvSpPr>
            <p:spPr bwMode="ltGray">
              <a:xfrm rot="-4250359">
                <a:off x="677" y="240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0" name="Rectangle 94"/>
              <p:cNvSpPr>
                <a:spLocks noChangeArrowheads="1"/>
              </p:cNvSpPr>
              <p:nvPr userDrawn="1"/>
            </p:nvSpPr>
            <p:spPr bwMode="ltGray">
              <a:xfrm rot="-4250359">
                <a:off x="708" y="240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1" name="Rectangle 95"/>
              <p:cNvSpPr>
                <a:spLocks noChangeArrowheads="1"/>
              </p:cNvSpPr>
              <p:nvPr userDrawn="1"/>
            </p:nvSpPr>
            <p:spPr bwMode="ltGray">
              <a:xfrm rot="-3989246">
                <a:off x="738" y="241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2" name="Rectangle 96"/>
              <p:cNvSpPr>
                <a:spLocks noChangeArrowheads="1"/>
              </p:cNvSpPr>
              <p:nvPr userDrawn="1"/>
            </p:nvSpPr>
            <p:spPr bwMode="ltGray">
              <a:xfrm rot="-4862215">
                <a:off x="503" y="239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3" name="Rectangle 97"/>
              <p:cNvSpPr>
                <a:spLocks noChangeArrowheads="1"/>
              </p:cNvSpPr>
              <p:nvPr userDrawn="1"/>
            </p:nvSpPr>
            <p:spPr bwMode="ltGray">
              <a:xfrm rot="-4673370">
                <a:off x="534" y="239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4" name="Rectangle 98"/>
              <p:cNvSpPr>
                <a:spLocks noChangeArrowheads="1"/>
              </p:cNvSpPr>
              <p:nvPr userDrawn="1"/>
            </p:nvSpPr>
            <p:spPr bwMode="ltGray">
              <a:xfrm rot="-4646721">
                <a:off x="563"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5" name="Rectangle 99"/>
              <p:cNvSpPr>
                <a:spLocks noChangeArrowheads="1"/>
              </p:cNvSpPr>
              <p:nvPr userDrawn="1"/>
            </p:nvSpPr>
            <p:spPr bwMode="ltGray">
              <a:xfrm rot="-4580623">
                <a:off x="595"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6" name="Rectangle 100"/>
              <p:cNvSpPr>
                <a:spLocks noChangeArrowheads="1"/>
              </p:cNvSpPr>
              <p:nvPr userDrawn="1"/>
            </p:nvSpPr>
            <p:spPr bwMode="ltGray">
              <a:xfrm rot="-5195129">
                <a:off x="355" y="241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7" name="Rectangle 101"/>
              <p:cNvSpPr>
                <a:spLocks noChangeArrowheads="1"/>
              </p:cNvSpPr>
              <p:nvPr userDrawn="1"/>
            </p:nvSpPr>
            <p:spPr bwMode="ltGray">
              <a:xfrm rot="-5360484">
                <a:off x="385" y="240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8" name="Rectangle 102"/>
              <p:cNvSpPr>
                <a:spLocks noChangeArrowheads="1"/>
              </p:cNvSpPr>
              <p:nvPr userDrawn="1"/>
            </p:nvSpPr>
            <p:spPr bwMode="ltGray">
              <a:xfrm rot="-5288939">
                <a:off x="419" y="2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19" name="Rectangle 103"/>
              <p:cNvSpPr>
                <a:spLocks noChangeArrowheads="1"/>
              </p:cNvSpPr>
              <p:nvPr userDrawn="1"/>
            </p:nvSpPr>
            <p:spPr bwMode="ltGray">
              <a:xfrm rot="-5164854">
                <a:off x="449" y="2400"/>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0" name="Rectangle 104"/>
              <p:cNvSpPr>
                <a:spLocks noChangeArrowheads="1"/>
              </p:cNvSpPr>
              <p:nvPr userDrawn="1"/>
            </p:nvSpPr>
            <p:spPr bwMode="ltGray">
              <a:xfrm rot="-6132163">
                <a:off x="206" y="245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1" name="Rectangle 105"/>
              <p:cNvSpPr>
                <a:spLocks noChangeArrowheads="1"/>
              </p:cNvSpPr>
              <p:nvPr userDrawn="1"/>
            </p:nvSpPr>
            <p:spPr bwMode="ltGray">
              <a:xfrm rot="-6220433">
                <a:off x="237" y="24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2" name="Rectangle 106"/>
              <p:cNvSpPr>
                <a:spLocks noChangeArrowheads="1"/>
              </p:cNvSpPr>
              <p:nvPr userDrawn="1"/>
            </p:nvSpPr>
            <p:spPr bwMode="ltGray">
              <a:xfrm rot="-6110943">
                <a:off x="266" y="243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3" name="Rectangle 107"/>
              <p:cNvSpPr>
                <a:spLocks noChangeArrowheads="1"/>
              </p:cNvSpPr>
              <p:nvPr userDrawn="1"/>
            </p:nvSpPr>
            <p:spPr bwMode="ltGray">
              <a:xfrm rot="-5919570">
                <a:off x="293" y="24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4" name="Rectangle 108"/>
              <p:cNvSpPr>
                <a:spLocks noChangeArrowheads="1"/>
              </p:cNvSpPr>
              <p:nvPr userDrawn="1"/>
            </p:nvSpPr>
            <p:spPr bwMode="ltGray">
              <a:xfrm rot="-7376291">
                <a:off x="6" y="25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5" name="Rectangle 109"/>
              <p:cNvSpPr>
                <a:spLocks noChangeArrowheads="1"/>
              </p:cNvSpPr>
              <p:nvPr userDrawn="1"/>
            </p:nvSpPr>
            <p:spPr bwMode="ltGray">
              <a:xfrm rot="-7168347">
                <a:off x="65" y="25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6" name="Rectangle 110"/>
              <p:cNvSpPr>
                <a:spLocks noChangeArrowheads="1"/>
              </p:cNvSpPr>
              <p:nvPr userDrawn="1"/>
            </p:nvSpPr>
            <p:spPr bwMode="ltGray">
              <a:xfrm rot="-6802416">
                <a:off x="92" y="250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7" name="Rectangle 111"/>
              <p:cNvSpPr>
                <a:spLocks noChangeArrowheads="1"/>
              </p:cNvSpPr>
              <p:nvPr userDrawn="1"/>
            </p:nvSpPr>
            <p:spPr bwMode="ltGray">
              <a:xfrm rot="-6802416">
                <a:off x="119" y="249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8" name="Rectangle 112"/>
              <p:cNvSpPr>
                <a:spLocks noChangeArrowheads="1"/>
              </p:cNvSpPr>
              <p:nvPr userDrawn="1"/>
            </p:nvSpPr>
            <p:spPr bwMode="ltGray">
              <a:xfrm rot="-6457704">
                <a:off x="150" y="247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29" name="Rectangle 113"/>
              <p:cNvSpPr>
                <a:spLocks noChangeArrowheads="1"/>
              </p:cNvSpPr>
              <p:nvPr userDrawn="1"/>
            </p:nvSpPr>
            <p:spPr bwMode="ltGray">
              <a:xfrm rot="-1876771">
                <a:off x="0" y="3363"/>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0" name="Rectangle 114"/>
              <p:cNvSpPr>
                <a:spLocks noChangeArrowheads="1"/>
              </p:cNvSpPr>
              <p:nvPr userDrawn="1"/>
            </p:nvSpPr>
            <p:spPr bwMode="ltGray">
              <a:xfrm rot="3283992">
                <a:off x="511" y="347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1" name="Rectangle 115"/>
              <p:cNvSpPr>
                <a:spLocks noChangeArrowheads="1"/>
              </p:cNvSpPr>
              <p:nvPr userDrawn="1"/>
            </p:nvSpPr>
            <p:spPr bwMode="ltGray">
              <a:xfrm rot="3283992">
                <a:off x="35" y="279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2" name="Rectangle 116"/>
              <p:cNvSpPr>
                <a:spLocks noChangeArrowheads="1"/>
              </p:cNvSpPr>
              <p:nvPr userDrawn="1"/>
            </p:nvSpPr>
            <p:spPr bwMode="ltGray">
              <a:xfrm rot="-1876771">
                <a:off x="700" y="2851"/>
                <a:ext cx="31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3" name="Rectangle 117"/>
              <p:cNvSpPr>
                <a:spLocks noChangeArrowheads="1"/>
              </p:cNvSpPr>
              <p:nvPr userDrawn="1"/>
            </p:nvSpPr>
            <p:spPr bwMode="ltGray">
              <a:xfrm rot="5908516">
                <a:off x="200" y="3915"/>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4" name="Rectangle 118"/>
              <p:cNvSpPr>
                <a:spLocks noChangeArrowheads="1"/>
              </p:cNvSpPr>
              <p:nvPr userDrawn="1"/>
            </p:nvSpPr>
            <p:spPr bwMode="ltGray">
              <a:xfrm rot="6683973">
                <a:off x="45" y="3915"/>
                <a:ext cx="144"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5" name="Rectangle 119"/>
              <p:cNvSpPr>
                <a:spLocks noChangeArrowheads="1"/>
              </p:cNvSpPr>
              <p:nvPr userDrawn="1"/>
            </p:nvSpPr>
            <p:spPr bwMode="ltGray">
              <a:xfrm rot="5245609">
                <a:off x="361" y="389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6" name="Rectangle 120"/>
              <p:cNvSpPr>
                <a:spLocks noChangeArrowheads="1"/>
              </p:cNvSpPr>
              <p:nvPr userDrawn="1"/>
            </p:nvSpPr>
            <p:spPr bwMode="ltGray">
              <a:xfrm rot="4500520">
                <a:off x="522" y="3847"/>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7" name="Rectangle 121"/>
              <p:cNvSpPr>
                <a:spLocks noChangeArrowheads="1"/>
              </p:cNvSpPr>
              <p:nvPr userDrawn="1"/>
            </p:nvSpPr>
            <p:spPr bwMode="ltGray">
              <a:xfrm rot="3805227">
                <a:off x="670" y="377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8" name="Rectangle 122"/>
              <p:cNvSpPr>
                <a:spLocks noChangeArrowheads="1"/>
              </p:cNvSpPr>
              <p:nvPr userDrawn="1"/>
            </p:nvSpPr>
            <p:spPr bwMode="ltGray">
              <a:xfrm rot="3060138">
                <a:off x="813" y="368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39" name="Rectangle 123"/>
              <p:cNvSpPr>
                <a:spLocks noChangeArrowheads="1"/>
              </p:cNvSpPr>
              <p:nvPr userDrawn="1"/>
            </p:nvSpPr>
            <p:spPr bwMode="ltGray">
              <a:xfrm rot="2090281">
                <a:off x="938" y="3582"/>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0" name="Rectangle 124"/>
              <p:cNvSpPr>
                <a:spLocks noChangeArrowheads="1"/>
              </p:cNvSpPr>
              <p:nvPr userDrawn="1"/>
            </p:nvSpPr>
            <p:spPr bwMode="ltGray">
              <a:xfrm rot="-7168347">
                <a:off x="-18" y="2506"/>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1" name="Rectangle 125"/>
              <p:cNvSpPr>
                <a:spLocks noChangeArrowheads="1"/>
              </p:cNvSpPr>
              <p:nvPr userDrawn="1"/>
            </p:nvSpPr>
            <p:spPr bwMode="ltGray">
              <a:xfrm rot="-6406501">
                <a:off x="136" y="243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2" name="Rectangle 126"/>
              <p:cNvSpPr>
                <a:spLocks noChangeArrowheads="1"/>
              </p:cNvSpPr>
              <p:nvPr userDrawn="1"/>
            </p:nvSpPr>
            <p:spPr bwMode="ltGray">
              <a:xfrm rot="-4970620">
                <a:off x="447" y="2364"/>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3" name="Rectangle 127"/>
              <p:cNvSpPr>
                <a:spLocks noChangeArrowheads="1"/>
              </p:cNvSpPr>
              <p:nvPr userDrawn="1"/>
            </p:nvSpPr>
            <p:spPr bwMode="ltGray">
              <a:xfrm rot="-4298502">
                <a:off x="597" y="2360"/>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4" name="Rectangle 128"/>
              <p:cNvSpPr>
                <a:spLocks noChangeArrowheads="1"/>
              </p:cNvSpPr>
              <p:nvPr userDrawn="1"/>
            </p:nvSpPr>
            <p:spPr bwMode="ltGray">
              <a:xfrm rot="-3676305">
                <a:off x="739" y="2386"/>
                <a:ext cx="15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5" name="Rectangle 129"/>
              <p:cNvSpPr>
                <a:spLocks noChangeArrowheads="1"/>
              </p:cNvSpPr>
              <p:nvPr userDrawn="1"/>
            </p:nvSpPr>
            <p:spPr bwMode="ltGray">
              <a:xfrm rot="-3188616">
                <a:off x="869" y="24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6" name="Rectangle 130"/>
              <p:cNvSpPr>
                <a:spLocks noChangeArrowheads="1"/>
              </p:cNvSpPr>
              <p:nvPr userDrawn="1"/>
            </p:nvSpPr>
            <p:spPr bwMode="ltGray">
              <a:xfrm rot="-2610246">
                <a:off x="984" y="2497"/>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7" name="Rectangle 131"/>
              <p:cNvSpPr>
                <a:spLocks noChangeArrowheads="1"/>
              </p:cNvSpPr>
              <p:nvPr userDrawn="1"/>
            </p:nvSpPr>
            <p:spPr bwMode="ltGray">
              <a:xfrm rot="-2190008">
                <a:off x="1075" y="2585"/>
                <a:ext cx="17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8" name="Rectangle 132"/>
              <p:cNvSpPr>
                <a:spLocks noChangeArrowheads="1"/>
              </p:cNvSpPr>
              <p:nvPr userDrawn="1"/>
            </p:nvSpPr>
            <p:spPr bwMode="ltGray">
              <a:xfrm rot="-1728558">
                <a:off x="1147" y="2688"/>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49" name="Rectangle 133"/>
              <p:cNvSpPr>
                <a:spLocks noChangeArrowheads="1"/>
              </p:cNvSpPr>
              <p:nvPr userDrawn="1"/>
            </p:nvSpPr>
            <p:spPr bwMode="ltGray">
              <a:xfrm rot="-1172118">
                <a:off x="1198" y="2805"/>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50" name="Rectangle 134"/>
              <p:cNvSpPr>
                <a:spLocks noChangeArrowheads="1"/>
              </p:cNvSpPr>
              <p:nvPr userDrawn="1"/>
            </p:nvSpPr>
            <p:spPr bwMode="ltGray">
              <a:xfrm rot="-753845">
                <a:off x="1218" y="29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51" name="Rectangle 135"/>
              <p:cNvSpPr>
                <a:spLocks noChangeArrowheads="1"/>
              </p:cNvSpPr>
              <p:nvPr userDrawn="1"/>
            </p:nvSpPr>
            <p:spPr bwMode="ltGray">
              <a:xfrm rot="-287823">
                <a:off x="1213" y="3066"/>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52" name="Rectangle 136"/>
              <p:cNvSpPr>
                <a:spLocks noChangeArrowheads="1"/>
              </p:cNvSpPr>
              <p:nvPr userDrawn="1"/>
            </p:nvSpPr>
            <p:spPr bwMode="ltGray">
              <a:xfrm rot="696741">
                <a:off x="1126" y="3337"/>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53" name="Rectangle 137"/>
              <p:cNvSpPr>
                <a:spLocks noChangeArrowheads="1"/>
              </p:cNvSpPr>
              <p:nvPr userDrawn="1"/>
            </p:nvSpPr>
            <p:spPr bwMode="ltGray">
              <a:xfrm rot="1529990">
                <a:off x="1041" y="3465"/>
                <a:ext cx="14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3" name="Rectangle 147"/>
              <p:cNvSpPr>
                <a:spLocks noChangeArrowheads="1"/>
              </p:cNvSpPr>
              <p:nvPr userDrawn="1"/>
            </p:nvSpPr>
            <p:spPr bwMode="ltGray">
              <a:xfrm rot="244926">
                <a:off x="1177" y="3201"/>
                <a:ext cx="16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64" name="Rectangle 148"/>
              <p:cNvSpPr>
                <a:spLocks noChangeArrowheads="1"/>
              </p:cNvSpPr>
              <p:nvPr userDrawn="1"/>
            </p:nvSpPr>
            <p:spPr bwMode="ltGray">
              <a:xfrm rot="-5598588">
                <a:off x="290" y="2386"/>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dirty="0" smtClean="0"/>
              </a:p>
            </p:txBody>
          </p:sp>
          <p:sp>
            <p:nvSpPr>
              <p:cNvPr id="11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 name="Freeform 150"/>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9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dirty="0">
                  <a:latin typeface="Tahoma" charset="0"/>
                </a:endParaRPr>
              </a:p>
            </p:txBody>
          </p:sp>
          <p:sp>
            <p:nvSpPr>
              <p:cNvPr id="629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dirty="0">
                  <a:latin typeface="Tahoma" charset="0"/>
                </a:endParaRPr>
              </a:p>
            </p:txBody>
          </p:sp>
        </p:grpSp>
      </p:grpSp>
      <p:sp>
        <p:nvSpPr>
          <p:cNvPr id="629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9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629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630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pPr>
              <a:defRPr/>
            </a:pPr>
            <a:fld id="{C305F446-3950-482D-A8BB-82A81C30FB0D}" type="slidenum">
              <a:rPr lang="en-US" altLang="en-US"/>
              <a:pPr>
                <a:defRPr/>
              </a:pPr>
              <a:t>‹#›</a:t>
            </a:fld>
            <a:endParaRPr lang="en-US" altLang="en-US"/>
          </a:p>
        </p:txBody>
      </p:sp>
      <p:sp>
        <p:nvSpPr>
          <p:cNvPr id="630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923"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Arial" panose="020B0604020202020204" pitchFamily="34" charset="0"/>
        <a:buChar char="►"/>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anose="05000000000000000000" pitchFamily="2" charset="2"/>
        <a:buChar char="§"/>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SzPct val="80000"/>
        <a:buFont typeface="Arial" panose="020B0604020202020204" pitchFamily="34" charset="0"/>
        <a:buChar char="►"/>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Font typeface="Wingdings" panose="05000000000000000000" pitchFamily="2" charset="2"/>
        <a:buChar char="§"/>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0"/>
            <a:ext cx="9144000" cy="609600"/>
          </a:xfrm>
        </p:spPr>
        <p:txBody>
          <a:bodyPr/>
          <a:lstStyle/>
          <a:p>
            <a:pPr eaLnBrk="1" hangingPunct="1">
              <a:defRPr/>
            </a:pPr>
            <a:r>
              <a:rPr lang="en-US" sz="3200" dirty="0" smtClean="0"/>
              <a:t>The Millikan Oil Drop Experiment</a:t>
            </a:r>
          </a:p>
        </p:txBody>
      </p:sp>
      <p:sp>
        <p:nvSpPr>
          <p:cNvPr id="24579" name="Rectangle 3"/>
          <p:cNvSpPr>
            <a:spLocks noGrp="1" noRot="1" noChangeArrowheads="1"/>
          </p:cNvSpPr>
          <p:nvPr>
            <p:ph type="body" idx="1"/>
          </p:nvPr>
        </p:nvSpPr>
        <p:spPr>
          <a:xfrm>
            <a:off x="1371600" y="962216"/>
            <a:ext cx="5493258" cy="3762184"/>
          </a:xfrm>
        </p:spPr>
        <p:txBody>
          <a:bodyPr/>
          <a:lstStyle/>
          <a:p>
            <a:pPr eaLnBrk="1" hangingPunct="1">
              <a:buFont typeface="Arial" charset="0"/>
              <a:buNone/>
              <a:defRPr/>
            </a:pPr>
            <a:r>
              <a:rPr lang="en-US" sz="2400" dirty="0" smtClean="0">
                <a:effectLst>
                  <a:outerShdw blurRad="38100" dist="38100" dir="2700000" algn="tl">
                    <a:srgbClr val="000000">
                      <a:alpha val="43137"/>
                    </a:srgbClr>
                  </a:outerShdw>
                </a:effectLst>
              </a:rPr>
              <a:t>Robert Millikan (1868 -1953) </a:t>
            </a:r>
          </a:p>
          <a:p>
            <a:pPr eaLnBrk="1" hangingPunct="1">
              <a:buFont typeface="Arial" charset="0"/>
              <a:buNone/>
              <a:defRPr/>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while a Professor at the University of Chicago, worked on the size of the elementary charge in 1908-1910 along with his grad student, Harvey Fletcher (1884-1981). </a:t>
            </a:r>
            <a:endParaRPr lang="en-US" sz="2400" dirty="0">
              <a:effectLst>
                <a:outerShdw blurRad="38100" dist="38100" dir="2700000" algn="tl">
                  <a:srgbClr val="000000">
                    <a:alpha val="43137"/>
                  </a:srgbClr>
                </a:outerShdw>
              </a:effectLst>
            </a:endParaRPr>
          </a:p>
          <a:p>
            <a:pPr eaLnBrk="1" hangingPunct="1">
              <a:buFont typeface="Arial" charset="0"/>
              <a:buNone/>
              <a:defRPr/>
            </a:pPr>
            <a:r>
              <a:rPr lang="en-US" sz="2400" dirty="0" smtClean="0">
                <a:effectLst>
                  <a:outerShdw blurRad="38100" dist="38100" dir="2700000" algn="tl">
                    <a:srgbClr val="000000">
                      <a:alpha val="43137"/>
                    </a:srgbClr>
                  </a:outerShdw>
                </a:effectLst>
              </a:rPr>
              <a:t>    </a:t>
            </a:r>
            <a:r>
              <a:rPr lang="en-US" sz="1600" dirty="0" smtClean="0">
                <a:effectLst>
                  <a:outerShdw blurRad="38100" dist="38100" dir="2700000" algn="tl">
                    <a:srgbClr val="000000">
                      <a:alpha val="43137"/>
                    </a:srgbClr>
                  </a:outerShdw>
                </a:effectLst>
              </a:rPr>
              <a:t>(young)				    (old)</a:t>
            </a:r>
          </a:p>
          <a:p>
            <a:pPr eaLnBrk="1" hangingPunct="1">
              <a:buFont typeface="Arial" charset="0"/>
              <a:buNone/>
              <a:defRPr/>
            </a:pPr>
            <a:r>
              <a:rPr lang="en-US" sz="2400" dirty="0" smtClean="0">
                <a:effectLst>
                  <a:outerShdw blurRad="38100" dist="38100" dir="2700000" algn="tl">
                    <a:srgbClr val="000000">
                      <a:alpha val="43137"/>
                    </a:srgbClr>
                  </a:outerShdw>
                </a:effectLst>
              </a:rPr>
              <a:t>		</a:t>
            </a:r>
          </a:p>
          <a:p>
            <a:pPr eaLnBrk="1" hangingPunct="1">
              <a:buFont typeface="Arial" charset="0"/>
              <a:buNone/>
              <a:defRPr/>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Harvey Fletcher</a:t>
            </a:r>
            <a:endParaRPr lang="en-US" sz="2400" dirty="0">
              <a:effectLst>
                <a:outerShdw blurRad="38100" dist="38100" dir="2700000" algn="tl">
                  <a:srgbClr val="000000">
                    <a:alpha val="43137"/>
                  </a:srgbClr>
                </a:outerShdw>
              </a:effectLst>
            </a:endParaRPr>
          </a:p>
          <a:p>
            <a:pPr eaLnBrk="1" hangingPunct="1">
              <a:buFont typeface="Arial" charset="0"/>
              <a:buNone/>
              <a:defRPr/>
            </a:pPr>
            <a:endParaRPr lang="en-US" sz="2400" dirty="0" smtClean="0">
              <a:effectLst>
                <a:outerShdw blurRad="38100" dist="38100" dir="2700000" algn="tl">
                  <a:srgbClr val="000000">
                    <a:alpha val="43137"/>
                  </a:srgbClr>
                </a:outerShdw>
              </a:effectLst>
            </a:endParaRPr>
          </a:p>
          <a:p>
            <a:pPr eaLnBrk="1" hangingPunct="1">
              <a:buFont typeface="Arial" charset="0"/>
              <a:buNone/>
              <a:defRPr/>
            </a:pPr>
            <a:endParaRPr lang="en-US" sz="2400" dirty="0">
              <a:effectLst>
                <a:outerShdw blurRad="38100" dist="38100" dir="2700000" algn="tl">
                  <a:srgbClr val="000000">
                    <a:alpha val="43137"/>
                  </a:srgbClr>
                </a:outerShdw>
              </a:effectLst>
            </a:endParaRPr>
          </a:p>
          <a:p>
            <a:pPr eaLnBrk="1" hangingPunct="1">
              <a:buFont typeface="Arial" charset="0"/>
              <a:buNone/>
              <a:defRPr/>
            </a:pPr>
            <a:endParaRPr lang="en-US" sz="2400" dirty="0" smtClean="0">
              <a:effectLst>
                <a:outerShdw blurRad="38100" dist="38100" dir="2700000" algn="tl">
                  <a:srgbClr val="000000">
                    <a:alpha val="43137"/>
                  </a:srgbClr>
                </a:outerShdw>
              </a:effectLst>
            </a:endParaRPr>
          </a:p>
          <a:p>
            <a:pPr eaLnBrk="1" hangingPunct="1">
              <a:buFont typeface="Arial" charset="0"/>
              <a:buNone/>
              <a:defRPr/>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1447800"/>
            <a:ext cx="1638300" cy="21526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64858" y="957072"/>
            <a:ext cx="2145792" cy="2852928"/>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r="-788" b="24490"/>
          <a:stretch/>
        </p:blipFill>
        <p:spPr>
          <a:xfrm>
            <a:off x="3810000" y="3779520"/>
            <a:ext cx="2438400" cy="2819400"/>
          </a:xfrm>
          <a:prstGeom prst="rect">
            <a:avLst/>
          </a:prstGeom>
        </p:spPr>
      </p:pic>
    </p:spTree>
    <p:extLst>
      <p:ext uri="{BB962C8B-B14F-4D97-AF65-F5344CB8AC3E}">
        <p14:creationId xmlns:p14="http://schemas.microsoft.com/office/powerpoint/2010/main" val="6811668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0"/>
            <a:ext cx="9144000" cy="609600"/>
          </a:xfrm>
        </p:spPr>
        <p:txBody>
          <a:bodyPr/>
          <a:lstStyle/>
          <a:p>
            <a:pPr eaLnBrk="1" hangingPunct="1">
              <a:defRPr/>
            </a:pPr>
            <a:r>
              <a:rPr lang="en-US" sz="3200" dirty="0" smtClean="0"/>
              <a:t>The Millikan Oil Drop Experiment</a:t>
            </a:r>
          </a:p>
        </p:txBody>
      </p:sp>
      <p:sp>
        <p:nvSpPr>
          <p:cNvPr id="24579" name="Rectangle 3"/>
          <p:cNvSpPr>
            <a:spLocks noGrp="1" noRot="1" noChangeArrowheads="1"/>
          </p:cNvSpPr>
          <p:nvPr>
            <p:ph type="body" idx="1"/>
          </p:nvPr>
        </p:nvSpPr>
        <p:spPr>
          <a:xfrm>
            <a:off x="0" y="609600"/>
            <a:ext cx="9220200" cy="3733800"/>
          </a:xfrm>
        </p:spPr>
        <p:txBody>
          <a:bodyPr/>
          <a:lstStyle/>
          <a:p>
            <a:pPr eaLnBrk="1" hangingPunct="1">
              <a:buFont typeface="Arial" charset="0"/>
              <a:buNone/>
              <a:defRPr/>
            </a:pPr>
            <a:r>
              <a:rPr lang="en-US" sz="2400" dirty="0" smtClean="0">
                <a:effectLst>
                  <a:outerShdw blurRad="38100" dist="38100" dir="2700000" algn="tl">
                    <a:srgbClr val="000000">
                      <a:alpha val="43137"/>
                    </a:srgbClr>
                  </a:outerShdw>
                </a:effectLst>
              </a:rPr>
              <a:t>They sprayed tiny oil drops from an atomizer, which charged them, before they dropped through a hole into the electric field of a set of horizontal parallel plates.  </a:t>
            </a:r>
          </a:p>
          <a:p>
            <a:pPr eaLnBrk="1" hangingPunct="1">
              <a:defRPr/>
            </a:pPr>
            <a:r>
              <a:rPr lang="en-US" sz="2400" dirty="0" smtClean="0">
                <a:effectLst>
                  <a:outerShdw blurRad="38100" dist="38100" dir="2700000" algn="tl">
                    <a:srgbClr val="000000">
                      <a:alpha val="43137"/>
                    </a:srgbClr>
                  </a:outerShdw>
                </a:effectLst>
              </a:rPr>
              <a:t>There, with the plates off, they focused on a single charge falling at a constant speed, and determined its terminal velocity. </a:t>
            </a:r>
          </a:p>
          <a:p>
            <a:pPr eaLnBrk="1" hangingPunct="1">
              <a:defRPr/>
            </a:pPr>
            <a:r>
              <a:rPr lang="en-US" sz="2400" dirty="0" smtClean="0">
                <a:effectLst>
                  <a:outerShdw blurRad="38100" dist="38100" dir="2700000" algn="tl">
                    <a:srgbClr val="000000">
                      <a:alpha val="43137"/>
                    </a:srgbClr>
                  </a:outerShdw>
                </a:effectLst>
              </a:rPr>
              <a:t>This allowed them to find its </a:t>
            </a:r>
            <a:r>
              <a:rPr lang="en-US" sz="2400" dirty="0" smtClean="0">
                <a:effectLst>
                  <a:outerShdw blurRad="38100" dist="38100" dir="2700000" algn="tl">
                    <a:srgbClr val="000000">
                      <a:alpha val="43137"/>
                    </a:srgbClr>
                  </a:outerShdw>
                </a:effectLst>
                <a:sym typeface="Wingdings" panose="05000000000000000000" pitchFamily="2" charset="2"/>
              </a:rPr>
              <a:t>radius and then its mass.  </a:t>
            </a:r>
          </a:p>
          <a:p>
            <a:pPr eaLnBrk="1" hangingPunct="1">
              <a:defRPr/>
            </a:pPr>
            <a:r>
              <a:rPr lang="en-US" sz="2400" dirty="0" smtClean="0">
                <a:effectLst>
                  <a:outerShdw blurRad="38100" dist="38100" dir="2700000" algn="tl">
                    <a:srgbClr val="000000">
                      <a:alpha val="43137"/>
                    </a:srgbClr>
                  </a:outerShdw>
                </a:effectLst>
                <a:sym typeface="Wingdings" panose="05000000000000000000" pitchFamily="2" charset="2"/>
              </a:rPr>
              <a:t>Then with the plates on, they got that charge to hold still between the plates, which enabled them to be able to find the total charge on the drops. </a:t>
            </a:r>
            <a:endParaRPr lang="en-US" sz="2400" dirty="0" smtClean="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439" y="4191000"/>
            <a:ext cx="3311961" cy="253365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100" y="4343400"/>
            <a:ext cx="5486400" cy="2133600"/>
          </a:xfrm>
          <a:prstGeom prst="rect">
            <a:avLst/>
          </a:prstGeom>
          <a:solidFill>
            <a:schemeClr val="tx1"/>
          </a:solidFill>
        </p:spPr>
      </p:pic>
    </p:spTree>
    <p:extLst>
      <p:ext uri="{BB962C8B-B14F-4D97-AF65-F5344CB8AC3E}">
        <p14:creationId xmlns:p14="http://schemas.microsoft.com/office/powerpoint/2010/main" val="20961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0"/>
            <a:ext cx="9144000" cy="609600"/>
          </a:xfrm>
        </p:spPr>
        <p:txBody>
          <a:bodyPr/>
          <a:lstStyle/>
          <a:p>
            <a:pPr eaLnBrk="1" hangingPunct="1">
              <a:defRPr/>
            </a:pPr>
            <a:r>
              <a:rPr lang="en-US" sz="3200" dirty="0" smtClean="0"/>
              <a:t>The Math used in Millikan’s Experiment</a:t>
            </a:r>
          </a:p>
        </p:txBody>
      </p:sp>
      <mc:AlternateContent xmlns:mc="http://schemas.openxmlformats.org/markup-compatibility/2006" xmlns:a14="http://schemas.microsoft.com/office/drawing/2010/main">
        <mc:Choice Requires="a14">
          <p:sp>
            <p:nvSpPr>
              <p:cNvPr id="24579" name="Rectangle 3"/>
              <p:cNvSpPr>
                <a:spLocks noGrp="1" noRot="1" noChangeArrowheads="1"/>
              </p:cNvSpPr>
              <p:nvPr>
                <p:ph type="body" idx="1"/>
              </p:nvPr>
            </p:nvSpPr>
            <p:spPr>
              <a:xfrm>
                <a:off x="-38100" y="685800"/>
                <a:ext cx="9182100" cy="6172200"/>
              </a:xfrm>
            </p:spPr>
            <p:txBody>
              <a:bodyPr/>
              <a:lstStyle/>
              <a:p>
                <a:pPr eaLnBrk="1" hangingPunct="1">
                  <a:buFont typeface="Arial" charset="0"/>
                  <a:buNone/>
                  <a:defRPr/>
                </a:pPr>
                <a:r>
                  <a:rPr lang="en-US" sz="2600" dirty="0" smtClean="0">
                    <a:effectLst>
                      <a:outerShdw blurRad="38100" dist="38100" dir="2700000" algn="tl">
                        <a:srgbClr val="000000">
                          <a:alpha val="43137"/>
                        </a:srgbClr>
                      </a:outerShdw>
                    </a:effectLst>
                  </a:rPr>
                  <a:t>1851 George Stokes – </a:t>
                </a:r>
                <a:r>
                  <a:rPr lang="en-US" sz="2600" dirty="0" err="1" smtClean="0">
                    <a:effectLst>
                      <a:outerShdw blurRad="38100" dist="38100" dir="2700000" algn="tl">
                        <a:srgbClr val="000000">
                          <a:alpha val="43137"/>
                        </a:srgbClr>
                      </a:outerShdw>
                    </a:effectLst>
                  </a:rPr>
                  <a:t>Stoke’s</a:t>
                </a:r>
                <a:r>
                  <a:rPr lang="en-US" sz="2600" dirty="0" smtClean="0">
                    <a:effectLst>
                      <a:outerShdw blurRad="38100" dist="38100" dir="2700000" algn="tl">
                        <a:srgbClr val="000000">
                          <a:alpha val="43137"/>
                        </a:srgbClr>
                      </a:outerShdw>
                    </a:effectLst>
                  </a:rPr>
                  <a:t> Law computed the drag (frictional) force on smooth, spherical object in viscous fluids:	</a:t>
                </a:r>
                <a14:m>
                  <m:oMath xmlns:m="http://schemas.openxmlformats.org/officeDocument/2006/math">
                    <m:sSub>
                      <m:sSubPr>
                        <m:ctrlPr>
                          <a:rPr lang="en-US" sz="2600" b="0" i="1" smtClean="0">
                            <a:effectLst>
                              <a:outerShdw blurRad="38100" dist="38100" dir="2700000" algn="tl">
                                <a:srgbClr val="000000">
                                  <a:alpha val="43137"/>
                                </a:srgbClr>
                              </a:outerShdw>
                            </a:effectLst>
                            <a:latin typeface="Cambria Math" panose="02040503050406030204" pitchFamily="18" charset="0"/>
                          </a:rPr>
                        </m:ctrlPr>
                      </m:sSubPr>
                      <m:e>
                        <m:r>
                          <a:rPr lang="en-US" sz="2600" b="0" i="1" smtClean="0">
                            <a:effectLst>
                              <a:outerShdw blurRad="38100" dist="38100" dir="2700000" algn="tl">
                                <a:srgbClr val="000000">
                                  <a:alpha val="43137"/>
                                </a:srgbClr>
                              </a:outerShdw>
                            </a:effectLst>
                            <a:latin typeface="Cambria Math" panose="02040503050406030204" pitchFamily="18" charset="0"/>
                          </a:rPr>
                          <m:t>𝐹</m:t>
                        </m:r>
                      </m:e>
                      <m:sub>
                        <m:r>
                          <a:rPr lang="en-US" sz="2600" b="0" i="1" smtClean="0">
                            <a:effectLst>
                              <a:outerShdw blurRad="38100" dist="38100" dir="2700000" algn="tl">
                                <a:srgbClr val="000000">
                                  <a:alpha val="43137"/>
                                </a:srgbClr>
                              </a:outerShdw>
                            </a:effectLst>
                            <a:latin typeface="Cambria Math" panose="02040503050406030204" pitchFamily="18" charset="0"/>
                          </a:rPr>
                          <m:t>𝑑</m:t>
                        </m:r>
                      </m:sub>
                    </m:sSub>
                  </m:oMath>
                </a14:m>
                <a:r>
                  <a:rPr lang="en-US" sz="2600" dirty="0" smtClean="0">
                    <a:effectLst>
                      <a:outerShdw blurRad="38100" dist="38100" dir="2700000" algn="tl">
                        <a:srgbClr val="000000">
                          <a:alpha val="43137"/>
                        </a:srgbClr>
                      </a:outerShdw>
                    </a:effectLst>
                  </a:rPr>
                  <a:t> = </a:t>
                </a:r>
                <a14:m>
                  <m:oMath xmlns:m="http://schemas.openxmlformats.org/officeDocument/2006/math">
                    <m:r>
                      <a:rPr lang="en-US" sz="2600" b="0" i="1" smtClean="0">
                        <a:effectLst>
                          <a:outerShdw blurRad="38100" dist="38100" dir="2700000" algn="tl">
                            <a:srgbClr val="000000">
                              <a:alpha val="43137"/>
                            </a:srgbClr>
                          </a:outerShdw>
                        </a:effectLst>
                        <a:latin typeface="Cambria Math" panose="02040503050406030204" pitchFamily="18" charset="0"/>
                      </a:rPr>
                      <m:t>6</m:t>
                    </m:r>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𝜋</m:t>
                    </m:r>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𝑟</m:t>
                    </m:r>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𝜂</m:t>
                    </m:r>
                    <m:sSub>
                      <m:sSubPr>
                        <m:ctrlP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𝜈</m:t>
                        </m:r>
                      </m:e>
                      <m:sub>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𝑡𝑒𝑟𝑚</m:t>
                        </m:r>
                      </m:sub>
                    </m:sSub>
                  </m:oMath>
                </a14:m>
                <a:r>
                  <a:rPr lang="en-US" sz="2600" dirty="0" smtClean="0">
                    <a:effectLst>
                      <a:outerShdw blurRad="38100" dist="38100" dir="2700000" algn="tl">
                        <a:srgbClr val="000000">
                          <a:alpha val="43137"/>
                        </a:srgbClr>
                      </a:outerShdw>
                    </a:effectLst>
                  </a:rPr>
                  <a:t> </a:t>
                </a:r>
              </a:p>
              <a:p>
                <a:pPr eaLnBrk="1" hangingPunct="1">
                  <a:buFont typeface="Arial" charset="0"/>
                  <a:buNone/>
                  <a:defRPr/>
                </a:pPr>
                <a:r>
                  <a:rPr lang="en-US" sz="2600" dirty="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			where r is radius &amp; </a:t>
                </a:r>
                <a14:m>
                  <m:oMath xmlns:m="http://schemas.openxmlformats.org/officeDocument/2006/math">
                    <m:r>
                      <a:rPr lang="en-US" sz="26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𝜂</m:t>
                    </m:r>
                  </m:oMath>
                </a14:m>
                <a:r>
                  <a:rPr lang="en-US" sz="2600" dirty="0" smtClean="0">
                    <a:effectLst>
                      <a:outerShdw blurRad="38100" dist="38100" dir="2700000" algn="tl">
                        <a:srgbClr val="000000">
                          <a:alpha val="43137"/>
                        </a:srgbClr>
                      </a:outerShdw>
                    </a:effectLst>
                  </a:rPr>
                  <a:t> is viscosity of fluid</a:t>
                </a:r>
              </a:p>
              <a:p>
                <a:pPr eaLnBrk="1" hangingPunct="1">
                  <a:buFont typeface="Arial" charset="0"/>
                  <a:buNone/>
                  <a:defRPr/>
                </a:pPr>
                <a:endParaRPr lang="en-US" sz="900" dirty="0">
                  <a:effectLst>
                    <a:outerShdw blurRad="38100" dist="38100" dir="2700000" algn="tl">
                      <a:srgbClr val="000000">
                        <a:alpha val="43137"/>
                      </a:srgbClr>
                    </a:outerShdw>
                  </a:effectLst>
                </a:endParaRPr>
              </a:p>
              <a:p>
                <a:pPr eaLnBrk="1" hangingPunct="1">
                  <a:buFont typeface="Arial" charset="0"/>
                  <a:buNone/>
                  <a:defRPr/>
                </a:pPr>
                <a:r>
                  <a:rPr lang="en-US" sz="2600" dirty="0" smtClean="0">
                    <a:effectLst>
                      <a:outerShdw blurRad="38100" dist="38100" dir="2700000" algn="tl">
                        <a:srgbClr val="000000">
                          <a:alpha val="43137"/>
                        </a:srgbClr>
                      </a:outerShdw>
                    </a:effectLst>
                  </a:rPr>
                  <a:t>Then using </a:t>
                </a:r>
                <a:r>
                  <a:rPr lang="en-US" sz="2600" dirty="0" err="1" smtClean="0">
                    <a:effectLst>
                      <a:outerShdw blurRad="38100" dist="38100" dir="2700000" algn="tl">
                        <a:srgbClr val="000000">
                          <a:alpha val="43137"/>
                        </a:srgbClr>
                      </a:outerShdw>
                    </a:effectLst>
                  </a:rPr>
                  <a:t>F</a:t>
                </a:r>
                <a:r>
                  <a:rPr lang="en-US" sz="2600" baseline="-25000" dirty="0" err="1" smtClean="0">
                    <a:effectLst>
                      <a:outerShdw blurRad="38100" dist="38100" dir="2700000" algn="tl">
                        <a:srgbClr val="000000">
                          <a:alpha val="43137"/>
                        </a:srgbClr>
                      </a:outerShdw>
                    </a:effectLst>
                  </a:rPr>
                  <a:t>g</a:t>
                </a:r>
                <a:r>
                  <a:rPr lang="en-US" sz="2600" dirty="0" smtClean="0">
                    <a:effectLst>
                      <a:outerShdw blurRad="38100" dist="38100" dir="2700000" algn="tl">
                        <a:srgbClr val="000000">
                          <a:alpha val="43137"/>
                        </a:srgbClr>
                      </a:outerShdw>
                    </a:effectLst>
                  </a:rPr>
                  <a:t> = mg where the mass = density </a:t>
                </a:r>
                <a:r>
                  <a:rPr lang="en-US" sz="2600" b="1" dirty="0" smtClean="0">
                    <a:effectLst>
                      <a:outerShdw blurRad="38100" dist="38100" dir="2700000" algn="tl">
                        <a:srgbClr val="000000">
                          <a:alpha val="43137"/>
                        </a:srgbClr>
                      </a:outerShdw>
                    </a:effectLst>
                    <a:sym typeface="Symbol" panose="05050102010706020507" pitchFamily="18" charset="2"/>
                  </a:rPr>
                  <a:t></a:t>
                </a:r>
                <a:r>
                  <a:rPr lang="en-US" sz="2600" dirty="0" smtClean="0">
                    <a:effectLst>
                      <a:outerShdw blurRad="38100" dist="38100" dir="2700000" algn="tl">
                        <a:srgbClr val="000000">
                          <a:alpha val="43137"/>
                        </a:srgbClr>
                      </a:outerShdw>
                    </a:effectLst>
                    <a:sym typeface="Symbol" panose="05050102010706020507" pitchFamily="18" charset="2"/>
                  </a:rPr>
                  <a:t> </a:t>
                </a:r>
                <a:r>
                  <a:rPr lang="en-US" sz="2600" dirty="0" smtClean="0">
                    <a:effectLst>
                      <a:outerShdw blurRad="38100" dist="38100" dir="2700000" algn="tl">
                        <a:srgbClr val="000000">
                          <a:alpha val="43137"/>
                        </a:srgbClr>
                      </a:outerShdw>
                    </a:effectLst>
                  </a:rPr>
                  <a:t>volume, </a:t>
                </a:r>
              </a:p>
              <a:p>
                <a:pPr eaLnBrk="1" hangingPunct="1">
                  <a:buFont typeface="Arial" charset="0"/>
                  <a:buNone/>
                  <a:defRPr/>
                </a:pPr>
                <a:r>
                  <a:rPr lang="en-US" sz="2600" dirty="0" smtClean="0">
                    <a:effectLst>
                      <a:outerShdw blurRad="38100" dist="38100" dir="2700000" algn="tl">
                        <a:srgbClr val="000000">
                          <a:alpha val="43137"/>
                        </a:srgbClr>
                      </a:outerShdw>
                    </a:effectLst>
                  </a:rPr>
                  <a:t>		   so  </a:t>
                </a:r>
                <a14:m>
                  <m:oMath xmlns:m="http://schemas.openxmlformats.org/officeDocument/2006/math">
                    <m:sSub>
                      <m:sSubPr>
                        <m:ctrlPr>
                          <a:rPr lang="en-US" sz="2600" i="1" smtClean="0">
                            <a:effectLst>
                              <a:outerShdw blurRad="38100" dist="38100" dir="2700000" algn="tl">
                                <a:srgbClr val="000000">
                                  <a:alpha val="43137"/>
                                </a:srgbClr>
                              </a:outerShdw>
                            </a:effectLst>
                            <a:latin typeface="Cambria Math" panose="02040503050406030204" pitchFamily="18" charset="0"/>
                          </a:rPr>
                        </m:ctrlPr>
                      </m:sSubPr>
                      <m:e>
                        <m:r>
                          <a:rPr lang="en-US" sz="2600" b="0" i="1" smtClean="0">
                            <a:effectLst>
                              <a:outerShdw blurRad="38100" dist="38100" dir="2700000" algn="tl">
                                <a:srgbClr val="000000">
                                  <a:alpha val="43137"/>
                                </a:srgbClr>
                              </a:outerShdw>
                            </a:effectLst>
                            <a:latin typeface="Cambria Math" panose="02040503050406030204" pitchFamily="18" charset="0"/>
                          </a:rPr>
                          <m:t>𝐹</m:t>
                        </m:r>
                      </m:e>
                      <m:sub>
                        <m:r>
                          <a:rPr lang="en-US" sz="2600" b="0" i="1" smtClean="0">
                            <a:effectLst>
                              <a:outerShdw blurRad="38100" dist="38100" dir="2700000" algn="tl">
                                <a:srgbClr val="000000">
                                  <a:alpha val="43137"/>
                                </a:srgbClr>
                              </a:outerShdw>
                            </a:effectLst>
                            <a:latin typeface="Cambria Math" panose="02040503050406030204" pitchFamily="18" charset="0"/>
                          </a:rPr>
                          <m:t>𝑔</m:t>
                        </m:r>
                      </m:sub>
                    </m:sSub>
                  </m:oMath>
                </a14:m>
                <a:r>
                  <a:rPr lang="en-US" sz="2600" dirty="0" smtClean="0">
                    <a:effectLst>
                      <a:outerShdw blurRad="38100" dist="38100" dir="2700000" algn="tl">
                        <a:srgbClr val="000000">
                          <a:alpha val="43137"/>
                        </a:srgbClr>
                      </a:outerShdw>
                    </a:effectLst>
                  </a:rPr>
                  <a:t> =  </a:t>
                </a:r>
                <a14:m>
                  <m:oMath xmlns:m="http://schemas.openxmlformats.org/officeDocument/2006/math">
                    <m:r>
                      <a:rPr lang="en-US" sz="2600" b="0" i="0" smtClean="0">
                        <a:effectLst>
                          <a:outerShdw blurRad="38100" dist="38100" dir="2700000" algn="tl">
                            <a:srgbClr val="000000">
                              <a:alpha val="43137"/>
                            </a:srgbClr>
                          </a:outerShdw>
                        </a:effectLst>
                        <a:latin typeface="Cambria Math" panose="02040503050406030204" pitchFamily="18" charset="0"/>
                      </a:rPr>
                      <m:t>(</m:t>
                    </m:r>
                    <m:sSub>
                      <m:sSubPr>
                        <m:ctrlPr>
                          <a:rPr lang="en-US" sz="2600" i="1" smtClean="0">
                            <a:effectLst>
                              <a:outerShdw blurRad="38100" dist="38100" dir="2700000" algn="tl">
                                <a:srgbClr val="000000">
                                  <a:alpha val="43137"/>
                                </a:srgbClr>
                              </a:outerShdw>
                            </a:effectLst>
                            <a:latin typeface="Cambria Math" panose="02040503050406030204" pitchFamily="18" charset="0"/>
                          </a:rPr>
                        </m:ctrlPr>
                      </m:sSubPr>
                      <m:e>
                        <m:r>
                          <a:rPr lang="en-US" sz="26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𝜌</m:t>
                        </m:r>
                      </m:e>
                      <m:sub>
                        <m:r>
                          <a:rPr lang="en-US" sz="2600" b="0" i="1" smtClean="0">
                            <a:effectLst>
                              <a:outerShdw blurRad="38100" dist="38100" dir="2700000" algn="tl">
                                <a:srgbClr val="000000">
                                  <a:alpha val="43137"/>
                                </a:srgbClr>
                              </a:outerShdw>
                            </a:effectLst>
                            <a:latin typeface="Cambria Math" panose="02040503050406030204" pitchFamily="18" charset="0"/>
                          </a:rPr>
                          <m:t>𝑜𝑖𝑙</m:t>
                        </m:r>
                      </m:sub>
                    </m:sSub>
                    <m:r>
                      <a:rPr lang="en-US" sz="2600" b="0" i="1" smtClean="0">
                        <a:effectLst>
                          <a:outerShdw blurRad="38100" dist="38100" dir="2700000" algn="tl">
                            <a:srgbClr val="000000">
                              <a:alpha val="43137"/>
                            </a:srgbClr>
                          </a:outerShdw>
                        </a:effectLst>
                        <a:latin typeface="Cambria Math" panose="02040503050406030204" pitchFamily="18" charset="0"/>
                      </a:rPr>
                      <m:t>− </m:t>
                    </m:r>
                    <m:sSub>
                      <m:sSubPr>
                        <m:ctrlPr>
                          <a:rPr lang="en-US" sz="2600" b="0" i="1" smtClean="0">
                            <a:effectLst>
                              <a:outerShdw blurRad="38100" dist="38100" dir="2700000" algn="tl">
                                <a:srgbClr val="000000">
                                  <a:alpha val="43137"/>
                                </a:srgbClr>
                              </a:outerShdw>
                            </a:effectLst>
                            <a:latin typeface="Cambria Math" panose="02040503050406030204" pitchFamily="18" charset="0"/>
                          </a:rPr>
                        </m:ctrlPr>
                      </m:sSubPr>
                      <m:e>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𝜌</m:t>
                        </m:r>
                      </m:e>
                      <m:sub>
                        <m:r>
                          <a:rPr lang="en-US" sz="2600" b="0" i="1" smtClean="0">
                            <a:effectLst>
                              <a:outerShdw blurRad="38100" dist="38100" dir="2700000" algn="tl">
                                <a:srgbClr val="000000">
                                  <a:alpha val="43137"/>
                                </a:srgbClr>
                              </a:outerShdw>
                            </a:effectLst>
                            <a:latin typeface="Cambria Math" panose="02040503050406030204" pitchFamily="18" charset="0"/>
                          </a:rPr>
                          <m:t>𝑎𝑖𝑟</m:t>
                        </m:r>
                      </m:sub>
                    </m:sSub>
                    <m:r>
                      <a:rPr lang="en-US" sz="2600" b="0" i="1" smtClean="0">
                        <a:effectLst>
                          <a:outerShdw blurRad="38100" dist="38100" dir="2700000" algn="tl">
                            <a:srgbClr val="000000">
                              <a:alpha val="43137"/>
                            </a:srgbClr>
                          </a:outerShdw>
                        </a:effectLst>
                        <a:latin typeface="Cambria Math" panose="02040503050406030204" pitchFamily="18" charset="0"/>
                      </a:rPr>
                      <m:t>)(</m:t>
                    </m:r>
                    <m:f>
                      <m:fPr>
                        <m:type m:val="skw"/>
                        <m:ctrlPr>
                          <a:rPr lang="en-US" sz="2600" b="0" i="1" smtClean="0">
                            <a:effectLst>
                              <a:outerShdw blurRad="38100" dist="38100" dir="2700000" algn="tl">
                                <a:srgbClr val="000000">
                                  <a:alpha val="43137"/>
                                </a:srgbClr>
                              </a:outerShdw>
                            </a:effectLst>
                            <a:latin typeface="Cambria Math" panose="02040503050406030204" pitchFamily="18" charset="0"/>
                          </a:rPr>
                        </m:ctrlPr>
                      </m:fPr>
                      <m:num>
                        <m:r>
                          <a:rPr lang="en-US" sz="2600" b="0" i="1" smtClean="0">
                            <a:effectLst>
                              <a:outerShdw blurRad="38100" dist="38100" dir="2700000" algn="tl">
                                <a:srgbClr val="000000">
                                  <a:alpha val="43137"/>
                                </a:srgbClr>
                              </a:outerShdw>
                            </a:effectLst>
                            <a:latin typeface="Cambria Math" panose="02040503050406030204" pitchFamily="18" charset="0"/>
                          </a:rPr>
                          <m:t>4</m:t>
                        </m:r>
                      </m:num>
                      <m:den>
                        <m:r>
                          <a:rPr lang="en-US" sz="2600" b="0" i="1" smtClean="0">
                            <a:effectLst>
                              <a:outerShdw blurRad="38100" dist="38100" dir="2700000" algn="tl">
                                <a:srgbClr val="000000">
                                  <a:alpha val="43137"/>
                                </a:srgbClr>
                              </a:outerShdw>
                            </a:effectLst>
                            <a:latin typeface="Cambria Math" panose="02040503050406030204" pitchFamily="18" charset="0"/>
                          </a:rPr>
                          <m:t>3</m:t>
                        </m:r>
                      </m:den>
                    </m:f>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𝜋</m:t>
                    </m:r>
                    <m:sSup>
                      <m:sSupPr>
                        <m:ctrlP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pPr>
                      <m:e>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𝑟</m:t>
                        </m:r>
                      </m:e>
                      <m:sup>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p>
                    </m:sSup>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𝑔</m:t>
                    </m:r>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a14:m>
                <a:endParaRPr lang="en-US" sz="2600" dirty="0" smtClean="0">
                  <a:effectLst>
                    <a:outerShdw blurRad="38100" dist="38100" dir="2700000" algn="tl">
                      <a:srgbClr val="000000">
                        <a:alpha val="43137"/>
                      </a:srgbClr>
                    </a:outerShdw>
                  </a:effectLst>
                </a:endParaRPr>
              </a:p>
              <a:p>
                <a:pPr eaLnBrk="1" hangingPunct="1">
                  <a:buFont typeface="Arial" charset="0"/>
                  <a:buNone/>
                  <a:defRPr/>
                </a:pPr>
                <a:endParaRPr lang="en-US" sz="2600" dirty="0">
                  <a:effectLst>
                    <a:outerShdw blurRad="38100" dist="38100" dir="2700000" algn="tl">
                      <a:srgbClr val="000000">
                        <a:alpha val="43137"/>
                      </a:srgbClr>
                    </a:outerShdw>
                  </a:effectLst>
                </a:endParaRPr>
              </a:p>
              <a:p>
                <a:pPr eaLnBrk="1" hangingPunct="1">
                  <a:buNone/>
                  <a:defRPr/>
                </a:pPr>
                <a:r>
                  <a:rPr lang="en-US" sz="2600" dirty="0" smtClean="0">
                    <a:effectLst>
                      <a:outerShdw blurRad="38100" dist="38100" dir="2700000" algn="tl">
                        <a:srgbClr val="000000">
                          <a:alpha val="43137"/>
                        </a:srgbClr>
                      </a:outerShdw>
                    </a:effectLst>
                  </a:rPr>
                  <a:t>Now if </a:t>
                </a:r>
                <a:r>
                  <a:rPr lang="en-US" sz="2600" dirty="0">
                    <a:effectLst>
                      <a:outerShdw blurRad="38100" dist="38100" dir="2700000" algn="tl">
                        <a:srgbClr val="000000">
                          <a:alpha val="43137"/>
                        </a:srgbClr>
                      </a:outerShdw>
                    </a:effectLst>
                  </a:rPr>
                  <a:t>the drops </a:t>
                </a:r>
                <a:r>
                  <a:rPr lang="en-US" sz="2600" dirty="0" smtClean="0">
                    <a:effectLst>
                      <a:outerShdw blurRad="38100" dist="38100" dir="2700000" algn="tl">
                        <a:srgbClr val="000000">
                          <a:alpha val="43137"/>
                        </a:srgbClr>
                      </a:outerShdw>
                    </a:effectLst>
                  </a:rPr>
                  <a:t>hit </a:t>
                </a:r>
                <a:r>
                  <a:rPr lang="en-US" sz="2600" dirty="0">
                    <a:effectLst>
                      <a:outerShdw blurRad="38100" dist="38100" dir="2700000" algn="tl">
                        <a:srgbClr val="000000">
                          <a:alpha val="43137"/>
                        </a:srgbClr>
                      </a:outerShdw>
                    </a:effectLst>
                  </a:rPr>
                  <a:t>terminal velocity, then </a:t>
                </a:r>
                <a:r>
                  <a:rPr lang="en-US" sz="2600" dirty="0" err="1">
                    <a:effectLst>
                      <a:outerShdw blurRad="38100" dist="38100" dir="2700000" algn="tl">
                        <a:srgbClr val="000000">
                          <a:alpha val="43137"/>
                        </a:srgbClr>
                      </a:outerShdw>
                    </a:effectLst>
                  </a:rPr>
                  <a:t>F</a:t>
                </a:r>
                <a:r>
                  <a:rPr lang="en-US" sz="2600" baseline="-25000" dirty="0" err="1">
                    <a:effectLst>
                      <a:outerShdw blurRad="38100" dist="38100" dir="2700000" algn="tl">
                        <a:srgbClr val="000000">
                          <a:alpha val="43137"/>
                        </a:srgbClr>
                      </a:outerShdw>
                    </a:effectLst>
                  </a:rPr>
                  <a:t>g</a:t>
                </a:r>
                <a:r>
                  <a:rPr lang="en-US" sz="2600" dirty="0">
                    <a:effectLst>
                      <a:outerShdw blurRad="38100" dist="38100" dir="2700000" algn="tl">
                        <a:srgbClr val="000000">
                          <a:alpha val="43137"/>
                        </a:srgbClr>
                      </a:outerShdw>
                    </a:effectLst>
                  </a:rPr>
                  <a:t> = </a:t>
                </a:r>
                <a:r>
                  <a:rPr lang="en-US" sz="2600" dirty="0" err="1">
                    <a:effectLst>
                      <a:outerShdw blurRad="38100" dist="38100" dir="2700000" algn="tl">
                        <a:srgbClr val="000000">
                          <a:alpha val="43137"/>
                        </a:srgbClr>
                      </a:outerShdw>
                    </a:effectLst>
                  </a:rPr>
                  <a:t>F</a:t>
                </a:r>
                <a:r>
                  <a:rPr lang="en-US" sz="2600" baseline="-25000" dirty="0" err="1">
                    <a:effectLst>
                      <a:outerShdw blurRad="38100" dist="38100" dir="2700000" algn="tl">
                        <a:srgbClr val="000000">
                          <a:alpha val="43137"/>
                        </a:srgbClr>
                      </a:outerShdw>
                    </a:effectLst>
                  </a:rPr>
                  <a:t>d</a:t>
                </a:r>
                <a:r>
                  <a:rPr lang="en-US" sz="2600" dirty="0">
                    <a:effectLst>
                      <a:outerShdw blurRad="38100" dist="38100" dir="2700000" algn="tl">
                        <a:srgbClr val="000000">
                          <a:alpha val="43137"/>
                        </a:srgbClr>
                      </a:outerShdw>
                    </a:effectLst>
                  </a:rPr>
                  <a:t>, </a:t>
                </a:r>
                <a:endParaRPr lang="en-US" sz="2600" dirty="0" smtClean="0">
                  <a:effectLst>
                    <a:outerShdw blurRad="38100" dist="38100" dir="2700000" algn="tl">
                      <a:srgbClr val="000000">
                        <a:alpha val="43137"/>
                      </a:srgbClr>
                    </a:outerShdw>
                  </a:effectLst>
                </a:endParaRPr>
              </a:p>
              <a:p>
                <a:pPr eaLnBrk="1" hangingPunct="1">
                  <a:buNone/>
                  <a:defRPr/>
                </a:pPr>
                <a:r>
                  <a:rPr lang="en-US" sz="2600" dirty="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	and then r can be found: </a:t>
                </a:r>
                <a14:m>
                  <m:oMath xmlns:m="http://schemas.openxmlformats.org/officeDocument/2006/math">
                    <m:r>
                      <a:rPr lang="en-US" sz="2600" b="0" i="1" smtClean="0">
                        <a:effectLst>
                          <a:outerShdw blurRad="38100" dist="38100" dir="2700000" algn="tl">
                            <a:srgbClr val="000000">
                              <a:alpha val="43137"/>
                            </a:srgbClr>
                          </a:outerShdw>
                        </a:effectLst>
                        <a:latin typeface="Cambria Math" panose="02040503050406030204" pitchFamily="18" charset="0"/>
                      </a:rPr>
                      <m:t>𝑟</m:t>
                    </m:r>
                    <m:r>
                      <a:rPr lang="en-US" sz="2600" b="0" i="1" smtClean="0">
                        <a:effectLst>
                          <a:outerShdw blurRad="38100" dist="38100" dir="2700000" algn="tl">
                            <a:srgbClr val="000000">
                              <a:alpha val="43137"/>
                            </a:srgbClr>
                          </a:outerShdw>
                        </a:effectLst>
                        <a:latin typeface="Cambria Math" panose="02040503050406030204" pitchFamily="18" charset="0"/>
                      </a:rPr>
                      <m:t>= </m:t>
                    </m:r>
                    <m:rad>
                      <m:radPr>
                        <m:degHide m:val="on"/>
                        <m:ctrlPr>
                          <a:rPr lang="en-US" sz="2600" b="0" i="1" smtClean="0">
                            <a:effectLst>
                              <a:outerShdw blurRad="38100" dist="38100" dir="2700000" algn="tl">
                                <a:srgbClr val="000000">
                                  <a:alpha val="43137"/>
                                </a:srgbClr>
                              </a:outerShdw>
                            </a:effectLst>
                            <a:latin typeface="Cambria Math" panose="02040503050406030204" pitchFamily="18" charset="0"/>
                          </a:rPr>
                        </m:ctrlPr>
                      </m:radPr>
                      <m:deg/>
                      <m:e>
                        <m:f>
                          <m:fPr>
                            <m:ctrlPr>
                              <a:rPr lang="en-US" sz="2600" b="0" i="1" smtClean="0">
                                <a:effectLst>
                                  <a:outerShdw blurRad="38100" dist="38100" dir="2700000" algn="tl">
                                    <a:srgbClr val="000000">
                                      <a:alpha val="43137"/>
                                    </a:srgbClr>
                                  </a:outerShdw>
                                </a:effectLst>
                                <a:latin typeface="Cambria Math" panose="02040503050406030204" pitchFamily="18" charset="0"/>
                              </a:rPr>
                            </m:ctrlPr>
                          </m:fPr>
                          <m:num>
                            <m:r>
                              <a:rPr lang="en-US" sz="2600" b="0" i="1" smtClean="0">
                                <a:effectLst>
                                  <a:outerShdw blurRad="38100" dist="38100" dir="2700000" algn="tl">
                                    <a:srgbClr val="000000">
                                      <a:alpha val="43137"/>
                                    </a:srgbClr>
                                  </a:outerShdw>
                                </a:effectLst>
                                <a:latin typeface="Cambria Math" panose="02040503050406030204" pitchFamily="18" charset="0"/>
                              </a:rPr>
                              <m:t>9</m:t>
                            </m:r>
                            <m:sSub>
                              <m:sSubPr>
                                <m:ctrlPr>
                                  <a:rPr lang="en-US" sz="2600" b="0" i="1" smtClean="0">
                                    <a:effectLst>
                                      <a:outerShdw blurRad="38100" dist="38100" dir="2700000" algn="tl">
                                        <a:srgbClr val="000000">
                                          <a:alpha val="43137"/>
                                        </a:srgbClr>
                                      </a:outerShdw>
                                    </a:effectLst>
                                    <a:latin typeface="Cambria Math" panose="02040503050406030204" pitchFamily="18" charset="0"/>
                                  </a:rPr>
                                </m:ctrlPr>
                              </m:sSubPr>
                              <m:e>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𝜂</m:t>
                                </m:r>
                              </m:e>
                              <m:sub>
                                <m:r>
                                  <a:rPr lang="en-US" sz="2600" b="0" i="1" smtClean="0">
                                    <a:effectLst>
                                      <a:outerShdw blurRad="38100" dist="38100" dir="2700000" algn="tl">
                                        <a:srgbClr val="000000">
                                          <a:alpha val="43137"/>
                                        </a:srgbClr>
                                      </a:outerShdw>
                                    </a:effectLst>
                                    <a:latin typeface="Cambria Math" panose="02040503050406030204" pitchFamily="18" charset="0"/>
                                  </a:rPr>
                                  <m:t>𝑎𝑖𝑟</m:t>
                                </m:r>
                              </m:sub>
                            </m:sSub>
                            <m:sSub>
                              <m:sSubPr>
                                <m:ctrlPr>
                                  <a:rPr lang="en-US" sz="2600" b="0" i="1" smtClean="0">
                                    <a:effectLst>
                                      <a:outerShdw blurRad="38100" dist="38100" dir="2700000" algn="tl">
                                        <a:srgbClr val="000000">
                                          <a:alpha val="43137"/>
                                        </a:srgbClr>
                                      </a:outerShdw>
                                    </a:effectLst>
                                    <a:latin typeface="Cambria Math" panose="02040503050406030204" pitchFamily="18" charset="0"/>
                                  </a:rPr>
                                </m:ctrlPr>
                              </m:sSubPr>
                              <m:e>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𝜈</m:t>
                                </m:r>
                              </m:e>
                              <m:sub>
                                <m:r>
                                  <a:rPr lang="en-US" sz="2600" b="0" i="1" smtClean="0">
                                    <a:effectLst>
                                      <a:outerShdw blurRad="38100" dist="38100" dir="2700000" algn="tl">
                                        <a:srgbClr val="000000">
                                          <a:alpha val="43137"/>
                                        </a:srgbClr>
                                      </a:outerShdw>
                                    </a:effectLst>
                                    <a:latin typeface="Cambria Math" panose="02040503050406030204" pitchFamily="18" charset="0"/>
                                  </a:rPr>
                                  <m:t>𝑡𝑒𝑟𝑚</m:t>
                                </m:r>
                              </m:sub>
                            </m:sSub>
                          </m:num>
                          <m:den>
                            <m:r>
                              <a:rPr lang="en-US" sz="2600" b="0" i="1" smtClean="0">
                                <a:effectLst>
                                  <a:outerShdw blurRad="38100" dist="38100" dir="2700000" algn="tl">
                                    <a:srgbClr val="000000">
                                      <a:alpha val="43137"/>
                                    </a:srgbClr>
                                  </a:outerShdw>
                                </a:effectLst>
                                <a:latin typeface="Cambria Math" panose="02040503050406030204" pitchFamily="18" charset="0"/>
                              </a:rPr>
                              <m:t>2</m:t>
                            </m:r>
                            <m:r>
                              <a:rPr lang="en-US" sz="2600" b="0" i="1" smtClean="0">
                                <a:effectLst>
                                  <a:outerShdw blurRad="38100" dist="38100" dir="2700000" algn="tl">
                                    <a:srgbClr val="000000">
                                      <a:alpha val="43137"/>
                                    </a:srgbClr>
                                  </a:outerShdw>
                                </a:effectLst>
                                <a:latin typeface="Cambria Math" panose="02040503050406030204" pitchFamily="18" charset="0"/>
                              </a:rPr>
                              <m:t>𝑔</m:t>
                            </m:r>
                            <m:r>
                              <a:rPr lang="en-US" sz="2600" b="0" i="1" smtClean="0">
                                <a:effectLst>
                                  <a:outerShdw blurRad="38100" dist="38100" dir="2700000" algn="tl">
                                    <a:srgbClr val="000000">
                                      <a:alpha val="43137"/>
                                    </a:srgbClr>
                                  </a:outerShdw>
                                </a:effectLst>
                                <a:latin typeface="Cambria Math" panose="02040503050406030204" pitchFamily="18" charset="0"/>
                              </a:rPr>
                              <m:t>(</m:t>
                            </m:r>
                            <m:sSub>
                              <m:sSubPr>
                                <m:ctrlPr>
                                  <a:rPr lang="en-US" sz="2600" b="0" i="1" smtClean="0">
                                    <a:effectLst>
                                      <a:outerShdw blurRad="38100" dist="38100" dir="2700000" algn="tl">
                                        <a:srgbClr val="000000">
                                          <a:alpha val="43137"/>
                                        </a:srgbClr>
                                      </a:outerShdw>
                                    </a:effectLst>
                                    <a:latin typeface="Cambria Math" panose="02040503050406030204" pitchFamily="18" charset="0"/>
                                  </a:rPr>
                                </m:ctrlPr>
                              </m:sSubPr>
                              <m:e>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𝜌</m:t>
                                </m:r>
                              </m:e>
                              <m:sub>
                                <m:r>
                                  <a:rPr lang="en-US" sz="2600" b="0" i="1" smtClean="0">
                                    <a:effectLst>
                                      <a:outerShdw blurRad="38100" dist="38100" dir="2700000" algn="tl">
                                        <a:srgbClr val="000000">
                                          <a:alpha val="43137"/>
                                        </a:srgbClr>
                                      </a:outerShdw>
                                    </a:effectLst>
                                    <a:latin typeface="Cambria Math" panose="02040503050406030204" pitchFamily="18" charset="0"/>
                                  </a:rPr>
                                  <m:t>𝑜𝑖𝑙</m:t>
                                </m:r>
                              </m:sub>
                            </m:sSub>
                            <m:r>
                              <a:rPr lang="en-US" sz="2600" b="0" i="1" smtClean="0">
                                <a:effectLst>
                                  <a:outerShdw blurRad="38100" dist="38100" dir="2700000" algn="tl">
                                    <a:srgbClr val="000000">
                                      <a:alpha val="43137"/>
                                    </a:srgbClr>
                                  </a:outerShdw>
                                </a:effectLst>
                                <a:latin typeface="Cambria Math" panose="02040503050406030204" pitchFamily="18" charset="0"/>
                              </a:rPr>
                              <m:t>−</m:t>
                            </m:r>
                            <m:sSub>
                              <m:sSubPr>
                                <m:ctrlPr>
                                  <a:rPr lang="en-US" sz="2600" b="0" i="1" smtClean="0">
                                    <a:effectLst>
                                      <a:outerShdw blurRad="38100" dist="38100" dir="2700000" algn="tl">
                                        <a:srgbClr val="000000">
                                          <a:alpha val="43137"/>
                                        </a:srgbClr>
                                      </a:outerShdw>
                                    </a:effectLst>
                                    <a:latin typeface="Cambria Math" panose="02040503050406030204" pitchFamily="18" charset="0"/>
                                  </a:rPr>
                                </m:ctrlPr>
                              </m:sSubPr>
                              <m:e>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𝜌</m:t>
                                </m:r>
                              </m:e>
                              <m:sub>
                                <m:r>
                                  <a:rPr lang="en-US" sz="2600" b="0" i="1" smtClean="0">
                                    <a:effectLst>
                                      <a:outerShdw blurRad="38100" dist="38100" dir="2700000" algn="tl">
                                        <a:srgbClr val="000000">
                                          <a:alpha val="43137"/>
                                        </a:srgbClr>
                                      </a:outerShdw>
                                    </a:effectLst>
                                    <a:latin typeface="Cambria Math" panose="02040503050406030204" pitchFamily="18" charset="0"/>
                                  </a:rPr>
                                  <m:t>𝑎𝑖𝑟</m:t>
                                </m:r>
                              </m:sub>
                            </m:sSub>
                            <m:r>
                              <a:rPr lang="en-US" sz="2600" b="0" i="1" smtClean="0">
                                <a:effectLst>
                                  <a:outerShdw blurRad="38100" dist="38100" dir="2700000" algn="tl">
                                    <a:srgbClr val="000000">
                                      <a:alpha val="43137"/>
                                    </a:srgbClr>
                                  </a:outerShdw>
                                </a:effectLst>
                                <a:latin typeface="Cambria Math" panose="02040503050406030204" pitchFamily="18" charset="0"/>
                              </a:rPr>
                              <m:t>)</m:t>
                            </m:r>
                          </m:den>
                        </m:f>
                      </m:e>
                    </m:rad>
                  </m:oMath>
                </a14:m>
                <a:endParaRPr lang="en-US" sz="2600" dirty="0" smtClean="0">
                  <a:effectLst>
                    <a:outerShdw blurRad="38100" dist="38100" dir="2700000" algn="tl">
                      <a:srgbClr val="000000">
                        <a:alpha val="43137"/>
                      </a:srgbClr>
                    </a:outerShdw>
                  </a:effectLst>
                </a:endParaRPr>
              </a:p>
              <a:p>
                <a:pPr eaLnBrk="1" hangingPunct="1">
                  <a:buNone/>
                  <a:defRPr/>
                </a:pPr>
                <a:r>
                  <a:rPr lang="en-US" sz="2600" dirty="0" smtClean="0">
                    <a:effectLst>
                      <a:outerShdw blurRad="38100" dist="38100" dir="2700000" algn="tl">
                        <a:srgbClr val="000000">
                          <a:alpha val="43137"/>
                        </a:srgbClr>
                      </a:outerShdw>
                    </a:effectLst>
                  </a:rPr>
                  <a:t>Once we know r, m can easily be found from density again:</a:t>
                </a:r>
              </a:p>
              <a:p>
                <a:pPr eaLnBrk="1" hangingPunct="1">
                  <a:buNone/>
                  <a:defRPr/>
                </a:pPr>
                <a:r>
                  <a:rPr lang="en-US" sz="2600" dirty="0" smtClean="0">
                    <a:effectLst>
                      <a:outerShdw blurRad="38100" dist="38100" dir="2700000" algn="tl">
                        <a:srgbClr val="000000">
                          <a:alpha val="43137"/>
                        </a:srgbClr>
                      </a:outerShdw>
                    </a:effectLst>
                  </a:rPr>
                  <a:t> 					       </a:t>
                </a:r>
                <a14:m>
                  <m:oMath xmlns:m="http://schemas.openxmlformats.org/officeDocument/2006/math">
                    <m:r>
                      <a:rPr lang="en-US" sz="2600" b="0" i="1" smtClean="0">
                        <a:effectLst>
                          <a:outerShdw blurRad="38100" dist="38100" dir="2700000" algn="tl">
                            <a:srgbClr val="000000">
                              <a:alpha val="43137"/>
                            </a:srgbClr>
                          </a:outerShdw>
                        </a:effectLst>
                        <a:latin typeface="Cambria Math" panose="02040503050406030204" pitchFamily="18" charset="0"/>
                      </a:rPr>
                      <m:t>𝑚</m:t>
                    </m:r>
                    <m:r>
                      <a:rPr lang="en-US" sz="2600" b="0" i="1" smtClean="0">
                        <a:effectLst>
                          <a:outerShdw blurRad="38100" dist="38100" dir="2700000" algn="tl">
                            <a:srgbClr val="000000">
                              <a:alpha val="43137"/>
                            </a:srgbClr>
                          </a:outerShdw>
                        </a:effectLst>
                        <a:latin typeface="Cambria Math" panose="02040503050406030204" pitchFamily="18" charset="0"/>
                      </a:rPr>
                      <m:t> </m:t>
                    </m:r>
                  </m:oMath>
                </a14:m>
                <a:r>
                  <a:rPr lang="en-US" sz="2600" dirty="0" smtClean="0">
                    <a:effectLst>
                      <a:outerShdw blurRad="38100" dist="38100" dir="2700000" algn="tl">
                        <a:srgbClr val="000000">
                          <a:alpha val="43137"/>
                        </a:srgbClr>
                      </a:outerShdw>
                    </a:effectLst>
                  </a:rPr>
                  <a:t>= (</a:t>
                </a:r>
                <a14:m>
                  <m:oMath xmlns:m="http://schemas.openxmlformats.org/officeDocument/2006/math">
                    <m:sSub>
                      <m:sSubPr>
                        <m:ctrlPr>
                          <a:rPr lang="en-US" sz="2600" i="1">
                            <a:effectLst>
                              <a:outerShdw blurRad="38100" dist="38100" dir="2700000" algn="tl">
                                <a:srgbClr val="000000">
                                  <a:alpha val="43137"/>
                                </a:srgbClr>
                              </a:outerShdw>
                            </a:effectLst>
                            <a:latin typeface="Cambria Math" panose="02040503050406030204" pitchFamily="18" charset="0"/>
                          </a:rPr>
                        </m:ctrlPr>
                      </m:sSubPr>
                      <m:e>
                        <m:r>
                          <a:rPr lang="en-US" sz="2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𝜌</m:t>
                        </m:r>
                      </m:e>
                      <m:sub>
                        <m:r>
                          <a:rPr lang="en-US" sz="2600" i="1">
                            <a:effectLst>
                              <a:outerShdw blurRad="38100" dist="38100" dir="2700000" algn="tl">
                                <a:srgbClr val="000000">
                                  <a:alpha val="43137"/>
                                </a:srgbClr>
                              </a:outerShdw>
                            </a:effectLst>
                            <a:latin typeface="Cambria Math" panose="02040503050406030204" pitchFamily="18" charset="0"/>
                          </a:rPr>
                          <m:t>𝑜𝑖𝑙</m:t>
                        </m:r>
                      </m:sub>
                    </m:sSub>
                    <m:r>
                      <a:rPr lang="en-US" sz="2600" b="0" i="1" smtClean="0">
                        <a:effectLst>
                          <a:outerShdw blurRad="38100" dist="38100" dir="2700000" algn="tl">
                            <a:srgbClr val="000000">
                              <a:alpha val="43137"/>
                            </a:srgbClr>
                          </a:outerShdw>
                        </a:effectLst>
                        <a:latin typeface="Cambria Math" panose="02040503050406030204" pitchFamily="18" charset="0"/>
                      </a:rPr>
                      <m:t>)(</m:t>
                    </m:r>
                    <m:f>
                      <m:fPr>
                        <m:type m:val="skw"/>
                        <m:ctrlPr>
                          <a:rPr lang="en-US" sz="2600" i="1">
                            <a:effectLst>
                              <a:outerShdw blurRad="38100" dist="38100" dir="2700000" algn="tl">
                                <a:srgbClr val="000000">
                                  <a:alpha val="43137"/>
                                </a:srgbClr>
                              </a:outerShdw>
                            </a:effectLst>
                            <a:latin typeface="Cambria Math" panose="02040503050406030204" pitchFamily="18" charset="0"/>
                          </a:rPr>
                        </m:ctrlPr>
                      </m:fPr>
                      <m:num>
                        <m:r>
                          <a:rPr lang="en-US" sz="2600" i="1">
                            <a:effectLst>
                              <a:outerShdw blurRad="38100" dist="38100" dir="2700000" algn="tl">
                                <a:srgbClr val="000000">
                                  <a:alpha val="43137"/>
                                </a:srgbClr>
                              </a:outerShdw>
                            </a:effectLst>
                            <a:latin typeface="Cambria Math" panose="02040503050406030204" pitchFamily="18" charset="0"/>
                          </a:rPr>
                          <m:t>4</m:t>
                        </m:r>
                      </m:num>
                      <m:den>
                        <m:r>
                          <a:rPr lang="en-US" sz="2600" i="1">
                            <a:effectLst>
                              <a:outerShdw blurRad="38100" dist="38100" dir="2700000" algn="tl">
                                <a:srgbClr val="000000">
                                  <a:alpha val="43137"/>
                                </a:srgbClr>
                              </a:outerShdw>
                            </a:effectLst>
                            <a:latin typeface="Cambria Math" panose="02040503050406030204" pitchFamily="18" charset="0"/>
                          </a:rPr>
                          <m:t>3</m:t>
                        </m:r>
                      </m:den>
                    </m:f>
                    <m:r>
                      <a:rPr lang="en-US" sz="2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𝜋</m:t>
                    </m:r>
                    <m:sSup>
                      <m:sSupPr>
                        <m:ctrlPr>
                          <a:rPr lang="en-US" sz="2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pPr>
                      <m:e>
                        <m:r>
                          <a:rPr lang="en-US" sz="2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𝑟</m:t>
                        </m:r>
                      </m:e>
                      <m:sup>
                        <m:r>
                          <a:rPr lang="en-US" sz="2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p>
                    </m:sSup>
                    <m:r>
                      <a:rPr lang="en-US" sz="2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a14:m>
                <a:endParaRPr lang="en-US" sz="2600" dirty="0" smtClean="0">
                  <a:effectLst>
                    <a:outerShdw blurRad="38100" dist="38100" dir="2700000" algn="tl">
                      <a:srgbClr val="000000">
                        <a:alpha val="43137"/>
                      </a:srgbClr>
                    </a:outerShdw>
                  </a:effectLst>
                </a:endParaRPr>
              </a:p>
              <a:p>
                <a:pPr eaLnBrk="1" hangingPunct="1">
                  <a:buNone/>
                  <a:defRPr/>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a:t>
                </a:r>
                <a:endParaRPr lang="en-US" sz="2400" dirty="0">
                  <a:effectLst>
                    <a:outerShdw blurRad="38100" dist="38100" dir="2700000" algn="tl">
                      <a:srgbClr val="000000">
                        <a:alpha val="43137"/>
                      </a:srgbClr>
                    </a:outerShdw>
                  </a:effectLst>
                </a:endParaRPr>
              </a:p>
              <a:p>
                <a:pPr eaLnBrk="1" hangingPunct="1">
                  <a:buNone/>
                  <a:defRPr/>
                </a:pPr>
                <a:endParaRPr lang="en-US" sz="2400" dirty="0">
                  <a:effectLst>
                    <a:outerShdw blurRad="38100" dist="38100" dir="2700000" algn="tl">
                      <a:srgbClr val="000000">
                        <a:alpha val="43137"/>
                      </a:srgbClr>
                    </a:outerShdw>
                  </a:effectLst>
                </a:endParaRPr>
              </a:p>
              <a:p>
                <a:pPr eaLnBrk="1" hangingPunct="1">
                  <a:buFont typeface="Arial" charset="0"/>
                  <a:buNone/>
                  <a:defRPr/>
                </a:pPr>
                <a:endParaRPr lang="en-US" sz="2400" dirty="0" smtClean="0">
                  <a:effectLst>
                    <a:outerShdw blurRad="38100" dist="38100" dir="2700000" algn="tl">
                      <a:srgbClr val="000000">
                        <a:alpha val="43137"/>
                      </a:srgbClr>
                    </a:outerShdw>
                  </a:effectLst>
                </a:endParaRPr>
              </a:p>
            </p:txBody>
          </p:sp>
        </mc:Choice>
        <mc:Fallback xmlns="">
          <p:sp>
            <p:nvSpPr>
              <p:cNvPr id="24579" name="Rectangle 3"/>
              <p:cNvSpPr>
                <a:spLocks noGrp="1" noRot="1" noChangeAspect="1" noMove="1" noResize="1" noEditPoints="1" noAdjustHandles="1" noChangeArrowheads="1" noChangeShapeType="1" noTextEdit="1"/>
              </p:cNvSpPr>
              <p:nvPr>
                <p:ph type="body" idx="1"/>
              </p:nvPr>
            </p:nvSpPr>
            <p:spPr>
              <a:xfrm>
                <a:off x="-38100" y="685800"/>
                <a:ext cx="9182100" cy="6172200"/>
              </a:xfrm>
              <a:blipFill>
                <a:blip r:embed="rId2"/>
                <a:stretch>
                  <a:fillRect l="-1262" t="-1087"/>
                </a:stretch>
              </a:blipFill>
            </p:spPr>
            <p:txBody>
              <a:bodyPr/>
              <a:lstStyle/>
              <a:p>
                <a:r>
                  <a:rPr lang="en-US">
                    <a:noFill/>
                  </a:rPr>
                  <a:t> </a:t>
                </a:r>
              </a:p>
            </p:txBody>
          </p:sp>
        </mc:Fallback>
      </mc:AlternateContent>
    </p:spTree>
    <p:extLst>
      <p:ext uri="{BB962C8B-B14F-4D97-AF65-F5344CB8AC3E}">
        <p14:creationId xmlns:p14="http://schemas.microsoft.com/office/powerpoint/2010/main" val="1452877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579">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0"/>
            <a:ext cx="9144000" cy="609600"/>
          </a:xfrm>
        </p:spPr>
        <p:txBody>
          <a:bodyPr/>
          <a:lstStyle/>
          <a:p>
            <a:pPr eaLnBrk="1" hangingPunct="1">
              <a:defRPr/>
            </a:pPr>
            <a:r>
              <a:rPr lang="en-US" sz="3200" dirty="0" smtClean="0"/>
              <a:t>The Math Used in Millikan’s Experiment</a:t>
            </a:r>
          </a:p>
        </p:txBody>
      </p:sp>
      <p:sp>
        <p:nvSpPr>
          <p:cNvPr id="24579" name="Rectangle 3"/>
          <p:cNvSpPr>
            <a:spLocks noGrp="1" noRot="1" noChangeArrowheads="1"/>
          </p:cNvSpPr>
          <p:nvPr>
            <p:ph type="body" idx="1"/>
          </p:nvPr>
        </p:nvSpPr>
        <p:spPr>
          <a:xfrm>
            <a:off x="-38100" y="609600"/>
            <a:ext cx="9182100" cy="6019800"/>
          </a:xfrm>
        </p:spPr>
        <p:txBody>
          <a:bodyPr/>
          <a:lstStyle/>
          <a:p>
            <a:pPr eaLnBrk="1" hangingPunct="1">
              <a:buFont typeface="Arial" charset="0"/>
              <a:buNone/>
              <a:defRPr/>
            </a:pPr>
            <a:r>
              <a:rPr lang="en-US" sz="2400" dirty="0" smtClean="0">
                <a:effectLst>
                  <a:outerShdw blurRad="38100" dist="38100" dir="2700000" algn="tl">
                    <a:srgbClr val="000000">
                      <a:alpha val="43137"/>
                    </a:srgbClr>
                  </a:outerShdw>
                </a:effectLst>
              </a:rPr>
              <a:t>With the mass of the drop known, they could now turn the parallel plates on to make the new balancing act be between electric force and gravitational force:</a:t>
            </a:r>
            <a:endParaRPr lang="en-US" sz="800" dirty="0">
              <a:effectLst>
                <a:outerShdw blurRad="38100" dist="38100" dir="2700000" algn="tl">
                  <a:srgbClr val="000000">
                    <a:alpha val="43137"/>
                  </a:srgbClr>
                </a:outerShdw>
              </a:effectLst>
            </a:endParaRPr>
          </a:p>
          <a:p>
            <a:pPr eaLnBrk="1" hangingPunct="1">
              <a:buNone/>
              <a:defRPr/>
            </a:pP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F</a:t>
            </a:r>
            <a:r>
              <a:rPr lang="en-US" sz="2400" baseline="-25000" dirty="0" err="1" smtClean="0">
                <a:effectLst>
                  <a:outerShdw blurRad="38100" dist="38100" dir="2700000" algn="tl">
                    <a:srgbClr val="000000">
                      <a:alpha val="43137"/>
                    </a:srgbClr>
                  </a:outerShdw>
                </a:effectLst>
              </a:rPr>
              <a:t>g</a:t>
            </a:r>
            <a:r>
              <a:rPr lang="en-US" sz="24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F</a:t>
            </a:r>
            <a:r>
              <a:rPr lang="en-US" sz="2400" baseline="-25000" dirty="0" smtClean="0">
                <a:effectLst>
                  <a:outerShdw blurRad="38100" dist="38100" dir="2700000" algn="tl">
                    <a:srgbClr val="000000">
                      <a:alpha val="43137"/>
                    </a:srgbClr>
                  </a:outerShdw>
                </a:effectLst>
              </a:rPr>
              <a:t>e</a:t>
            </a:r>
            <a:r>
              <a:rPr lang="en-US" sz="2400" dirty="0" smtClean="0">
                <a:effectLst>
                  <a:outerShdw blurRad="38100" dist="38100" dir="2700000" algn="tl">
                    <a:srgbClr val="000000">
                      <a:alpha val="43137"/>
                    </a:srgbClr>
                  </a:outerShdw>
                </a:effectLst>
              </a:rPr>
              <a:t> </a:t>
            </a:r>
          </a:p>
          <a:p>
            <a:pPr eaLnBrk="1" hangingPunct="1">
              <a:buNone/>
              <a:defRPr/>
            </a:pPr>
            <a:r>
              <a:rPr lang="en-US" sz="24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mg = </a:t>
            </a:r>
            <a:r>
              <a:rPr lang="en-US" sz="2400" dirty="0" err="1" smtClean="0">
                <a:effectLst>
                  <a:outerShdw blurRad="38100" dist="38100" dir="2700000" algn="tl">
                    <a:srgbClr val="000000">
                      <a:alpha val="43137"/>
                    </a:srgbClr>
                  </a:outerShdw>
                </a:effectLst>
              </a:rPr>
              <a:t>qE</a:t>
            </a:r>
            <a:r>
              <a:rPr lang="en-US" sz="2400" dirty="0" smtClean="0">
                <a:effectLst>
                  <a:outerShdw blurRad="38100" dist="38100" dir="2700000" algn="tl">
                    <a:srgbClr val="000000">
                      <a:alpha val="43137"/>
                    </a:srgbClr>
                  </a:outerShdw>
                </a:effectLst>
              </a:rPr>
              <a:t>	where E = V</a:t>
            </a:r>
            <a:r>
              <a:rPr lang="en-US" sz="1200" dirty="0" smtClean="0">
                <a:effectLst>
                  <a:outerShdw blurRad="38100" dist="38100" dir="2700000" algn="tl">
                    <a:srgbClr val="000000">
                      <a:alpha val="43137"/>
                    </a:srgbClr>
                  </a:outerShdw>
                </a:effectLst>
              </a:rPr>
              <a:t>(</a:t>
            </a:r>
            <a:r>
              <a:rPr lang="en-US" sz="1200" dirty="0" err="1" smtClean="0">
                <a:effectLst>
                  <a:outerShdw blurRad="38100" dist="38100" dir="2700000" algn="tl">
                    <a:srgbClr val="000000">
                      <a:alpha val="43137"/>
                    </a:srgbClr>
                  </a:outerShdw>
                </a:effectLst>
              </a:rPr>
              <a:t>oltage</a:t>
            </a:r>
            <a:r>
              <a:rPr lang="en-US" sz="12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/d</a:t>
            </a:r>
            <a:r>
              <a:rPr lang="en-US" sz="1200" dirty="0" smtClean="0">
                <a:effectLst>
                  <a:outerShdw blurRad="38100" dist="38100" dir="2700000" algn="tl">
                    <a:srgbClr val="000000">
                      <a:alpha val="43137"/>
                    </a:srgbClr>
                  </a:outerShdw>
                </a:effectLst>
              </a:rPr>
              <a:t>(</a:t>
            </a:r>
            <a:r>
              <a:rPr lang="en-US" sz="1200" dirty="0" err="1" smtClean="0">
                <a:effectLst>
                  <a:outerShdw blurRad="38100" dist="38100" dir="2700000" algn="tl">
                    <a:srgbClr val="000000">
                      <a:alpha val="43137"/>
                    </a:srgbClr>
                  </a:outerShdw>
                </a:effectLst>
              </a:rPr>
              <a:t>btwn</a:t>
            </a:r>
            <a:r>
              <a:rPr lang="en-US" sz="1200" dirty="0" smtClean="0">
                <a:effectLst>
                  <a:outerShdw blurRad="38100" dist="38100" dir="2700000" algn="tl">
                    <a:srgbClr val="000000">
                      <a:alpha val="43137"/>
                    </a:srgbClr>
                  </a:outerShdw>
                </a:effectLst>
              </a:rPr>
              <a:t> plates)   </a:t>
            </a:r>
            <a:r>
              <a:rPr lang="en-US" sz="2400" dirty="0" smtClean="0">
                <a:effectLst>
                  <a:outerShdw blurRad="38100" dist="38100" dir="2700000" algn="tl">
                    <a:srgbClr val="000000">
                      <a:alpha val="43137"/>
                    </a:srgbClr>
                  </a:outerShdw>
                </a:effectLst>
              </a:rPr>
              <a:t>(from </a:t>
            </a:r>
            <a:r>
              <a:rPr lang="en-US" sz="2400" dirty="0" err="1" smtClean="0">
                <a:effectLst>
                  <a:outerShdw blurRad="38100" dist="38100" dir="2700000" algn="tl">
                    <a:srgbClr val="000000">
                      <a:alpha val="43137"/>
                    </a:srgbClr>
                  </a:outerShdw>
                </a:effectLst>
              </a:rPr>
              <a:t>Ch</a:t>
            </a:r>
            <a:r>
              <a:rPr lang="en-US" sz="2400" dirty="0" smtClean="0">
                <a:effectLst>
                  <a:outerShdw blurRad="38100" dist="38100" dir="2700000" algn="tl">
                    <a:srgbClr val="000000">
                      <a:alpha val="43137"/>
                    </a:srgbClr>
                  </a:outerShdw>
                </a:effectLst>
              </a:rPr>
              <a:t> 17)	so     mg = </a:t>
            </a:r>
            <a:r>
              <a:rPr lang="en-US" sz="2400" dirty="0" err="1" smtClean="0">
                <a:effectLst>
                  <a:outerShdw blurRad="38100" dist="38100" dir="2700000" algn="tl">
                    <a:srgbClr val="000000">
                      <a:alpha val="43137"/>
                    </a:srgbClr>
                  </a:outerShdw>
                </a:effectLst>
              </a:rPr>
              <a:t>qV</a:t>
            </a:r>
            <a:r>
              <a:rPr lang="en-US" sz="2400" dirty="0" smtClean="0">
                <a:effectLst>
                  <a:outerShdw blurRad="38100" dist="38100" dir="2700000" algn="tl">
                    <a:srgbClr val="000000">
                      <a:alpha val="43137"/>
                    </a:srgbClr>
                  </a:outerShdw>
                </a:effectLst>
              </a:rPr>
              <a:t>/d </a:t>
            </a:r>
          </a:p>
          <a:p>
            <a:pPr eaLnBrk="1" hangingPunct="1">
              <a:buNone/>
              <a:defRPr/>
            </a:pPr>
            <a:r>
              <a:rPr lang="en-US" sz="2400" dirty="0" smtClean="0">
                <a:effectLst>
                  <a:outerShdw blurRad="38100" dist="38100" dir="2700000" algn="tl">
                    <a:srgbClr val="000000">
                      <a:alpha val="43137"/>
                    </a:srgbClr>
                  </a:outerShdw>
                </a:effectLst>
              </a:rPr>
              <a:t>		then     q = </a:t>
            </a:r>
            <a:r>
              <a:rPr lang="en-US" sz="2400" dirty="0" err="1" smtClean="0">
                <a:effectLst>
                  <a:outerShdw blurRad="38100" dist="38100" dir="2700000" algn="tl">
                    <a:srgbClr val="000000">
                      <a:alpha val="43137"/>
                    </a:srgbClr>
                  </a:outerShdw>
                </a:effectLst>
              </a:rPr>
              <a:t>dmg</a:t>
            </a:r>
            <a:r>
              <a:rPr lang="en-US" sz="2400" dirty="0" smtClean="0">
                <a:effectLst>
                  <a:outerShdw blurRad="38100" dist="38100" dir="2700000" algn="tl">
                    <a:srgbClr val="000000">
                      <a:alpha val="43137"/>
                    </a:srgbClr>
                  </a:outerShdw>
                </a:effectLst>
              </a:rPr>
              <a:t>/V   </a:t>
            </a:r>
          </a:p>
          <a:p>
            <a:pPr eaLnBrk="1" hangingPunct="1">
              <a:buNone/>
              <a:defRPr/>
            </a:pPr>
            <a:r>
              <a:rPr lang="en-US" sz="2400" dirty="0" smtClean="0">
                <a:effectLst>
                  <a:outerShdw blurRad="38100" dist="38100" dir="2700000" algn="tl">
                    <a:srgbClr val="000000">
                      <a:alpha val="43137"/>
                    </a:srgbClr>
                  </a:outerShdw>
                </a:effectLst>
              </a:rPr>
              <a:t>When they plotted the values of q, he noticed they were quantized, or whole number multiples of a base value…</a:t>
            </a:r>
          </a:p>
          <a:p>
            <a:pPr eaLnBrk="1" hangingPunct="1">
              <a:buNone/>
              <a:defRPr/>
            </a:pPr>
            <a:r>
              <a:rPr lang="en-US" sz="2400" dirty="0" smtClean="0">
                <a:effectLst>
                  <a:outerShdw blurRad="38100" dist="38100" dir="2700000" algn="tl">
                    <a:srgbClr val="000000">
                      <a:alpha val="43137"/>
                    </a:srgbClr>
                  </a:outerShdw>
                </a:effectLst>
              </a:rPr>
              <a:t>		They got the elementary charge, </a:t>
            </a:r>
            <a:r>
              <a:rPr lang="en-US" sz="2400" dirty="0" err="1" smtClean="0">
                <a:effectLst>
                  <a:outerShdw blurRad="38100" dist="38100" dir="2700000" algn="tl">
                    <a:srgbClr val="000000">
                      <a:alpha val="43137"/>
                    </a:srgbClr>
                  </a:outerShdw>
                </a:effectLst>
              </a:rPr>
              <a:t>q</a:t>
            </a:r>
            <a:r>
              <a:rPr lang="en-US" sz="2400" baseline="-25000" dirty="0" err="1" smtClean="0">
                <a:effectLst>
                  <a:outerShdw blurRad="38100" dist="38100" dir="2700000" algn="tl">
                    <a:srgbClr val="000000">
                      <a:alpha val="43137"/>
                    </a:srgbClr>
                  </a:outerShdw>
                </a:effectLst>
              </a:rPr>
              <a:t>e</a:t>
            </a:r>
            <a:r>
              <a:rPr lang="en-US" sz="2400" baseline="-25000" dirty="0">
                <a:effectLst>
                  <a:outerShdw blurRad="38100" dist="38100" dir="2700000" algn="tl">
                    <a:srgbClr val="000000">
                      <a:alpha val="43137"/>
                    </a:srgbClr>
                  </a:outerShdw>
                </a:effectLst>
              </a:rPr>
              <a:t>-</a:t>
            </a:r>
            <a:r>
              <a:rPr lang="en-US" sz="2400" dirty="0" smtClean="0">
                <a:effectLst>
                  <a:outerShdw blurRad="38100" dist="38100" dir="2700000" algn="tl">
                    <a:srgbClr val="000000">
                      <a:alpha val="43137"/>
                    </a:srgbClr>
                  </a:outerShdw>
                </a:effectLst>
              </a:rPr>
              <a:t> = 1.5924 x 10</a:t>
            </a:r>
            <a:r>
              <a:rPr lang="en-US" sz="2400" baseline="30000" dirty="0" smtClean="0">
                <a:effectLst>
                  <a:outerShdw blurRad="38100" dist="38100" dir="2700000" algn="tl">
                    <a:srgbClr val="000000">
                      <a:alpha val="43137"/>
                    </a:srgbClr>
                  </a:outerShdw>
                </a:effectLst>
              </a:rPr>
              <a:t>-19</a:t>
            </a:r>
            <a:r>
              <a:rPr lang="en-US" sz="2400" dirty="0" smtClean="0">
                <a:effectLst>
                  <a:outerShdw blurRad="38100" dist="38100" dir="2700000" algn="tl">
                    <a:srgbClr val="000000">
                      <a:alpha val="43137"/>
                    </a:srgbClr>
                  </a:outerShdw>
                </a:effectLst>
              </a:rPr>
              <a:t> C</a:t>
            </a:r>
          </a:p>
          <a:p>
            <a:pPr eaLnBrk="1" hangingPunct="1">
              <a:buNone/>
              <a:defRPr/>
            </a:pPr>
            <a:endParaRPr lang="en-US" sz="2400" dirty="0">
              <a:effectLst>
                <a:outerShdw blurRad="38100" dist="38100" dir="2700000" algn="tl">
                  <a:srgbClr val="000000">
                    <a:alpha val="43137"/>
                  </a:srgbClr>
                </a:outerShdw>
              </a:effectLst>
            </a:endParaRPr>
          </a:p>
          <a:p>
            <a:pPr eaLnBrk="1" hangingPunct="1">
              <a:buNone/>
              <a:defRPr/>
            </a:pPr>
            <a:r>
              <a:rPr lang="en-US" sz="2400" dirty="0" smtClean="0">
                <a:effectLst>
                  <a:outerShdw blurRad="38100" dist="38100" dir="2700000" algn="tl">
                    <a:srgbClr val="000000">
                      <a:alpha val="43137"/>
                    </a:srgbClr>
                  </a:outerShdw>
                </a:effectLst>
              </a:rPr>
              <a:t>Turns out it was off because they were using an incorrect value for the viscosity of air… oops!  Still, he (only Millikan) got the Nobel Prize in Physics in 1923 for this, as well as other work. </a:t>
            </a:r>
            <a:endParaRPr lang="en-US" sz="2400" dirty="0">
              <a:effectLst>
                <a:outerShdw blurRad="38100" dist="38100" dir="2700000" algn="tl">
                  <a:srgbClr val="000000">
                    <a:alpha val="43137"/>
                  </a:srgbClr>
                </a:outerShdw>
              </a:effectLst>
            </a:endParaRPr>
          </a:p>
          <a:p>
            <a:pPr eaLnBrk="1" hangingPunct="1">
              <a:buNone/>
              <a:defRPr/>
            </a:pPr>
            <a:endParaRPr lang="en-US" sz="2400" dirty="0">
              <a:effectLst>
                <a:outerShdw blurRad="38100" dist="38100" dir="2700000" algn="tl">
                  <a:srgbClr val="000000">
                    <a:alpha val="43137"/>
                  </a:srgbClr>
                </a:outerShdw>
              </a:effectLst>
            </a:endParaRPr>
          </a:p>
          <a:p>
            <a:pPr eaLnBrk="1" hangingPunct="1">
              <a:buFont typeface="Arial" charset="0"/>
              <a:buNone/>
              <a:defRPr/>
            </a:pPr>
            <a:endParaRPr lang="en-US"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7999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mpass">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Compass</Template>
  <TotalTime>8149</TotalTime>
  <Words>181</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Cambria Math</vt:lpstr>
      <vt:lpstr>Symbol</vt:lpstr>
      <vt:lpstr>Tahoma</vt:lpstr>
      <vt:lpstr>Wingdings</vt:lpstr>
      <vt:lpstr>Compass</vt:lpstr>
      <vt:lpstr>The Millikan Oil Drop Experiment</vt:lpstr>
      <vt:lpstr>The Millikan Oil Drop Experiment</vt:lpstr>
      <vt:lpstr>The Math used in Millikan’s Experiment</vt:lpstr>
      <vt:lpstr>The Math Used in Millikan’s Experiment</vt:lpstr>
    </vt:vector>
  </TitlesOfParts>
  <Company>BWSD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Coulomb’s Law</dc:title>
  <dc:creator>BWSD</dc:creator>
  <cp:lastModifiedBy>Giles, Elizabeth</cp:lastModifiedBy>
  <cp:revision>218</cp:revision>
  <cp:lastPrinted>2018-09-20T15:00:08Z</cp:lastPrinted>
  <dcterms:created xsi:type="dcterms:W3CDTF">2009-04-15T17:27:50Z</dcterms:created>
  <dcterms:modified xsi:type="dcterms:W3CDTF">2018-09-21T18:27:11Z</dcterms:modified>
</cp:coreProperties>
</file>