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8"/>
  </p:notesMasterIdLst>
  <p:handoutMasterIdLst>
    <p:handoutMasterId r:id="rId19"/>
  </p:handoutMasterIdLst>
  <p:sldIdLst>
    <p:sldId id="316" r:id="rId2"/>
    <p:sldId id="317" r:id="rId3"/>
    <p:sldId id="318" r:id="rId4"/>
    <p:sldId id="319" r:id="rId5"/>
    <p:sldId id="320" r:id="rId6"/>
    <p:sldId id="321" r:id="rId7"/>
    <p:sldId id="322" r:id="rId8"/>
    <p:sldId id="308" r:id="rId9"/>
    <p:sldId id="314" r:id="rId10"/>
    <p:sldId id="310" r:id="rId11"/>
    <p:sldId id="296" r:id="rId12"/>
    <p:sldId id="299" r:id="rId13"/>
    <p:sldId id="315" r:id="rId14"/>
    <p:sldId id="301" r:id="rId15"/>
    <p:sldId id="300" r:id="rId16"/>
    <p:sldId id="302" r:id="rId1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647" tIns="46324" rIns="92647" bIns="46324" rtlCol="0"/>
          <a:lstStyle>
            <a:lvl1pPr algn="l">
              <a:defRPr sz="1200">
                <a:latin typeface="Tahoma"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2647" tIns="46324" rIns="92647" bIns="46324" rtlCol="0"/>
          <a:lstStyle>
            <a:lvl1pPr algn="r">
              <a:defRPr sz="1200">
                <a:latin typeface="Tahoma" pitchFamily="34" charset="0"/>
              </a:defRPr>
            </a:lvl1pPr>
          </a:lstStyle>
          <a:p>
            <a:pPr>
              <a:defRPr/>
            </a:pPr>
            <a:fld id="{51CD611A-E199-43A0-9A1D-985C8BE8CF17}" type="datetimeFigureOut">
              <a:rPr lang="en-US"/>
              <a:pPr>
                <a:defRPr/>
              </a:pPr>
              <a:t>9/18/2022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2647" tIns="46324" rIns="92647" bIns="46324" rtlCol="0" anchor="b"/>
          <a:lstStyle>
            <a:lvl1pPr algn="l">
              <a:defRPr sz="1200">
                <a:latin typeface="Tahoma"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2647" tIns="46324" rIns="92647" bIns="46324" numCol="1" anchor="b" anchorCtr="0" compatLnSpc="1">
            <a:prstTxWarp prst="textNoShape">
              <a:avLst/>
            </a:prstTxWarp>
          </a:bodyPr>
          <a:lstStyle>
            <a:lvl1pPr algn="r">
              <a:defRPr sz="1200"/>
            </a:lvl1pPr>
          </a:lstStyle>
          <a:p>
            <a:pPr>
              <a:defRPr/>
            </a:pPr>
            <a:fld id="{F4D7AD23-BEBD-4FF2-BFBD-93B4459AEECA}" type="slidenum">
              <a:rPr lang="en-US" altLang="en-US"/>
              <a:pPr>
                <a:defRPr/>
              </a:pPr>
              <a:t>‹#›</a:t>
            </a:fld>
            <a:endParaRPr lang="en-US" altLang="en-US"/>
          </a:p>
        </p:txBody>
      </p:sp>
    </p:spTree>
    <p:extLst>
      <p:ext uri="{BB962C8B-B14F-4D97-AF65-F5344CB8AC3E}">
        <p14:creationId xmlns:p14="http://schemas.microsoft.com/office/powerpoint/2010/main" val="3222205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2647" tIns="46324" rIns="92647" bIns="46324" rtlCol="0"/>
          <a:lstStyle>
            <a:lvl1pPr algn="l">
              <a:defRPr sz="1200" smtClean="0"/>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2647" tIns="46324" rIns="92647" bIns="46324" rtlCol="0"/>
          <a:lstStyle>
            <a:lvl1pPr algn="r">
              <a:defRPr sz="1200" smtClean="0"/>
            </a:lvl1pPr>
          </a:lstStyle>
          <a:p>
            <a:pPr>
              <a:defRPr/>
            </a:pPr>
            <a:fld id="{3A38B28D-2827-4C53-B4A9-8E1BF0999E03}" type="datetimeFigureOut">
              <a:rPr lang="en-US"/>
              <a:pPr>
                <a:defRPr/>
              </a:pPr>
              <a:t>9/18/2022</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2647" tIns="46324" rIns="92647" bIns="46324" rtlCol="0" anchor="ctr"/>
          <a:lstStyle/>
          <a:p>
            <a:pPr lvl="0"/>
            <a:endParaRPr lang="en-US" noProof="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2647" tIns="46324" rIns="92647" bIns="46324"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2647" tIns="46324" rIns="92647" bIns="46324"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2647" tIns="46324" rIns="92647" bIns="46324" rtlCol="0" anchor="b"/>
          <a:lstStyle>
            <a:lvl1pPr algn="r">
              <a:defRPr sz="1200" smtClean="0"/>
            </a:lvl1pPr>
          </a:lstStyle>
          <a:p>
            <a:pPr>
              <a:defRPr/>
            </a:pPr>
            <a:fld id="{63E9AA43-D73D-4877-B197-D5166A7D677D}" type="slidenum">
              <a:rPr lang="en-US"/>
              <a:pPr>
                <a:defRPr/>
              </a:pPr>
              <a:t>‹#›</a:t>
            </a:fld>
            <a:endParaRPr lang="en-US"/>
          </a:p>
        </p:txBody>
      </p:sp>
    </p:spTree>
    <p:extLst>
      <p:ext uri="{BB962C8B-B14F-4D97-AF65-F5344CB8AC3E}">
        <p14:creationId xmlns:p14="http://schemas.microsoft.com/office/powerpoint/2010/main" val="4578776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A4E95AA-E7B7-467D-9AFB-A21F66A628AF}" type="slidenum">
              <a:rPr lang="en-US" altLang="en-US" smtClean="0"/>
              <a:pPr/>
              <a:t>1</a:t>
            </a:fld>
            <a:endParaRPr lang="en-US" altLang="en-US"/>
          </a:p>
        </p:txBody>
      </p:sp>
    </p:spTree>
    <p:extLst>
      <p:ext uri="{BB962C8B-B14F-4D97-AF65-F5344CB8AC3E}">
        <p14:creationId xmlns:p14="http://schemas.microsoft.com/office/powerpoint/2010/main" val="2083534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dirty="0">
                  <a:latin typeface="Tahoma" charset="0"/>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dirty="0">
                  <a:latin typeface="Tahoma" charset="0"/>
                </a:endParaRPr>
              </a:p>
            </p:txBody>
          </p:sp>
        </p:grpSp>
      </p:grpSp>
      <p:sp>
        <p:nvSpPr>
          <p:cNvPr id="732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32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FFFFFF"/>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FFFFFF"/>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73E87"/>
                  </a:outerShdw>
                </a:effectLst>
                <a:latin typeface="Tahoma" panose="020B0604030504040204" pitchFamily="34" charset="0"/>
              </a:defRPr>
            </a:lvl1pPr>
          </a:lstStyle>
          <a:p>
            <a:pPr>
              <a:defRPr/>
            </a:pPr>
            <a:fld id="{3F2E50D6-6186-4832-B475-5649F7516601}" type="slidenum">
              <a:rPr lang="en-US" altLang="en-US"/>
              <a:pPr>
                <a:defRPr/>
              </a:pPr>
              <a:t>‹#›</a:t>
            </a:fld>
            <a:endParaRPr lang="en-US" altLang="en-US"/>
          </a:p>
        </p:txBody>
      </p:sp>
    </p:spTree>
    <p:extLst>
      <p:ext uri="{BB962C8B-B14F-4D97-AF65-F5344CB8AC3E}">
        <p14:creationId xmlns:p14="http://schemas.microsoft.com/office/powerpoint/2010/main" val="3403602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DAE0696D-299A-4C8E-9CEB-ED598E1CAF22}" type="slidenum">
              <a:rPr lang="en-US" altLang="en-US"/>
              <a:pPr>
                <a:defRPr/>
              </a:pPr>
              <a:t>‹#›</a:t>
            </a:fld>
            <a:endParaRPr lang="en-US" altLang="en-US"/>
          </a:p>
        </p:txBody>
      </p:sp>
    </p:spTree>
    <p:extLst>
      <p:ext uri="{BB962C8B-B14F-4D97-AF65-F5344CB8AC3E}">
        <p14:creationId xmlns:p14="http://schemas.microsoft.com/office/powerpoint/2010/main" val="51540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7D045297-996E-49C2-BA4F-E041096FACB9}" type="slidenum">
              <a:rPr lang="en-US" altLang="en-US"/>
              <a:pPr>
                <a:defRPr/>
              </a:pPr>
              <a:t>‹#›</a:t>
            </a:fld>
            <a:endParaRPr lang="en-US" altLang="en-US"/>
          </a:p>
        </p:txBody>
      </p:sp>
    </p:spTree>
    <p:extLst>
      <p:ext uri="{BB962C8B-B14F-4D97-AF65-F5344CB8AC3E}">
        <p14:creationId xmlns:p14="http://schemas.microsoft.com/office/powerpoint/2010/main" val="155109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Content Placeholder 2"/>
          <p:cNvSpPr>
            <a:spLocks noGrp="1"/>
          </p:cNvSpPr>
          <p:nvPr>
            <p:ph sz="quarter" idx="1"/>
          </p:nvPr>
        </p:nvSpPr>
        <p:spPr>
          <a:xfrm>
            <a:off x="301625"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01625" y="3925888"/>
            <a:ext cx="8540750"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54"/>
          <p:cNvSpPr>
            <a:spLocks noGrp="1" noChangeArrowheads="1"/>
          </p:cNvSpPr>
          <p:nvPr>
            <p:ph type="dt" sz="half" idx="10"/>
          </p:nvPr>
        </p:nvSpPr>
        <p:spPr>
          <a:ln/>
        </p:spPr>
        <p:txBody>
          <a:bodyPr/>
          <a:lstStyle>
            <a:lvl1pPr>
              <a:defRPr/>
            </a:lvl1pPr>
          </a:lstStyle>
          <a:p>
            <a:pPr>
              <a:defRPr/>
            </a:pPr>
            <a:endParaRPr lang="en-US"/>
          </a:p>
        </p:txBody>
      </p:sp>
      <p:sp>
        <p:nvSpPr>
          <p:cNvPr id="7" name="Rectangle 155"/>
          <p:cNvSpPr>
            <a:spLocks noGrp="1" noChangeArrowheads="1"/>
          </p:cNvSpPr>
          <p:nvPr>
            <p:ph type="ftr" sz="quarter" idx="11"/>
          </p:nvPr>
        </p:nvSpPr>
        <p:spPr>
          <a:ln/>
        </p:spPr>
        <p:txBody>
          <a:bodyPr/>
          <a:lstStyle>
            <a:lvl1pPr>
              <a:defRPr/>
            </a:lvl1pPr>
          </a:lstStyle>
          <a:p>
            <a:pPr>
              <a:defRPr/>
            </a:pPr>
            <a:endParaRPr lang="en-US"/>
          </a:p>
        </p:txBody>
      </p:sp>
      <p:sp>
        <p:nvSpPr>
          <p:cNvPr id="8" name="Rectangle 156"/>
          <p:cNvSpPr>
            <a:spLocks noGrp="1" noChangeArrowheads="1"/>
          </p:cNvSpPr>
          <p:nvPr>
            <p:ph type="sldNum" sz="quarter" idx="12"/>
          </p:nvPr>
        </p:nvSpPr>
        <p:spPr>
          <a:ln/>
        </p:spPr>
        <p:txBody>
          <a:bodyPr/>
          <a:lstStyle>
            <a:lvl1pPr>
              <a:defRPr/>
            </a:lvl1pPr>
          </a:lstStyle>
          <a:p>
            <a:pPr>
              <a:defRPr/>
            </a:pPr>
            <a:fld id="{91E547E7-9AFB-430F-BD04-0049B1C1FDBC}" type="slidenum">
              <a:rPr lang="en-US" altLang="en-US"/>
              <a:pPr>
                <a:defRPr/>
              </a:pPr>
              <a:t>‹#›</a:t>
            </a:fld>
            <a:endParaRPr lang="en-US" altLang="en-US"/>
          </a:p>
        </p:txBody>
      </p:sp>
    </p:spTree>
    <p:extLst>
      <p:ext uri="{BB962C8B-B14F-4D97-AF65-F5344CB8AC3E}">
        <p14:creationId xmlns:p14="http://schemas.microsoft.com/office/powerpoint/2010/main" val="212860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9349C7A7-7E1E-4F45-9EFF-D284F5419A48}" type="slidenum">
              <a:rPr lang="en-US" altLang="en-US"/>
              <a:pPr>
                <a:defRPr/>
              </a:pPr>
              <a:t>‹#›</a:t>
            </a:fld>
            <a:endParaRPr lang="en-US" altLang="en-US"/>
          </a:p>
        </p:txBody>
      </p:sp>
    </p:spTree>
    <p:extLst>
      <p:ext uri="{BB962C8B-B14F-4D97-AF65-F5344CB8AC3E}">
        <p14:creationId xmlns:p14="http://schemas.microsoft.com/office/powerpoint/2010/main" val="380519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356C4608-115B-43B6-9AFC-4DD642AE9460}" type="slidenum">
              <a:rPr lang="en-US" altLang="en-US"/>
              <a:pPr>
                <a:defRPr/>
              </a:pPr>
              <a:t>‹#›</a:t>
            </a:fld>
            <a:endParaRPr lang="en-US" altLang="en-US"/>
          </a:p>
        </p:txBody>
      </p:sp>
    </p:spTree>
    <p:extLst>
      <p:ext uri="{BB962C8B-B14F-4D97-AF65-F5344CB8AC3E}">
        <p14:creationId xmlns:p14="http://schemas.microsoft.com/office/powerpoint/2010/main" val="287154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34A745E9-FA4F-4AD5-9782-4F903753B46D}" type="slidenum">
              <a:rPr lang="en-US" altLang="en-US"/>
              <a:pPr>
                <a:defRPr/>
              </a:pPr>
              <a:t>‹#›</a:t>
            </a:fld>
            <a:endParaRPr lang="en-US" altLang="en-US"/>
          </a:p>
        </p:txBody>
      </p:sp>
    </p:spTree>
    <p:extLst>
      <p:ext uri="{BB962C8B-B14F-4D97-AF65-F5344CB8AC3E}">
        <p14:creationId xmlns:p14="http://schemas.microsoft.com/office/powerpoint/2010/main" val="429379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0CB94B71-3ECB-4FD4-9212-32092B42D319}" type="slidenum">
              <a:rPr lang="en-US" altLang="en-US"/>
              <a:pPr>
                <a:defRPr/>
              </a:pPr>
              <a:t>‹#›</a:t>
            </a:fld>
            <a:endParaRPr lang="en-US" altLang="en-US"/>
          </a:p>
        </p:txBody>
      </p:sp>
    </p:spTree>
    <p:extLst>
      <p:ext uri="{BB962C8B-B14F-4D97-AF65-F5344CB8AC3E}">
        <p14:creationId xmlns:p14="http://schemas.microsoft.com/office/powerpoint/2010/main" val="1484486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C1C7121F-804A-4D0F-8BA7-E6A657D695DE}" type="slidenum">
              <a:rPr lang="en-US" altLang="en-US"/>
              <a:pPr>
                <a:defRPr/>
              </a:pPr>
              <a:t>‹#›</a:t>
            </a:fld>
            <a:endParaRPr lang="en-US" altLang="en-US"/>
          </a:p>
        </p:txBody>
      </p:sp>
    </p:spTree>
    <p:extLst>
      <p:ext uri="{BB962C8B-B14F-4D97-AF65-F5344CB8AC3E}">
        <p14:creationId xmlns:p14="http://schemas.microsoft.com/office/powerpoint/2010/main" val="407856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E1773F6E-52B7-4912-8E4C-277896C7C1DF}" type="slidenum">
              <a:rPr lang="en-US" altLang="en-US"/>
              <a:pPr>
                <a:defRPr/>
              </a:pPr>
              <a:t>‹#›</a:t>
            </a:fld>
            <a:endParaRPr lang="en-US" altLang="en-US"/>
          </a:p>
        </p:txBody>
      </p:sp>
    </p:spTree>
    <p:extLst>
      <p:ext uri="{BB962C8B-B14F-4D97-AF65-F5344CB8AC3E}">
        <p14:creationId xmlns:p14="http://schemas.microsoft.com/office/powerpoint/2010/main" val="321557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01D811DD-14C7-45A4-A3A0-4655317273F5}" type="slidenum">
              <a:rPr lang="en-US" altLang="en-US"/>
              <a:pPr>
                <a:defRPr/>
              </a:pPr>
              <a:t>‹#›</a:t>
            </a:fld>
            <a:endParaRPr lang="en-US" altLang="en-US"/>
          </a:p>
        </p:txBody>
      </p:sp>
    </p:spTree>
    <p:extLst>
      <p:ext uri="{BB962C8B-B14F-4D97-AF65-F5344CB8AC3E}">
        <p14:creationId xmlns:p14="http://schemas.microsoft.com/office/powerpoint/2010/main" val="4038631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18E5E775-F6DB-41F3-8757-F57278BD157E}" type="slidenum">
              <a:rPr lang="en-US" altLang="en-US"/>
              <a:pPr>
                <a:defRPr/>
              </a:pPr>
              <a:t>‹#›</a:t>
            </a:fld>
            <a:endParaRPr lang="en-US" altLang="en-US"/>
          </a:p>
        </p:txBody>
      </p:sp>
    </p:spTree>
    <p:extLst>
      <p:ext uri="{BB962C8B-B14F-4D97-AF65-F5344CB8AC3E}">
        <p14:creationId xmlns:p14="http://schemas.microsoft.com/office/powerpoint/2010/main" val="42390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6"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dirty="0">
                  <a:latin typeface="Tahoma" charset="0"/>
                </a:endParaRPr>
              </a:p>
            </p:txBody>
          </p:sp>
          <p:sp>
            <p:nvSpPr>
              <p:cNvPr id="629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dirty="0">
                  <a:latin typeface="Tahoma" charset="0"/>
                </a:endParaRPr>
              </a:p>
            </p:txBody>
          </p:sp>
        </p:grpSp>
      </p:grpSp>
      <p:sp>
        <p:nvSpPr>
          <p:cNvPr id="6297"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98"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6299"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6300"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a:defRPr/>
            </a:pPr>
            <a:fld id="{61A821C6-7FC8-470D-850B-66B9AE6AF669}" type="slidenum">
              <a:rPr lang="en-US" altLang="en-US"/>
              <a:pPr>
                <a:defRPr/>
              </a:pPr>
              <a:t>‹#›</a:t>
            </a:fld>
            <a:endParaRPr lang="en-US" altLang="en-US"/>
          </a:p>
        </p:txBody>
      </p:sp>
      <p:sp>
        <p:nvSpPr>
          <p:cNvPr id="6301"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3936"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books/en/0/0a/Charged_asymetric_conductor.png"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upload.wikimedia.org/wikipedia/commons/thumb/f/f4/Coaxial_cable_cutaway.svg/500px-Coaxial_cable_cutaway.svg.png" TargetMode="Externa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buphy.bu.edu/~duffy/PY106/2e.GIF" TargetMode="Externa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950913" y="15875"/>
            <a:ext cx="7242175" cy="533400"/>
          </a:xfrm>
        </p:spPr>
        <p:txBody>
          <a:bodyPr/>
          <a:lstStyle/>
          <a:p>
            <a:pPr eaLnBrk="1" hangingPunct="1">
              <a:defRPr/>
            </a:pPr>
            <a:r>
              <a:rPr lang="en-US" sz="3600" dirty="0"/>
              <a:t>Electric Fields</a:t>
            </a:r>
          </a:p>
        </p:txBody>
      </p:sp>
      <p:sp>
        <p:nvSpPr>
          <p:cNvPr id="19459" name="Rectangle 3"/>
          <p:cNvSpPr>
            <a:spLocks noGrp="1" noRot="1" noChangeArrowheads="1"/>
          </p:cNvSpPr>
          <p:nvPr>
            <p:ph type="body" idx="1"/>
          </p:nvPr>
        </p:nvSpPr>
        <p:spPr>
          <a:xfrm>
            <a:off x="0" y="571500"/>
            <a:ext cx="9144000" cy="6286500"/>
          </a:xfrm>
        </p:spPr>
        <p:txBody>
          <a:bodyPr/>
          <a:lstStyle/>
          <a:p>
            <a:pPr eaLnBrk="1" hangingPunct="1">
              <a:buFont typeface="Arial" panose="020B0604020202020204" pitchFamily="34" charset="0"/>
              <a:buNone/>
            </a:pPr>
            <a:r>
              <a:rPr lang="en-US" altLang="en-US" sz="2800" dirty="0">
                <a:effectLst/>
              </a:rPr>
              <a:t>Force fields – the space around an object where it is able to apply a force to something without touching it </a:t>
            </a:r>
          </a:p>
          <a:p>
            <a:pPr eaLnBrk="1" hangingPunct="1"/>
            <a:r>
              <a:rPr lang="en-US" altLang="en-US" sz="2800" dirty="0">
                <a:effectLst/>
              </a:rPr>
              <a:t>Idea came from Michael Faraday in mid 1800’s</a:t>
            </a:r>
          </a:p>
          <a:p>
            <a:pPr eaLnBrk="1" hangingPunct="1"/>
            <a:r>
              <a:rPr lang="en-US" altLang="en-US" sz="2800" dirty="0">
                <a:effectLst/>
              </a:rPr>
              <a:t>Used to explain the phenomenon of “force-at-a- distance” that started all the way back with Newton’s UL of G in mid 1700’s. </a:t>
            </a:r>
          </a:p>
          <a:p>
            <a:pPr eaLnBrk="1" hangingPunct="1"/>
            <a:r>
              <a:rPr lang="en-US" altLang="en-US" sz="2800" dirty="0">
                <a:effectLst/>
              </a:rPr>
              <a:t>Other force fields: gravitational &amp; magnetic</a:t>
            </a:r>
          </a:p>
          <a:p>
            <a:pPr eaLnBrk="1" hangingPunct="1"/>
            <a:r>
              <a:rPr lang="en-US" altLang="en-US" sz="2800" dirty="0">
                <a:effectLst/>
              </a:rPr>
              <a:t>This space reaches out infinitely far in theory,</a:t>
            </a:r>
          </a:p>
          <a:p>
            <a:pPr marL="0" indent="0" eaLnBrk="1" hangingPunct="1">
              <a:buNone/>
            </a:pPr>
            <a:r>
              <a:rPr lang="en-US" altLang="en-US" sz="2800" dirty="0">
                <a:effectLst/>
              </a:rPr>
              <a:t>	but in practice, its strength falls off by the ISL.</a:t>
            </a:r>
          </a:p>
          <a:p>
            <a:pPr eaLnBrk="1" hangingPunct="1"/>
            <a:r>
              <a:rPr lang="en-US" altLang="en-US" sz="2800" dirty="0">
                <a:effectLst/>
              </a:rPr>
              <a:t>All force fields are vector quantities.</a:t>
            </a:r>
          </a:p>
          <a:p>
            <a:pPr eaLnBrk="1" hangingPunct="1"/>
            <a:endParaRPr lang="en-US" altLang="en-US" sz="2800" dirty="0">
              <a:effectLst/>
            </a:endParaRPr>
          </a:p>
        </p:txBody>
      </p:sp>
    </p:spTree>
    <p:extLst>
      <p:ext uri="{BB962C8B-B14F-4D97-AF65-F5344CB8AC3E}">
        <p14:creationId xmlns:p14="http://schemas.microsoft.com/office/powerpoint/2010/main" val="2382439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0" y="0"/>
            <a:ext cx="9144000" cy="609600"/>
          </a:xfrm>
        </p:spPr>
        <p:txBody>
          <a:bodyPr/>
          <a:lstStyle/>
          <a:p>
            <a:pPr eaLnBrk="1" hangingPunct="1">
              <a:defRPr/>
            </a:pPr>
            <a:r>
              <a:rPr lang="en-US" sz="3200" dirty="0"/>
              <a:t>Electric Field between Parallel Plates</a:t>
            </a:r>
            <a:endParaRPr lang="en-US" sz="3200" u="sng" dirty="0"/>
          </a:p>
        </p:txBody>
      </p:sp>
      <p:sp>
        <p:nvSpPr>
          <p:cNvPr id="23557" name="Text Box 5"/>
          <p:cNvSpPr txBox="1">
            <a:spLocks noChangeArrowheads="1"/>
          </p:cNvSpPr>
          <p:nvPr/>
        </p:nvSpPr>
        <p:spPr bwMode="auto">
          <a:xfrm>
            <a:off x="-1588" y="914400"/>
            <a:ext cx="9145588" cy="570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 typeface="Arial" panose="020B0604020202020204" pitchFamily="34" charset="0"/>
              <a:buNone/>
            </a:pPr>
            <a:r>
              <a:rPr lang="en-US" altLang="en-US" sz="2700" dirty="0"/>
              <a:t>There are actually </a:t>
            </a:r>
            <a:r>
              <a:rPr lang="en-US" altLang="en-US" sz="2700" u="sng" dirty="0"/>
              <a:t>many</a:t>
            </a:r>
            <a:r>
              <a:rPr lang="en-US" altLang="en-US" sz="2700" dirty="0"/>
              <a:t> uses for oppositely</a:t>
            </a:r>
          </a:p>
          <a:p>
            <a:pPr>
              <a:spcBef>
                <a:spcPct val="0"/>
              </a:spcBef>
              <a:buClrTx/>
              <a:buSzTx/>
              <a:buFont typeface="Arial" panose="020B0604020202020204" pitchFamily="34" charset="0"/>
              <a:buNone/>
            </a:pPr>
            <a:r>
              <a:rPr lang="en-US" altLang="en-US" sz="2700" dirty="0"/>
              <a:t>charged parallel plates in everyday life – </a:t>
            </a:r>
          </a:p>
          <a:p>
            <a:pPr lvl="1">
              <a:spcBef>
                <a:spcPct val="0"/>
              </a:spcBef>
              <a:buClrTx/>
              <a:buFont typeface="Wingdings" panose="05000000000000000000" pitchFamily="2" charset="2"/>
              <a:buNone/>
            </a:pPr>
            <a:r>
              <a:rPr lang="en-US" altLang="en-US" dirty="0"/>
              <a:t>The most common of which is in a </a:t>
            </a:r>
          </a:p>
          <a:p>
            <a:pPr lvl="1">
              <a:spcBef>
                <a:spcPct val="0"/>
              </a:spcBef>
              <a:buClrTx/>
              <a:buFont typeface="Wingdings" panose="05000000000000000000" pitchFamily="2" charset="2"/>
              <a:buNone/>
            </a:pPr>
            <a:r>
              <a:rPr lang="en-US" altLang="en-US" i="1" dirty="0"/>
              <a:t>capacitor</a:t>
            </a:r>
            <a:r>
              <a:rPr lang="en-US" altLang="en-US" dirty="0"/>
              <a:t>, which we’ll learn more about </a:t>
            </a:r>
          </a:p>
          <a:p>
            <a:pPr lvl="1">
              <a:spcBef>
                <a:spcPct val="0"/>
              </a:spcBef>
              <a:buClrTx/>
              <a:buFont typeface="Wingdings" panose="05000000000000000000" pitchFamily="2" charset="2"/>
              <a:buNone/>
            </a:pPr>
            <a:r>
              <a:rPr lang="en-US" altLang="en-US" dirty="0"/>
              <a:t>in Ch 17.</a:t>
            </a:r>
          </a:p>
          <a:p>
            <a:pPr lvl="1">
              <a:spcBef>
                <a:spcPct val="0"/>
              </a:spcBef>
              <a:buClrTx/>
              <a:buFont typeface="Wingdings" panose="05000000000000000000" pitchFamily="2" charset="2"/>
              <a:buNone/>
            </a:pPr>
            <a:endParaRPr lang="en-US" altLang="en-US" sz="2300" dirty="0"/>
          </a:p>
          <a:p>
            <a:pPr lvl="1">
              <a:spcBef>
                <a:spcPct val="0"/>
              </a:spcBef>
              <a:buClrTx/>
              <a:buFont typeface="Wingdings" panose="05000000000000000000" pitchFamily="2" charset="2"/>
              <a:buNone/>
            </a:pPr>
            <a:r>
              <a:rPr lang="en-US" altLang="en-US" dirty="0"/>
              <a:t>Note, as long as the size of the plates is large  compared to the separation distance between them, then the value of the E is a constant, as shown by the parallel, evenly- spaced electric field lines.</a:t>
            </a:r>
          </a:p>
          <a:p>
            <a:pPr lvl="1">
              <a:spcBef>
                <a:spcPct val="0"/>
              </a:spcBef>
              <a:buClrTx/>
              <a:buFont typeface="Wingdings" panose="05000000000000000000" pitchFamily="2" charset="2"/>
              <a:buNone/>
            </a:pPr>
            <a:endParaRPr lang="en-US" altLang="en-US" sz="800" dirty="0"/>
          </a:p>
          <a:p>
            <a:pPr lvl="1">
              <a:spcBef>
                <a:spcPct val="0"/>
              </a:spcBef>
              <a:buClrTx/>
              <a:buFont typeface="Wingdings" panose="05000000000000000000" pitchFamily="2" charset="2"/>
              <a:buNone/>
            </a:pPr>
            <a:r>
              <a:rPr lang="en-US" altLang="en-US" dirty="0"/>
              <a:t>The equation to determine it is:  E = 4</a:t>
            </a:r>
            <a:r>
              <a:rPr lang="en-US" altLang="en-US" dirty="0">
                <a:sym typeface="Symbol" panose="05050102010706020507" pitchFamily="18" charset="2"/>
              </a:rPr>
              <a:t>kq/A</a:t>
            </a:r>
          </a:p>
          <a:p>
            <a:pPr lvl="3">
              <a:spcBef>
                <a:spcPct val="0"/>
              </a:spcBef>
              <a:buClrTx/>
              <a:buFont typeface="Wingdings" panose="05000000000000000000" pitchFamily="2" charset="2"/>
              <a:buNone/>
            </a:pPr>
            <a:r>
              <a:rPr lang="en-US" altLang="en-US" sz="2800" dirty="0">
                <a:sym typeface="Symbol" panose="05050102010706020507" pitchFamily="18" charset="2"/>
              </a:rPr>
              <a:t>A is area of one plate </a:t>
            </a:r>
          </a:p>
          <a:p>
            <a:pPr lvl="3">
              <a:spcBef>
                <a:spcPct val="0"/>
              </a:spcBef>
              <a:buClrTx/>
              <a:buFont typeface="Wingdings" panose="05000000000000000000" pitchFamily="2" charset="2"/>
              <a:buNone/>
            </a:pPr>
            <a:r>
              <a:rPr lang="en-US" altLang="en-US" sz="2800" dirty="0">
                <a:sym typeface="Symbol" panose="05050102010706020507" pitchFamily="18" charset="2"/>
              </a:rPr>
              <a:t>q is the magnitude of charge on each plate</a:t>
            </a:r>
            <a:endParaRPr lang="en-US" altLang="en-US" sz="2800" dirty="0"/>
          </a:p>
        </p:txBody>
      </p:sp>
      <p:pic>
        <p:nvPicPr>
          <p:cNvPr id="29700" name="Picture 1"/>
          <p:cNvPicPr>
            <a:picLocks noChangeAspect="1"/>
          </p:cNvPicPr>
          <p:nvPr/>
        </p:nvPicPr>
        <p:blipFill>
          <a:blip r:embed="rId2">
            <a:extLst>
              <a:ext uri="{28A0092B-C50C-407E-A947-70E740481C1C}">
                <a14:useLocalDpi xmlns:a14="http://schemas.microsoft.com/office/drawing/2010/main" val="0"/>
              </a:ext>
            </a:extLst>
          </a:blip>
          <a:srcRect l="17519" t="2423" r="21162" b="-1768"/>
          <a:stretch>
            <a:fillRect/>
          </a:stretch>
        </p:blipFill>
        <p:spPr bwMode="auto">
          <a:xfrm>
            <a:off x="7162800" y="609600"/>
            <a:ext cx="1452563"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5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55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355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3557">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3557">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355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1676400" y="0"/>
            <a:ext cx="5715000" cy="457200"/>
          </a:xfrm>
        </p:spPr>
        <p:txBody>
          <a:bodyPr/>
          <a:lstStyle/>
          <a:p>
            <a:pPr eaLnBrk="1" hangingPunct="1">
              <a:defRPr/>
            </a:pPr>
            <a:r>
              <a:rPr lang="en-US" sz="3200"/>
              <a:t>Electric Shielding</a:t>
            </a:r>
          </a:p>
        </p:txBody>
      </p:sp>
      <p:sp>
        <p:nvSpPr>
          <p:cNvPr id="24579" name="Rectangle 3"/>
          <p:cNvSpPr>
            <a:spLocks noGrp="1" noRot="1" noChangeArrowheads="1"/>
          </p:cNvSpPr>
          <p:nvPr>
            <p:ph type="body" idx="1"/>
          </p:nvPr>
        </p:nvSpPr>
        <p:spPr>
          <a:xfrm>
            <a:off x="-38100" y="457200"/>
            <a:ext cx="9182100" cy="6400800"/>
          </a:xfrm>
        </p:spPr>
        <p:txBody>
          <a:bodyPr/>
          <a:lstStyle/>
          <a:p>
            <a:pPr eaLnBrk="1" hangingPunct="1">
              <a:buFont typeface="Arial" panose="020B0604020202020204" pitchFamily="34" charset="0"/>
              <a:buNone/>
            </a:pPr>
            <a:r>
              <a:rPr lang="en-US" altLang="en-US" sz="2800" dirty="0">
                <a:effectLst/>
              </a:rPr>
              <a:t>Using an encasement (box, cage, cover wrap) made of a conductor (metal) to protect (shield) anything (delicate electronics, you…) from the effects of charge.</a:t>
            </a:r>
          </a:p>
          <a:p>
            <a:pPr eaLnBrk="1" hangingPunct="1">
              <a:buFont typeface="Arial" panose="020B0604020202020204" pitchFamily="34" charset="0"/>
              <a:buNone/>
            </a:pPr>
            <a:r>
              <a:rPr lang="en-US" altLang="en-US" sz="2800" dirty="0">
                <a:effectLst/>
              </a:rPr>
              <a:t>  Because charges will spread </a:t>
            </a:r>
          </a:p>
          <a:p>
            <a:pPr eaLnBrk="1" hangingPunct="1">
              <a:buFont typeface="Arial" panose="020B0604020202020204" pitchFamily="34" charset="0"/>
              <a:buNone/>
            </a:pPr>
            <a:r>
              <a:rPr lang="en-US" altLang="en-US" sz="2800" dirty="0">
                <a:effectLst/>
              </a:rPr>
              <a:t>	themselves out over the surface</a:t>
            </a:r>
          </a:p>
          <a:p>
            <a:pPr eaLnBrk="1" hangingPunct="1">
              <a:buFont typeface="Arial" panose="020B0604020202020204" pitchFamily="34" charset="0"/>
              <a:buNone/>
            </a:pPr>
            <a:r>
              <a:rPr lang="en-US" altLang="en-US" sz="2800" dirty="0">
                <a:effectLst/>
              </a:rPr>
              <a:t>	of a conductor in such a way as </a:t>
            </a:r>
          </a:p>
          <a:p>
            <a:pPr eaLnBrk="1" hangingPunct="1">
              <a:buFont typeface="Arial" panose="020B0604020202020204" pitchFamily="34" charset="0"/>
              <a:buNone/>
            </a:pPr>
            <a:r>
              <a:rPr lang="en-US" altLang="en-US" sz="2800" dirty="0">
                <a:effectLst/>
              </a:rPr>
              <a:t>	to cancel each other’s field </a:t>
            </a:r>
          </a:p>
          <a:p>
            <a:pPr eaLnBrk="1" hangingPunct="1">
              <a:buFont typeface="Arial" panose="020B0604020202020204" pitchFamily="34" charset="0"/>
              <a:buNone/>
            </a:pPr>
            <a:r>
              <a:rPr lang="en-US" altLang="en-US" sz="2800" dirty="0">
                <a:effectLst/>
              </a:rPr>
              <a:t>	inside the conductor.</a:t>
            </a:r>
          </a:p>
          <a:p>
            <a:pPr eaLnBrk="1" hangingPunct="1">
              <a:buFont typeface="Arial" panose="020B0604020202020204" pitchFamily="34" charset="0"/>
              <a:buNone/>
            </a:pPr>
            <a:r>
              <a:rPr lang="en-US" altLang="en-US" sz="2800" dirty="0">
                <a:effectLst/>
              </a:rPr>
              <a:t>The electric field inside an electric</a:t>
            </a:r>
          </a:p>
          <a:p>
            <a:pPr eaLnBrk="1" hangingPunct="1">
              <a:buFont typeface="Arial" panose="020B0604020202020204" pitchFamily="34" charset="0"/>
              <a:buNone/>
            </a:pPr>
            <a:r>
              <a:rPr lang="en-US" altLang="en-US" sz="2800" dirty="0">
                <a:effectLst/>
              </a:rPr>
              <a:t>	shielding device is always zero –</a:t>
            </a:r>
          </a:p>
          <a:p>
            <a:pPr eaLnBrk="1" hangingPunct="1">
              <a:buFont typeface="Arial" panose="020B0604020202020204" pitchFamily="34" charset="0"/>
              <a:buNone/>
            </a:pPr>
            <a:r>
              <a:rPr lang="en-US" altLang="en-US" sz="2800" dirty="0">
                <a:effectLst/>
              </a:rPr>
              <a:t>	naturally – the charges don’t come to rest until it is.</a:t>
            </a:r>
          </a:p>
          <a:p>
            <a:pPr eaLnBrk="1" hangingPunct="1">
              <a:buFont typeface="Arial" panose="020B0604020202020204" pitchFamily="34" charset="0"/>
              <a:buNone/>
            </a:pPr>
            <a:r>
              <a:rPr lang="en-US" altLang="en-US" sz="2800" dirty="0">
                <a:effectLst/>
              </a:rPr>
              <a:t>Often referred to as a Faraday’s Cage… </a:t>
            </a:r>
          </a:p>
        </p:txBody>
      </p:sp>
      <p:pic>
        <p:nvPicPr>
          <p:cNvPr id="34818" name="Picture 2" descr="Image result for faraday's cage"/>
          <p:cNvPicPr>
            <a:picLocks noChangeAspect="1" noChangeArrowheads="1"/>
          </p:cNvPicPr>
          <p:nvPr/>
        </p:nvPicPr>
        <p:blipFill>
          <a:blip r:embed="rId2">
            <a:extLst>
              <a:ext uri="{28A0092B-C50C-407E-A947-70E740481C1C}">
                <a14:useLocalDpi xmlns:a14="http://schemas.microsoft.com/office/drawing/2010/main" val="0"/>
              </a:ext>
            </a:extLst>
          </a:blip>
          <a:srcRect t="-2290" r="15974" b="2290"/>
          <a:stretch>
            <a:fillRect/>
          </a:stretch>
        </p:blipFill>
        <p:spPr bwMode="auto">
          <a:xfrm>
            <a:off x="5561013" y="1824038"/>
            <a:ext cx="3582987"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579">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579">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45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1676400" y="0"/>
            <a:ext cx="5715000" cy="457200"/>
          </a:xfrm>
        </p:spPr>
        <p:txBody>
          <a:bodyPr/>
          <a:lstStyle/>
          <a:p>
            <a:pPr eaLnBrk="1" hangingPunct="1">
              <a:defRPr/>
            </a:pPr>
            <a:r>
              <a:rPr lang="en-US" sz="3200"/>
              <a:t>Electric Shielding</a:t>
            </a:r>
          </a:p>
        </p:txBody>
      </p:sp>
      <p:sp>
        <p:nvSpPr>
          <p:cNvPr id="25603" name="Rectangle 3"/>
          <p:cNvSpPr>
            <a:spLocks noGrp="1" noRot="1" noChangeArrowheads="1"/>
          </p:cNvSpPr>
          <p:nvPr>
            <p:ph type="body" idx="1"/>
          </p:nvPr>
        </p:nvSpPr>
        <p:spPr>
          <a:xfrm>
            <a:off x="0" y="762000"/>
            <a:ext cx="9144000" cy="6096000"/>
          </a:xfrm>
        </p:spPr>
        <p:txBody>
          <a:bodyPr/>
          <a:lstStyle/>
          <a:p>
            <a:pPr eaLnBrk="1" hangingPunct="1">
              <a:buFont typeface="Arial" charset="0"/>
              <a:buNone/>
              <a:defRPr/>
            </a:pPr>
            <a:r>
              <a:rPr lang="en-US" dirty="0">
                <a:effectLst/>
              </a:rPr>
              <a:t>Ex: coaxial cable</a:t>
            </a:r>
          </a:p>
          <a:p>
            <a:pPr eaLnBrk="1" hangingPunct="1">
              <a:buFont typeface="Arial" charset="0"/>
              <a:buNone/>
              <a:defRPr/>
            </a:pPr>
            <a:r>
              <a:rPr lang="en-US" dirty="0">
                <a:effectLst/>
              </a:rPr>
              <a:t>	electronic device cases (DVD)</a:t>
            </a:r>
          </a:p>
          <a:p>
            <a:pPr eaLnBrk="1" hangingPunct="1">
              <a:buFont typeface="Arial" charset="0"/>
              <a:buNone/>
              <a:defRPr/>
            </a:pPr>
            <a:r>
              <a:rPr lang="en-US" dirty="0">
                <a:effectLst/>
              </a:rPr>
              <a:t>	electric guitars</a:t>
            </a:r>
          </a:p>
          <a:p>
            <a:pPr eaLnBrk="1" hangingPunct="1">
              <a:buFont typeface="Arial" charset="0"/>
              <a:buNone/>
              <a:defRPr/>
            </a:pPr>
            <a:r>
              <a:rPr lang="en-US" dirty="0">
                <a:effectLst/>
              </a:rPr>
              <a:t>	your car in an electrical storm</a:t>
            </a:r>
          </a:p>
          <a:p>
            <a:pPr eaLnBrk="1" hangingPunct="1">
              <a:buFont typeface="Arial" charset="0"/>
              <a:buNone/>
              <a:defRPr/>
            </a:pPr>
            <a:r>
              <a:rPr lang="en-US" dirty="0">
                <a:effectLst/>
              </a:rPr>
              <a:t>	an airplane too</a:t>
            </a:r>
          </a:p>
          <a:p>
            <a:pPr eaLnBrk="1" hangingPunct="1">
              <a:buFont typeface="Arial" charset="0"/>
              <a:buNone/>
              <a:defRPr/>
            </a:pPr>
            <a:r>
              <a:rPr lang="en-US" dirty="0">
                <a:effectLst/>
              </a:rPr>
              <a:t>To obtain this zero field strength,              charges congregate on points and corners of various shapes.</a:t>
            </a:r>
          </a:p>
          <a:p>
            <a:pPr eaLnBrk="1" hangingPunct="1">
              <a:buFont typeface="Arial" charset="0"/>
              <a:buNone/>
              <a:defRPr/>
            </a:pPr>
            <a:endParaRPr lang="en-US" dirty="0"/>
          </a:p>
        </p:txBody>
      </p:sp>
      <p:pic>
        <p:nvPicPr>
          <p:cNvPr id="25607" name="Picture 7" descr="0-R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33400"/>
            <a:ext cx="2446175" cy="183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See full 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800600"/>
            <a:ext cx="24812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See full size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2286000"/>
            <a:ext cx="28194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5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0" y="0"/>
            <a:ext cx="9220200" cy="609600"/>
          </a:xfrm>
        </p:spPr>
        <p:txBody>
          <a:bodyPr/>
          <a:lstStyle/>
          <a:p>
            <a:pPr eaLnBrk="1" hangingPunct="1">
              <a:defRPr/>
            </a:pPr>
            <a:r>
              <a:rPr lang="en-US" sz="3300" dirty="0"/>
              <a:t>A different, more fundamental constant than </a:t>
            </a:r>
            <a:r>
              <a:rPr lang="en-US" sz="3300" i="1" dirty="0"/>
              <a:t>k</a:t>
            </a:r>
            <a:r>
              <a:rPr lang="en-US" sz="3300" dirty="0"/>
              <a:t>… </a:t>
            </a:r>
          </a:p>
        </p:txBody>
      </p:sp>
      <mc:AlternateContent xmlns:mc="http://schemas.openxmlformats.org/markup-compatibility/2006" xmlns:a14="http://schemas.microsoft.com/office/drawing/2010/main">
        <mc:Choice Requires="a14">
          <p:sp>
            <p:nvSpPr>
              <p:cNvPr id="24579" name="Rectangle 3"/>
              <p:cNvSpPr>
                <a:spLocks noGrp="1" noRot="1" noChangeArrowheads="1"/>
              </p:cNvSpPr>
              <p:nvPr>
                <p:ph type="body" idx="1"/>
              </p:nvPr>
            </p:nvSpPr>
            <p:spPr>
              <a:xfrm>
                <a:off x="-38100" y="611746"/>
                <a:ext cx="9182100" cy="6096000"/>
              </a:xfrm>
            </p:spPr>
            <p:txBody>
              <a:bodyPr/>
              <a:lstStyle/>
              <a:p>
                <a:pPr eaLnBrk="1" hangingPunct="1">
                  <a:buFont typeface="Arial" charset="0"/>
                  <a:buNone/>
                  <a:defRPr/>
                </a:pPr>
                <a:r>
                  <a:rPr lang="en-US" sz="2800" dirty="0">
                    <a:effectLst>
                      <a:outerShdw blurRad="38100" dist="38100" dir="2700000" algn="tl">
                        <a:srgbClr val="000000">
                          <a:alpha val="43137"/>
                        </a:srgbClr>
                      </a:outerShdw>
                    </a:effectLst>
                  </a:rPr>
                  <a:t>The proportionality constant, k, can also be written in terms of </a:t>
                </a:r>
                <a:r>
                  <a:rPr lang="el-GR" sz="2800" dirty="0">
                    <a:effectLst>
                      <a:outerShdw blurRad="38100" dist="38100" dir="2700000" algn="tl">
                        <a:srgbClr val="000000">
                          <a:alpha val="43137"/>
                        </a:srgbClr>
                      </a:outerShdw>
                    </a:effectLst>
                  </a:rPr>
                  <a:t>ϵ</a:t>
                </a:r>
                <a:r>
                  <a:rPr lang="en-US" sz="2800" baseline="-25000" dirty="0">
                    <a:effectLst>
                      <a:outerShdw blurRad="38100" dist="38100" dir="2700000" algn="tl">
                        <a:srgbClr val="000000">
                          <a:alpha val="43137"/>
                        </a:srgbClr>
                      </a:outerShdw>
                    </a:effectLst>
                  </a:rPr>
                  <a:t>0</a:t>
                </a:r>
                <a:r>
                  <a:rPr lang="en-US" sz="2800" dirty="0">
                    <a:effectLst>
                      <a:outerShdw blurRad="38100" dist="38100" dir="2700000" algn="tl">
                        <a:srgbClr val="000000">
                          <a:alpha val="43137"/>
                        </a:srgbClr>
                      </a:outerShdw>
                    </a:effectLst>
                  </a:rPr>
                  <a:t>, called the permittivity of free space, </a:t>
                </a:r>
              </a:p>
              <a:p>
                <a:pPr eaLnBrk="1" hangingPunct="1">
                  <a:buFont typeface="Arial" charset="0"/>
                  <a:buNone/>
                  <a:defRPr/>
                </a:pPr>
                <a:r>
                  <a:rPr lang="en-US" sz="2800" dirty="0">
                    <a:effectLst>
                      <a:outerShdw blurRad="38100" dist="38100" dir="2700000" algn="tl">
                        <a:srgbClr val="000000">
                          <a:alpha val="43137"/>
                        </a:srgbClr>
                      </a:outerShdw>
                    </a:effectLst>
                  </a:rPr>
                  <a:t>			where </a:t>
                </a:r>
                <a14:m>
                  <m:oMath xmlns:m="http://schemas.openxmlformats.org/officeDocument/2006/math">
                    <m:sSub>
                      <m:sSubPr>
                        <m:ctrlPr>
                          <a:rPr lang="en-US" sz="280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sz="280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𝜖</m:t>
                        </m:r>
                      </m:e>
                      <m:sub>
                        <m:r>
                          <a:rPr lang="en-US" sz="2800"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m:t>
                        </m:r>
                      </m:sub>
                    </m:sSub>
                    <m:r>
                      <a:rPr lang="en-US" sz="2800"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f>
                      <m:fPr>
                        <m:ctrlPr>
                          <a:rPr lang="en-US" sz="2800"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2800"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num>
                      <m:den>
                        <m:r>
                          <a:rPr lang="en-US" sz="2800"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4</m:t>
                        </m:r>
                        <m:r>
                          <a:rPr lang="en-US" sz="2800"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𝜋</m:t>
                        </m:r>
                        <m:r>
                          <a:rPr lang="en-US" sz="2800"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𝑘</m:t>
                        </m:r>
                      </m:den>
                    </m:f>
                    <m:r>
                      <a:rPr lang="en-US" sz="2800" b="0" i="0"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=8.85 </m:t>
                    </m:r>
                    <m:r>
                      <m:rPr>
                        <m:sty m:val="p"/>
                      </m:rPr>
                      <a:rPr lang="en-US" sz="2800" b="0" i="0"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x</m:t>
                    </m:r>
                    <m:r>
                      <a:rPr lang="en-US" sz="2800" b="0" i="0"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sSup>
                      <m:sSupPr>
                        <m:ctrlPr>
                          <a:rPr lang="en-US" sz="2800"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pPr>
                      <m:e>
                        <m:r>
                          <a:rPr lang="en-US" sz="2800"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10</m:t>
                        </m:r>
                      </m:e>
                      <m:sup>
                        <m:r>
                          <a:rPr lang="en-US" sz="2800"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−12</m:t>
                        </m:r>
                      </m:sup>
                    </m:sSup>
                  </m:oMath>
                </a14:m>
                <a:r>
                  <a:rPr lang="en-US" sz="2800" dirty="0">
                    <a:effectLst>
                      <a:outerShdw blurRad="38100" dist="38100" dir="2700000" algn="tl">
                        <a:srgbClr val="000000">
                          <a:alpha val="43137"/>
                        </a:srgbClr>
                      </a:outerShdw>
                    </a:effectLst>
                  </a:rPr>
                  <a:t> C</a:t>
                </a:r>
                <a:r>
                  <a:rPr lang="en-US" sz="2800" baseline="30000" dirty="0">
                    <a:effectLst>
                      <a:outerShdw blurRad="38100" dist="38100" dir="2700000" algn="tl">
                        <a:srgbClr val="000000">
                          <a:alpha val="43137"/>
                        </a:srgbClr>
                      </a:outerShdw>
                    </a:effectLst>
                  </a:rPr>
                  <a:t>2</a:t>
                </a:r>
                <a:r>
                  <a:rPr lang="en-US" sz="2800" dirty="0">
                    <a:effectLst>
                      <a:outerShdw blurRad="38100" dist="38100" dir="2700000" algn="tl">
                        <a:srgbClr val="000000">
                          <a:alpha val="43137"/>
                        </a:srgbClr>
                      </a:outerShdw>
                    </a:effectLst>
                  </a:rPr>
                  <a:t>/N∙m</a:t>
                </a:r>
                <a:r>
                  <a:rPr lang="en-US" sz="2800" baseline="30000" dirty="0">
                    <a:effectLst>
                      <a:outerShdw blurRad="38100" dist="38100" dir="2700000" algn="tl">
                        <a:srgbClr val="000000">
                          <a:alpha val="43137"/>
                        </a:srgbClr>
                      </a:outerShdw>
                    </a:effectLst>
                  </a:rPr>
                  <a:t>2</a:t>
                </a:r>
              </a:p>
              <a:p>
                <a:pPr eaLnBrk="1" hangingPunct="1">
                  <a:buFont typeface="Arial" charset="0"/>
                  <a:buNone/>
                  <a:defRPr/>
                </a:pPr>
                <a:endParaRPr lang="en-US" sz="800" dirty="0">
                  <a:effectLst>
                    <a:outerShdw blurRad="38100" dist="38100" dir="2700000" algn="tl">
                      <a:srgbClr val="000000">
                        <a:alpha val="43137"/>
                      </a:srgbClr>
                    </a:outerShdw>
                  </a:effectLst>
                </a:endParaRPr>
              </a:p>
              <a:p>
                <a:pPr eaLnBrk="1" hangingPunct="1">
                  <a:buFont typeface="Arial" charset="0"/>
                  <a:buNone/>
                  <a:defRPr/>
                </a:pPr>
                <a:r>
                  <a:rPr lang="en-US" sz="2800" dirty="0">
                    <a:effectLst>
                      <a:outerShdw blurRad="38100" dist="38100" dir="2700000" algn="tl">
                        <a:srgbClr val="000000">
                          <a:alpha val="43137"/>
                        </a:srgbClr>
                      </a:outerShdw>
                    </a:effectLst>
                  </a:rPr>
                  <a:t>		so for Coulomb’s Law: </a:t>
                </a:r>
                <a14:m>
                  <m:oMath xmlns:m="http://schemas.openxmlformats.org/officeDocument/2006/math">
                    <m:r>
                      <a:rPr lang="en-US" sz="2800" b="0" i="1" smtClean="0">
                        <a:effectLst>
                          <a:outerShdw blurRad="38100" dist="38100" dir="2700000" algn="tl">
                            <a:srgbClr val="000000">
                              <a:alpha val="43137"/>
                            </a:srgbClr>
                          </a:outerShdw>
                        </a:effectLst>
                        <a:latin typeface="Cambria Math" panose="02040503050406030204" pitchFamily="18" charset="0"/>
                      </a:rPr>
                      <m:t>𝐹</m:t>
                    </m:r>
                    <m:r>
                      <a:rPr lang="en-US" sz="2800" b="0" i="1" smtClean="0">
                        <a:effectLst>
                          <a:outerShdw blurRad="38100" dist="38100" dir="2700000" algn="tl">
                            <a:srgbClr val="000000">
                              <a:alpha val="43137"/>
                            </a:srgbClr>
                          </a:outerShdw>
                        </a:effectLst>
                        <a:latin typeface="Cambria Math" panose="02040503050406030204" pitchFamily="18" charset="0"/>
                      </a:rPr>
                      <m:t>=  </m:t>
                    </m:r>
                    <m:f>
                      <m:fPr>
                        <m:ctrlPr>
                          <a:rPr lang="en-US" sz="2800" b="0" i="1" smtClean="0">
                            <a:effectLst>
                              <a:outerShdw blurRad="38100" dist="38100" dir="2700000" algn="tl">
                                <a:srgbClr val="000000">
                                  <a:alpha val="43137"/>
                                </a:srgbClr>
                              </a:outerShdw>
                            </a:effectLst>
                            <a:latin typeface="Cambria Math" panose="02040503050406030204" pitchFamily="18" charset="0"/>
                          </a:rPr>
                        </m:ctrlPr>
                      </m:fPr>
                      <m:num>
                        <m:r>
                          <a:rPr lang="en-US" sz="2800" b="0" i="1" smtClean="0">
                            <a:effectLst>
                              <a:outerShdw blurRad="38100" dist="38100" dir="2700000" algn="tl">
                                <a:srgbClr val="000000">
                                  <a:alpha val="43137"/>
                                </a:srgbClr>
                              </a:outerShdw>
                            </a:effectLst>
                            <a:latin typeface="Cambria Math" panose="02040503050406030204" pitchFamily="18" charset="0"/>
                          </a:rPr>
                          <m:t>1</m:t>
                        </m:r>
                      </m:num>
                      <m:den>
                        <m:r>
                          <a:rPr lang="en-US" sz="2800" b="0" i="1" smtClean="0">
                            <a:effectLst>
                              <a:outerShdw blurRad="38100" dist="38100" dir="2700000" algn="tl">
                                <a:srgbClr val="000000">
                                  <a:alpha val="43137"/>
                                </a:srgbClr>
                              </a:outerShdw>
                            </a:effectLst>
                            <a:latin typeface="Cambria Math" panose="02040503050406030204" pitchFamily="18" charset="0"/>
                          </a:rPr>
                          <m:t>4</m:t>
                        </m:r>
                        <m:r>
                          <a:rPr lang="en-US" sz="28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𝜋</m:t>
                        </m:r>
                        <m:sSub>
                          <m:sSubPr>
                            <m:ctrlPr>
                              <a:rPr lang="en-US" sz="28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sz="28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𝜖</m:t>
                            </m:r>
                          </m:e>
                          <m:sub>
                            <m:r>
                              <a:rPr lang="en-US" sz="28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m:t>
                            </m:r>
                          </m:sub>
                        </m:sSub>
                      </m:den>
                    </m:f>
                  </m:oMath>
                </a14:m>
                <a:r>
                  <a:rPr lang="en-US" sz="2800" dirty="0">
                    <a:effectLst>
                      <a:outerShdw blurRad="38100" dist="38100" dir="2700000" algn="tl">
                        <a:srgbClr val="000000">
                          <a:alpha val="43137"/>
                        </a:srgbClr>
                      </a:outerShdw>
                    </a:effectLst>
                  </a:rPr>
                  <a:t> </a:t>
                </a:r>
                <a14:m>
                  <m:oMath xmlns:m="http://schemas.openxmlformats.org/officeDocument/2006/math">
                    <m:f>
                      <m:fPr>
                        <m:ctrlPr>
                          <a:rPr lang="en-US" sz="2800" i="1" dirty="0" smtClean="0">
                            <a:effectLst>
                              <a:outerShdw blurRad="38100" dist="38100" dir="2700000" algn="tl">
                                <a:srgbClr val="000000">
                                  <a:alpha val="43137"/>
                                </a:srgbClr>
                              </a:outerShdw>
                            </a:effectLst>
                            <a:latin typeface="Cambria Math" panose="02040503050406030204" pitchFamily="18" charset="0"/>
                          </a:rPr>
                        </m:ctrlPr>
                      </m:fPr>
                      <m:num>
                        <m:sSub>
                          <m:sSubPr>
                            <m:ctrlPr>
                              <a:rPr lang="en-US" sz="2800" i="1" dirty="0" smtClean="0">
                                <a:effectLst>
                                  <a:outerShdw blurRad="38100" dist="38100" dir="2700000" algn="tl">
                                    <a:srgbClr val="000000">
                                      <a:alpha val="43137"/>
                                    </a:srgbClr>
                                  </a:outerShdw>
                                </a:effectLst>
                                <a:latin typeface="Cambria Math" panose="02040503050406030204" pitchFamily="18" charset="0"/>
                              </a:rPr>
                            </m:ctrlPr>
                          </m:sSubPr>
                          <m:e>
                            <m:r>
                              <a:rPr lang="en-US" sz="2800" b="0" i="1" dirty="0" smtClean="0">
                                <a:effectLst>
                                  <a:outerShdw blurRad="38100" dist="38100" dir="2700000" algn="tl">
                                    <a:srgbClr val="000000">
                                      <a:alpha val="43137"/>
                                    </a:srgbClr>
                                  </a:outerShdw>
                                </a:effectLst>
                                <a:latin typeface="Cambria Math" panose="02040503050406030204" pitchFamily="18" charset="0"/>
                              </a:rPr>
                              <m:t>𝑞</m:t>
                            </m:r>
                          </m:e>
                          <m:sub>
                            <m:r>
                              <a:rPr lang="en-US" sz="2800" b="0" i="1" dirty="0" smtClean="0">
                                <a:effectLst>
                                  <a:outerShdw blurRad="38100" dist="38100" dir="2700000" algn="tl">
                                    <a:srgbClr val="000000">
                                      <a:alpha val="43137"/>
                                    </a:srgbClr>
                                  </a:outerShdw>
                                </a:effectLst>
                                <a:latin typeface="Cambria Math" panose="02040503050406030204" pitchFamily="18" charset="0"/>
                              </a:rPr>
                              <m:t>1</m:t>
                            </m:r>
                          </m:sub>
                        </m:sSub>
                        <m:sSub>
                          <m:sSubPr>
                            <m:ctrlPr>
                              <a:rPr lang="en-US" sz="2800" i="1" dirty="0" smtClean="0">
                                <a:effectLst>
                                  <a:outerShdw blurRad="38100" dist="38100" dir="2700000" algn="tl">
                                    <a:srgbClr val="000000">
                                      <a:alpha val="43137"/>
                                    </a:srgbClr>
                                  </a:outerShdw>
                                </a:effectLst>
                                <a:latin typeface="Cambria Math" panose="02040503050406030204" pitchFamily="18" charset="0"/>
                              </a:rPr>
                            </m:ctrlPr>
                          </m:sSubPr>
                          <m:e>
                            <m:r>
                              <a:rPr lang="en-US" sz="2800" b="0" i="1" dirty="0" smtClean="0">
                                <a:effectLst>
                                  <a:outerShdw blurRad="38100" dist="38100" dir="2700000" algn="tl">
                                    <a:srgbClr val="000000">
                                      <a:alpha val="43137"/>
                                    </a:srgbClr>
                                  </a:outerShdw>
                                </a:effectLst>
                                <a:latin typeface="Cambria Math" panose="02040503050406030204" pitchFamily="18" charset="0"/>
                              </a:rPr>
                              <m:t>𝑞</m:t>
                            </m:r>
                          </m:e>
                          <m:sub>
                            <m:r>
                              <a:rPr lang="en-US" sz="2800" b="0" i="1" dirty="0" smtClean="0">
                                <a:effectLst>
                                  <a:outerShdw blurRad="38100" dist="38100" dir="2700000" algn="tl">
                                    <a:srgbClr val="000000">
                                      <a:alpha val="43137"/>
                                    </a:srgbClr>
                                  </a:outerShdw>
                                </a:effectLst>
                                <a:latin typeface="Cambria Math" panose="02040503050406030204" pitchFamily="18" charset="0"/>
                              </a:rPr>
                              <m:t>2</m:t>
                            </m:r>
                          </m:sub>
                        </m:sSub>
                      </m:num>
                      <m:den>
                        <m:sSup>
                          <m:sSupPr>
                            <m:ctrlPr>
                              <a:rPr lang="en-US" sz="2800" i="1" dirty="0" smtClean="0">
                                <a:effectLst>
                                  <a:outerShdw blurRad="38100" dist="38100" dir="2700000" algn="tl">
                                    <a:srgbClr val="000000">
                                      <a:alpha val="43137"/>
                                    </a:srgbClr>
                                  </a:outerShdw>
                                </a:effectLst>
                                <a:latin typeface="Cambria Math" panose="02040503050406030204" pitchFamily="18" charset="0"/>
                              </a:rPr>
                            </m:ctrlPr>
                          </m:sSupPr>
                          <m:e>
                            <m:r>
                              <a:rPr lang="en-US" sz="2800" b="0" i="1" dirty="0" smtClean="0">
                                <a:effectLst>
                                  <a:outerShdw blurRad="38100" dist="38100" dir="2700000" algn="tl">
                                    <a:srgbClr val="000000">
                                      <a:alpha val="43137"/>
                                    </a:srgbClr>
                                  </a:outerShdw>
                                </a:effectLst>
                                <a:latin typeface="Cambria Math" panose="02040503050406030204" pitchFamily="18" charset="0"/>
                              </a:rPr>
                              <m:t>𝑟</m:t>
                            </m:r>
                          </m:e>
                          <m:sup>
                            <m:r>
                              <a:rPr lang="en-US" sz="2800" b="0" i="1" dirty="0" smtClean="0">
                                <a:effectLst>
                                  <a:outerShdw blurRad="38100" dist="38100" dir="2700000" algn="tl">
                                    <a:srgbClr val="000000">
                                      <a:alpha val="43137"/>
                                    </a:srgbClr>
                                  </a:outerShdw>
                                </a:effectLst>
                                <a:latin typeface="Cambria Math" panose="02040503050406030204" pitchFamily="18" charset="0"/>
                              </a:rPr>
                              <m:t>2</m:t>
                            </m:r>
                          </m:sup>
                        </m:sSup>
                      </m:den>
                    </m:f>
                  </m:oMath>
                </a14:m>
                <a:endParaRPr lang="en-US" sz="2800" dirty="0">
                  <a:effectLst>
                    <a:outerShdw blurRad="38100" dist="38100" dir="2700000" algn="tl">
                      <a:srgbClr val="000000">
                        <a:alpha val="43137"/>
                      </a:srgbClr>
                    </a:outerShdw>
                  </a:effectLst>
                </a:endParaRPr>
              </a:p>
              <a:p>
                <a:pPr eaLnBrk="1" hangingPunct="1">
                  <a:buFont typeface="Arial" charset="0"/>
                  <a:buNone/>
                  <a:defRPr/>
                </a:pPr>
                <a:r>
                  <a:rPr lang="en-US" sz="2800" dirty="0">
                    <a:effectLst>
                      <a:outerShdw blurRad="38100" dist="38100" dir="2700000" algn="tl">
                        <a:srgbClr val="000000">
                          <a:alpha val="43137"/>
                        </a:srgbClr>
                      </a:outerShdw>
                    </a:effectLst>
                  </a:rPr>
                  <a:t>	This form of the equation looks more complicated, but in other fundamental equations that we haven’t learned yet, using </a:t>
                </a:r>
                <a:r>
                  <a:rPr lang="el-GR" sz="2800" dirty="0">
                    <a:effectLst>
                      <a:outerShdw blurRad="38100" dist="38100" dir="2700000" algn="tl">
                        <a:srgbClr val="000000">
                          <a:alpha val="43137"/>
                        </a:srgbClr>
                      </a:outerShdw>
                    </a:effectLst>
                  </a:rPr>
                  <a:t>ϵ</a:t>
                </a:r>
                <a:r>
                  <a:rPr lang="en-US" sz="2800" baseline="-25000" dirty="0">
                    <a:effectLst>
                      <a:outerShdw blurRad="38100" dist="38100" dir="2700000" algn="tl">
                        <a:srgbClr val="000000">
                          <a:alpha val="43137"/>
                        </a:srgbClr>
                      </a:outerShdw>
                    </a:effectLst>
                  </a:rPr>
                  <a:t>0</a:t>
                </a:r>
                <a:r>
                  <a:rPr lang="en-US" sz="2800" dirty="0">
                    <a:effectLst>
                      <a:outerShdw blurRad="38100" dist="38100" dir="2700000" algn="tl">
                        <a:srgbClr val="000000">
                          <a:alpha val="43137"/>
                        </a:srgbClr>
                      </a:outerShdw>
                    </a:effectLst>
                  </a:rPr>
                  <a:t> makes the equations simpler than using </a:t>
                </a:r>
                <a:r>
                  <a:rPr lang="en-US" sz="2800" i="1" dirty="0">
                    <a:effectLst>
                      <a:outerShdw blurRad="38100" dist="38100" dir="2700000" algn="tl">
                        <a:srgbClr val="000000">
                          <a:alpha val="43137"/>
                        </a:srgbClr>
                      </a:outerShdw>
                    </a:effectLst>
                  </a:rPr>
                  <a:t>k</a:t>
                </a:r>
                <a:r>
                  <a:rPr lang="en-US" sz="2800" dirty="0">
                    <a:effectLst>
                      <a:outerShdw blurRad="38100" dist="38100" dir="2700000" algn="tl">
                        <a:srgbClr val="000000">
                          <a:alpha val="43137"/>
                        </a:srgbClr>
                      </a:outerShdw>
                    </a:effectLst>
                  </a:rPr>
                  <a:t>. </a:t>
                </a:r>
              </a:p>
              <a:p>
                <a:pPr eaLnBrk="1" hangingPunct="1">
                  <a:buFont typeface="Arial" charset="0"/>
                  <a:buNone/>
                  <a:defRPr/>
                </a:pPr>
                <a:endParaRPr lang="en-US" sz="800" dirty="0">
                  <a:effectLst>
                    <a:outerShdw blurRad="38100" dist="38100" dir="2700000" algn="tl">
                      <a:srgbClr val="000000">
                        <a:alpha val="43137"/>
                      </a:srgbClr>
                    </a:outerShdw>
                  </a:effectLst>
                </a:endParaRPr>
              </a:p>
              <a:p>
                <a:pPr eaLnBrk="1" hangingPunct="1">
                  <a:buFont typeface="Arial" charset="0"/>
                  <a:buNone/>
                  <a:defRPr/>
                </a:pPr>
                <a:r>
                  <a:rPr lang="en-US" sz="2800" dirty="0">
                    <a:effectLst>
                      <a:outerShdw blurRad="38100" dist="38100" dir="2700000" algn="tl">
                        <a:srgbClr val="000000">
                          <a:alpha val="43137"/>
                        </a:srgbClr>
                      </a:outerShdw>
                    </a:effectLst>
                  </a:rPr>
                  <a:t>	</a:t>
                </a:r>
                <a:r>
                  <a:rPr lang="el-GR" sz="2800" dirty="0">
                    <a:effectLst>
                      <a:outerShdw blurRad="38100" dist="38100" dir="2700000" algn="tl">
                        <a:srgbClr val="000000">
                          <a:alpha val="43137"/>
                        </a:srgbClr>
                      </a:outerShdw>
                    </a:effectLst>
                  </a:rPr>
                  <a:t>ϵ</a:t>
                </a:r>
                <a:r>
                  <a:rPr lang="en-US" sz="2800" baseline="-25000" dirty="0">
                    <a:effectLst>
                      <a:outerShdw blurRad="38100" dist="38100" dir="2700000" algn="tl">
                        <a:srgbClr val="000000">
                          <a:alpha val="43137"/>
                        </a:srgbClr>
                      </a:outerShdw>
                    </a:effectLst>
                  </a:rPr>
                  <a:t>0</a:t>
                </a:r>
                <a:r>
                  <a:rPr lang="en-US" sz="2800" dirty="0">
                    <a:effectLst>
                      <a:outerShdw blurRad="38100" dist="38100" dir="2700000" algn="tl">
                        <a:srgbClr val="000000">
                          <a:alpha val="43137"/>
                        </a:srgbClr>
                      </a:outerShdw>
                    </a:effectLst>
                  </a:rPr>
                  <a:t> can also be used in the electric field </a:t>
                </a:r>
                <a:r>
                  <a:rPr lang="en-US" sz="2800" dirty="0" err="1">
                    <a:effectLst>
                      <a:outerShdw blurRad="38100" dist="38100" dir="2700000" algn="tl">
                        <a:srgbClr val="000000">
                          <a:alpha val="43137"/>
                        </a:srgbClr>
                      </a:outerShdw>
                    </a:effectLst>
                  </a:rPr>
                  <a:t>eq’ns</a:t>
                </a:r>
                <a:r>
                  <a:rPr lang="en-US" sz="2800" dirty="0">
                    <a:effectLst>
                      <a:outerShdw blurRad="38100" dist="38100" dir="2700000" algn="tl">
                        <a:srgbClr val="000000">
                          <a:alpha val="43137"/>
                        </a:srgbClr>
                      </a:outerShdw>
                    </a:effectLst>
                  </a:rPr>
                  <a:t>: </a:t>
                </a:r>
              </a:p>
              <a:p>
                <a:pPr eaLnBrk="1" hangingPunct="1">
                  <a:buFont typeface="Arial" charset="0"/>
                  <a:buNone/>
                  <a:defRPr/>
                </a:pPr>
                <a:r>
                  <a:rPr lang="en-US" sz="2800" dirty="0">
                    <a:effectLst>
                      <a:outerShdw blurRad="38100" dist="38100" dir="2700000" algn="tl">
                        <a:srgbClr val="000000">
                          <a:alpha val="43137"/>
                        </a:srgbClr>
                      </a:outerShdw>
                    </a:effectLst>
                  </a:rPr>
                  <a:t>		Pt </a:t>
                </a:r>
                <a:r>
                  <a:rPr lang="en-US" sz="2800" dirty="0" err="1">
                    <a:effectLst>
                      <a:outerShdw blurRad="38100" dist="38100" dir="2700000" algn="tl">
                        <a:srgbClr val="000000">
                          <a:alpha val="43137"/>
                        </a:srgbClr>
                      </a:outerShdw>
                    </a:effectLst>
                  </a:rPr>
                  <a:t>chges</a:t>
                </a:r>
                <a:r>
                  <a:rPr lang="en-US" sz="2800" dirty="0">
                    <a:effectLst>
                      <a:outerShdw blurRad="38100" dist="38100" dir="2700000" algn="tl">
                        <a:srgbClr val="000000">
                          <a:alpha val="43137"/>
                        </a:srgbClr>
                      </a:outerShdw>
                    </a:effectLst>
                  </a:rPr>
                  <a:t>: </a:t>
                </a:r>
                <a14:m>
                  <m:oMath xmlns:m="http://schemas.openxmlformats.org/officeDocument/2006/math">
                    <m:r>
                      <a:rPr lang="en-US" sz="2800" b="0" i="1" smtClean="0">
                        <a:effectLst>
                          <a:outerShdw blurRad="38100" dist="38100" dir="2700000" algn="tl">
                            <a:srgbClr val="000000">
                              <a:alpha val="43137"/>
                            </a:srgbClr>
                          </a:outerShdw>
                        </a:effectLst>
                        <a:latin typeface="Cambria Math" panose="02040503050406030204" pitchFamily="18" charset="0"/>
                      </a:rPr>
                      <m:t>𝐸</m:t>
                    </m:r>
                    <m:r>
                      <a:rPr lang="en-US" sz="2800" b="0" i="1" smtClean="0">
                        <a:effectLst>
                          <a:outerShdw blurRad="38100" dist="38100" dir="2700000" algn="tl">
                            <a:srgbClr val="000000">
                              <a:alpha val="43137"/>
                            </a:srgbClr>
                          </a:outerShdw>
                        </a:effectLst>
                        <a:latin typeface="Cambria Math" panose="02040503050406030204" pitchFamily="18" charset="0"/>
                      </a:rPr>
                      <m:t>= </m:t>
                    </m:r>
                    <m:f>
                      <m:fPr>
                        <m:ctrlPr>
                          <a:rPr lang="en-US" sz="2800" b="0" i="1" smtClean="0">
                            <a:effectLst>
                              <a:outerShdw blurRad="38100" dist="38100" dir="2700000" algn="tl">
                                <a:srgbClr val="000000">
                                  <a:alpha val="43137"/>
                                </a:srgbClr>
                              </a:outerShdw>
                            </a:effectLst>
                            <a:latin typeface="Cambria Math" panose="02040503050406030204" pitchFamily="18" charset="0"/>
                          </a:rPr>
                        </m:ctrlPr>
                      </m:fPr>
                      <m:num>
                        <m:r>
                          <a:rPr lang="en-US" sz="2800" b="0" i="1" smtClean="0">
                            <a:effectLst>
                              <a:outerShdw blurRad="38100" dist="38100" dir="2700000" algn="tl">
                                <a:srgbClr val="000000">
                                  <a:alpha val="43137"/>
                                </a:srgbClr>
                              </a:outerShdw>
                            </a:effectLst>
                            <a:latin typeface="Cambria Math" panose="02040503050406030204" pitchFamily="18" charset="0"/>
                          </a:rPr>
                          <m:t>1</m:t>
                        </m:r>
                      </m:num>
                      <m:den>
                        <m:r>
                          <a:rPr lang="en-US" sz="2800" b="0" i="1" smtClean="0">
                            <a:effectLst>
                              <a:outerShdw blurRad="38100" dist="38100" dir="2700000" algn="tl">
                                <a:srgbClr val="000000">
                                  <a:alpha val="43137"/>
                                </a:srgbClr>
                              </a:outerShdw>
                            </a:effectLst>
                            <a:latin typeface="Cambria Math" panose="02040503050406030204" pitchFamily="18" charset="0"/>
                          </a:rPr>
                          <m:t>4</m:t>
                        </m:r>
                        <m:r>
                          <a:rPr lang="en-US" sz="28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𝜋</m:t>
                        </m:r>
                        <m:sSub>
                          <m:sSubPr>
                            <m:ctrlPr>
                              <a:rPr lang="en-US" sz="28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sz="28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𝜖</m:t>
                            </m:r>
                          </m:e>
                          <m:sub>
                            <m:r>
                              <a:rPr lang="en-US" sz="28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m:t>
                            </m:r>
                          </m:sub>
                        </m:sSub>
                      </m:den>
                    </m:f>
                    <m:f>
                      <m:fPr>
                        <m:ctrlPr>
                          <a:rPr lang="en-US" sz="2800" b="0" i="1" smtClean="0">
                            <a:effectLst>
                              <a:outerShdw blurRad="38100" dist="38100" dir="2700000" algn="tl">
                                <a:srgbClr val="000000">
                                  <a:alpha val="43137"/>
                                </a:srgbClr>
                              </a:outerShdw>
                            </a:effectLst>
                            <a:latin typeface="Cambria Math" panose="02040503050406030204" pitchFamily="18" charset="0"/>
                          </a:rPr>
                        </m:ctrlPr>
                      </m:fPr>
                      <m:num>
                        <m:r>
                          <a:rPr lang="en-US" sz="2800" b="0" i="1" smtClean="0">
                            <a:effectLst>
                              <a:outerShdw blurRad="38100" dist="38100" dir="2700000" algn="tl">
                                <a:srgbClr val="000000">
                                  <a:alpha val="43137"/>
                                </a:srgbClr>
                              </a:outerShdw>
                            </a:effectLst>
                            <a:latin typeface="Cambria Math" panose="02040503050406030204" pitchFamily="18" charset="0"/>
                          </a:rPr>
                          <m:t>𝑞</m:t>
                        </m:r>
                      </m:num>
                      <m:den>
                        <m:sSup>
                          <m:sSupPr>
                            <m:ctrlPr>
                              <a:rPr lang="en-US" sz="2800" b="0" i="1" smtClean="0">
                                <a:effectLst>
                                  <a:outerShdw blurRad="38100" dist="38100" dir="2700000" algn="tl">
                                    <a:srgbClr val="000000">
                                      <a:alpha val="43137"/>
                                    </a:srgbClr>
                                  </a:outerShdw>
                                </a:effectLst>
                                <a:latin typeface="Cambria Math" panose="02040503050406030204" pitchFamily="18" charset="0"/>
                              </a:rPr>
                            </m:ctrlPr>
                          </m:sSupPr>
                          <m:e>
                            <m:r>
                              <a:rPr lang="en-US" sz="2800" b="0" i="1" smtClean="0">
                                <a:effectLst>
                                  <a:outerShdw blurRad="38100" dist="38100" dir="2700000" algn="tl">
                                    <a:srgbClr val="000000">
                                      <a:alpha val="43137"/>
                                    </a:srgbClr>
                                  </a:outerShdw>
                                </a:effectLst>
                                <a:latin typeface="Cambria Math" panose="02040503050406030204" pitchFamily="18" charset="0"/>
                              </a:rPr>
                              <m:t>𝑟</m:t>
                            </m:r>
                          </m:e>
                          <m:sup>
                            <m:r>
                              <a:rPr lang="en-US" sz="2800" b="0" i="1" smtClean="0">
                                <a:effectLst>
                                  <a:outerShdw blurRad="38100" dist="38100" dir="2700000" algn="tl">
                                    <a:srgbClr val="000000">
                                      <a:alpha val="43137"/>
                                    </a:srgbClr>
                                  </a:outerShdw>
                                </a:effectLst>
                                <a:latin typeface="Cambria Math" panose="02040503050406030204" pitchFamily="18" charset="0"/>
                              </a:rPr>
                              <m:t>2</m:t>
                            </m:r>
                          </m:sup>
                        </m:sSup>
                      </m:den>
                    </m:f>
                  </m:oMath>
                </a14:m>
                <a:r>
                  <a:rPr lang="en-US" sz="2800" dirty="0">
                    <a:effectLst>
                      <a:outerShdw blurRad="38100" dist="38100" dir="2700000" algn="tl">
                        <a:srgbClr val="000000">
                          <a:alpha val="43137"/>
                        </a:srgbClr>
                      </a:outerShdw>
                    </a:effectLst>
                  </a:rPr>
                  <a:t>	Parallel plates: </a:t>
                </a:r>
                <a14:m>
                  <m:oMath xmlns:m="http://schemas.openxmlformats.org/officeDocument/2006/math">
                    <m:r>
                      <a:rPr lang="en-US" sz="2800" b="0" i="1" smtClean="0">
                        <a:effectLst>
                          <a:outerShdw blurRad="38100" dist="38100" dir="2700000" algn="tl">
                            <a:srgbClr val="000000">
                              <a:alpha val="43137"/>
                            </a:srgbClr>
                          </a:outerShdw>
                        </a:effectLst>
                        <a:latin typeface="Cambria Math" panose="02040503050406030204" pitchFamily="18" charset="0"/>
                      </a:rPr>
                      <m:t>𝐸</m:t>
                    </m:r>
                    <m:r>
                      <a:rPr lang="en-US" sz="2800" b="0" i="1" smtClean="0">
                        <a:effectLst>
                          <a:outerShdw blurRad="38100" dist="38100" dir="2700000" algn="tl">
                            <a:srgbClr val="000000">
                              <a:alpha val="43137"/>
                            </a:srgbClr>
                          </a:outerShdw>
                        </a:effectLst>
                        <a:latin typeface="Cambria Math" panose="02040503050406030204" pitchFamily="18" charset="0"/>
                      </a:rPr>
                      <m:t>= </m:t>
                    </m:r>
                    <m:f>
                      <m:fPr>
                        <m:type m:val="skw"/>
                        <m:ctrlPr>
                          <a:rPr lang="en-US" sz="2800" b="0" i="1" smtClean="0">
                            <a:effectLst>
                              <a:outerShdw blurRad="38100" dist="38100" dir="2700000" algn="tl">
                                <a:srgbClr val="000000">
                                  <a:alpha val="43137"/>
                                </a:srgbClr>
                              </a:outerShdw>
                            </a:effectLst>
                            <a:latin typeface="Cambria Math" panose="02040503050406030204" pitchFamily="18" charset="0"/>
                          </a:rPr>
                        </m:ctrlPr>
                      </m:fPr>
                      <m:num>
                        <m:r>
                          <a:rPr lang="en-US" sz="2800" b="0" i="1" smtClean="0">
                            <a:effectLst>
                              <a:outerShdw blurRad="38100" dist="38100" dir="2700000" algn="tl">
                                <a:srgbClr val="000000">
                                  <a:alpha val="43137"/>
                                </a:srgbClr>
                              </a:outerShdw>
                            </a:effectLst>
                            <a:latin typeface="Cambria Math" panose="02040503050406030204" pitchFamily="18" charset="0"/>
                          </a:rPr>
                          <m:t>𝑞</m:t>
                        </m:r>
                      </m:num>
                      <m:den>
                        <m:r>
                          <a:rPr lang="en-US" sz="2800" b="0" i="1" smtClean="0">
                            <a:effectLst>
                              <a:outerShdw blurRad="38100" dist="38100" dir="2700000" algn="tl">
                                <a:srgbClr val="000000">
                                  <a:alpha val="43137"/>
                                </a:srgbClr>
                              </a:outerShdw>
                            </a:effectLst>
                            <a:latin typeface="Cambria Math" panose="02040503050406030204" pitchFamily="18" charset="0"/>
                          </a:rPr>
                          <m:t>𝐴</m:t>
                        </m:r>
                        <m:sSub>
                          <m:sSubPr>
                            <m:ctrlPr>
                              <a:rPr lang="en-US" sz="2800" b="0" i="1" smtClean="0">
                                <a:effectLst>
                                  <a:outerShdw blurRad="38100" dist="38100" dir="2700000" algn="tl">
                                    <a:srgbClr val="000000">
                                      <a:alpha val="43137"/>
                                    </a:srgbClr>
                                  </a:outerShdw>
                                </a:effectLst>
                                <a:latin typeface="Cambria Math" panose="02040503050406030204" pitchFamily="18" charset="0"/>
                              </a:rPr>
                            </m:ctrlPr>
                          </m:sSubPr>
                          <m:e>
                            <m:r>
                              <a:rPr lang="en-US" sz="28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𝜖</m:t>
                            </m:r>
                          </m:e>
                          <m:sub>
                            <m:r>
                              <a:rPr lang="en-US" sz="2800" b="0" i="1" smtClean="0">
                                <a:effectLst>
                                  <a:outerShdw blurRad="38100" dist="38100" dir="2700000" algn="tl">
                                    <a:srgbClr val="000000">
                                      <a:alpha val="43137"/>
                                    </a:srgbClr>
                                  </a:outerShdw>
                                </a:effectLst>
                                <a:latin typeface="Cambria Math" panose="02040503050406030204" pitchFamily="18" charset="0"/>
                              </a:rPr>
                              <m:t>0</m:t>
                            </m:r>
                          </m:sub>
                        </m:sSub>
                      </m:den>
                    </m:f>
                  </m:oMath>
                </a14:m>
                <a:endParaRPr lang="en-US" sz="2800" dirty="0">
                  <a:effectLst>
                    <a:outerShdw blurRad="38100" dist="38100" dir="2700000" algn="tl">
                      <a:srgbClr val="000000">
                        <a:alpha val="43137"/>
                      </a:srgbClr>
                    </a:outerShdw>
                  </a:effectLst>
                </a:endParaRPr>
              </a:p>
            </p:txBody>
          </p:sp>
        </mc:Choice>
        <mc:Fallback xmlns="">
          <p:sp>
            <p:nvSpPr>
              <p:cNvPr id="24579" name="Rectangle 3"/>
              <p:cNvSpPr>
                <a:spLocks noGrp="1" noRot="1" noChangeAspect="1" noMove="1" noResize="1" noEditPoints="1" noAdjustHandles="1" noChangeArrowheads="1" noChangeShapeType="1" noTextEdit="1"/>
              </p:cNvSpPr>
              <p:nvPr>
                <p:ph type="body" idx="1"/>
              </p:nvPr>
            </p:nvSpPr>
            <p:spPr>
              <a:xfrm>
                <a:off x="-38100" y="611746"/>
                <a:ext cx="9182100" cy="6096000"/>
              </a:xfrm>
              <a:blipFill>
                <a:blip r:embed="rId2"/>
                <a:stretch>
                  <a:fillRect l="-1461" t="-1100" r="-2789"/>
                </a:stretch>
              </a:blipFill>
            </p:spPr>
            <p:txBody>
              <a:bodyPr/>
              <a:lstStyle/>
              <a:p>
                <a:r>
                  <a:rPr lang="en-US">
                    <a:noFill/>
                  </a:rPr>
                  <a:t> </a:t>
                </a:r>
              </a:p>
            </p:txBody>
          </p:sp>
        </mc:Fallback>
      </mc:AlternateContent>
    </p:spTree>
    <p:extLst>
      <p:ext uri="{BB962C8B-B14F-4D97-AF65-F5344CB8AC3E}">
        <p14:creationId xmlns:p14="http://schemas.microsoft.com/office/powerpoint/2010/main" val="4023582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0" y="0"/>
            <a:ext cx="9144000" cy="609600"/>
          </a:xfrm>
        </p:spPr>
        <p:txBody>
          <a:bodyPr/>
          <a:lstStyle/>
          <a:p>
            <a:pPr eaLnBrk="1" hangingPunct="1">
              <a:defRPr/>
            </a:pPr>
            <a:r>
              <a:rPr lang="en-US" sz="3200" dirty="0"/>
              <a:t>A Glimpse to the Future… _________________</a:t>
            </a:r>
          </a:p>
        </p:txBody>
      </p:sp>
      <p:sp>
        <p:nvSpPr>
          <p:cNvPr id="24579" name="Rectangle 3"/>
          <p:cNvSpPr>
            <a:spLocks noGrp="1" noRot="1" noChangeArrowheads="1"/>
          </p:cNvSpPr>
          <p:nvPr>
            <p:ph type="body" idx="1"/>
          </p:nvPr>
        </p:nvSpPr>
        <p:spPr>
          <a:xfrm>
            <a:off x="-38100" y="457200"/>
            <a:ext cx="9182100" cy="6400800"/>
          </a:xfrm>
        </p:spPr>
        <p:txBody>
          <a:bodyPr/>
          <a:lstStyle/>
          <a:p>
            <a:pPr eaLnBrk="1" hangingPunct="1">
              <a:buFont typeface="Arial" charset="0"/>
              <a:buNone/>
              <a:defRPr/>
            </a:pPr>
            <a:r>
              <a:rPr lang="en-US" sz="2400" dirty="0">
                <a:effectLst/>
              </a:rPr>
              <a:t>When/If you study E&amp;M in college, you’ll get right into Maxwell’s equations, named after James Clark Maxwell, who published them in 1861. He is also credited with 1</a:t>
            </a:r>
            <a:r>
              <a:rPr lang="en-US" sz="2400" baseline="30000" dirty="0">
                <a:effectLst/>
              </a:rPr>
              <a:t>st</a:t>
            </a:r>
            <a:r>
              <a:rPr lang="en-US" sz="2400" dirty="0">
                <a:effectLst/>
              </a:rPr>
              <a:t> suggesting that light is an electromagnetic phenomenon. </a:t>
            </a:r>
          </a:p>
          <a:p>
            <a:pPr eaLnBrk="1" hangingPunct="1">
              <a:buFont typeface="Arial" charset="0"/>
              <a:buNone/>
              <a:defRPr/>
            </a:pPr>
            <a:r>
              <a:rPr lang="en-US" sz="2400" dirty="0">
                <a:effectLst>
                  <a:outerShdw blurRad="38100" dist="38100" dir="2700000" algn="tl">
                    <a:srgbClr val="000000">
                      <a:alpha val="43137"/>
                    </a:srgbClr>
                  </a:outerShdw>
                </a:effectLst>
              </a:rPr>
              <a:t>They are a set of partial differential (calculus) equations that, together with the Lorenz Force law, form the foundation of classical electrodynamics, classical optics, and electrical circuits.</a:t>
            </a:r>
          </a:p>
          <a:p>
            <a:pPr eaLnBrk="1" hangingPunct="1">
              <a:buFont typeface="Arial" charset="0"/>
              <a:buNone/>
              <a:defRPr/>
            </a:pPr>
            <a:r>
              <a:rPr lang="en-US" sz="2400" dirty="0">
                <a:effectLst>
                  <a:outerShdw blurRad="38100" dist="38100" dir="2700000" algn="tl">
                    <a:srgbClr val="000000">
                      <a:alpha val="43137"/>
                    </a:srgbClr>
                  </a:outerShdw>
                </a:effectLst>
              </a:rPr>
              <a:t>These areas of physics are the basis for all electric, optical and radio technologies like power generation, electric motors, wireless communication, cameras, televisions, computers etc.</a:t>
            </a:r>
          </a:p>
          <a:p>
            <a:pPr eaLnBrk="1" hangingPunct="1">
              <a:buFont typeface="Arial" charset="0"/>
              <a:buNone/>
              <a:defRPr/>
            </a:pPr>
            <a:r>
              <a:rPr lang="en-US" sz="2400" dirty="0">
                <a:effectLst>
                  <a:outerShdw blurRad="38100" dist="38100" dir="2700000" algn="tl">
                    <a:srgbClr val="000000">
                      <a:alpha val="43137"/>
                    </a:srgbClr>
                  </a:outerShdw>
                </a:effectLst>
              </a:rPr>
              <a:t>Maxwell's equations describe how electric and magnetic fields are generated by moving charges, and changes of each other. </a:t>
            </a:r>
          </a:p>
          <a:p>
            <a:pPr eaLnBrk="1" hangingPunct="1">
              <a:buFont typeface="Arial" panose="020B0604020202020204" pitchFamily="34" charset="0"/>
              <a:buNone/>
              <a:defRPr/>
            </a:pPr>
            <a:r>
              <a:rPr lang="en-US" sz="2400" dirty="0">
                <a:effectLst>
                  <a:outerShdw blurRad="38100" dist="38100" dir="2700000" algn="tl">
                    <a:srgbClr val="000000">
                      <a:alpha val="43137"/>
                    </a:srgbClr>
                  </a:outerShdw>
                </a:effectLst>
              </a:rPr>
              <a:t>One important consequence of the equations is that fluctuating electric and magnetic fields can propagate at the speed of light, and this electromagnet radiation manifests itself in many ways from radio waves to light and X- or </a:t>
            </a:r>
            <a:r>
              <a:rPr lang="en-US" sz="2400" dirty="0">
                <a:effectLst>
                  <a:outerShdw blurRad="38100" dist="38100" dir="2700000" algn="tl">
                    <a:srgbClr val="000000">
                      <a:alpha val="43137"/>
                    </a:srgbClr>
                  </a:outerShdw>
                </a:effectLst>
                <a:sym typeface="Symbol" panose="05050102010706020507" pitchFamily="18" charset="2"/>
              </a:rPr>
              <a:t>-</a:t>
            </a:r>
            <a:r>
              <a:rPr lang="en-US" sz="2400" dirty="0">
                <a:effectLst>
                  <a:outerShdw blurRad="38100" dist="38100" dir="2700000" algn="tl">
                    <a:srgbClr val="000000">
                      <a:alpha val="43137"/>
                    </a:srgbClr>
                  </a:outerShdw>
                </a:effectLst>
              </a:rPr>
              <a:t>rays.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0" y="0"/>
            <a:ext cx="9144000" cy="609600"/>
          </a:xfrm>
        </p:spPr>
        <p:txBody>
          <a:bodyPr/>
          <a:lstStyle/>
          <a:p>
            <a:pPr eaLnBrk="1" hangingPunct="1">
              <a:defRPr/>
            </a:pPr>
            <a:r>
              <a:rPr lang="en-US" sz="3200" dirty="0"/>
              <a:t>A Glimpse to the Future… Maxwell’s Equations</a:t>
            </a:r>
          </a:p>
        </p:txBody>
      </p:sp>
      <p:sp>
        <p:nvSpPr>
          <p:cNvPr id="14" name="TextBox 13"/>
          <p:cNvSpPr txBox="1">
            <a:spLocks noChangeArrowheads="1"/>
          </p:cNvSpPr>
          <p:nvPr/>
        </p:nvSpPr>
        <p:spPr bwMode="auto">
          <a:xfrm>
            <a:off x="152400" y="679450"/>
            <a:ext cx="46482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2400"/>
              <a:t>Coulomb’s Law</a:t>
            </a:r>
          </a:p>
          <a:p>
            <a:pPr>
              <a:spcBef>
                <a:spcPct val="0"/>
              </a:spcBef>
              <a:buClrTx/>
              <a:buSzTx/>
              <a:buFontTx/>
              <a:buNone/>
            </a:pPr>
            <a:r>
              <a:rPr lang="en-US" altLang="en-US" sz="2400"/>
              <a:t>(Gauss figured out form)</a:t>
            </a:r>
          </a:p>
          <a:p>
            <a:pPr>
              <a:spcBef>
                <a:spcPct val="0"/>
              </a:spcBef>
              <a:buClrTx/>
              <a:buSzTx/>
              <a:buFontTx/>
              <a:buNone/>
            </a:pPr>
            <a:endParaRPr lang="en-US" altLang="en-US" sz="2400"/>
          </a:p>
          <a:p>
            <a:pPr>
              <a:spcBef>
                <a:spcPct val="0"/>
              </a:spcBef>
              <a:buClrTx/>
              <a:buSzTx/>
              <a:buFontTx/>
              <a:buNone/>
            </a:pPr>
            <a:r>
              <a:rPr lang="en-US" altLang="en-US" sz="2400"/>
              <a:t>Gauss’s Law</a:t>
            </a:r>
          </a:p>
          <a:p>
            <a:pPr>
              <a:spcBef>
                <a:spcPct val="0"/>
              </a:spcBef>
              <a:buClrTx/>
              <a:buSzTx/>
              <a:buFontTx/>
              <a:buNone/>
            </a:pPr>
            <a:r>
              <a:rPr lang="en-US" altLang="en-US" sz="2400"/>
              <a:t>	Karl, early 1800’s</a:t>
            </a:r>
          </a:p>
          <a:p>
            <a:pPr>
              <a:spcBef>
                <a:spcPct val="0"/>
              </a:spcBef>
              <a:buClrTx/>
              <a:buSzTx/>
              <a:buFontTx/>
              <a:buNone/>
            </a:pPr>
            <a:endParaRPr lang="en-US" altLang="en-US" sz="2400"/>
          </a:p>
          <a:p>
            <a:pPr>
              <a:spcBef>
                <a:spcPct val="0"/>
              </a:spcBef>
              <a:buClrTx/>
              <a:buSzTx/>
              <a:buFontTx/>
              <a:buNone/>
            </a:pPr>
            <a:r>
              <a:rPr lang="en-US" altLang="en-US" sz="2400"/>
              <a:t>Faraday’s Law</a:t>
            </a:r>
          </a:p>
          <a:p>
            <a:pPr>
              <a:spcBef>
                <a:spcPct val="0"/>
              </a:spcBef>
              <a:buClrTx/>
              <a:buSzTx/>
              <a:buFontTx/>
              <a:buNone/>
            </a:pPr>
            <a:endParaRPr lang="en-US" altLang="en-US" sz="2400"/>
          </a:p>
          <a:p>
            <a:pPr>
              <a:spcBef>
                <a:spcPct val="0"/>
              </a:spcBef>
              <a:buClrTx/>
              <a:buSzTx/>
              <a:buFontTx/>
              <a:buNone/>
            </a:pPr>
            <a:r>
              <a:rPr lang="en-US" altLang="en-US" sz="2400"/>
              <a:t>Ampere’s Law, with </a:t>
            </a:r>
          </a:p>
          <a:p>
            <a:pPr>
              <a:spcBef>
                <a:spcPct val="0"/>
              </a:spcBef>
              <a:buClrTx/>
              <a:buSzTx/>
              <a:buFontTx/>
              <a:buNone/>
            </a:pPr>
            <a:r>
              <a:rPr lang="en-US" altLang="en-US" sz="2400"/>
              <a:t>  Maxwell’s addition</a:t>
            </a:r>
          </a:p>
          <a:p>
            <a:pPr>
              <a:spcBef>
                <a:spcPct val="0"/>
              </a:spcBef>
              <a:buClrTx/>
              <a:buSzTx/>
              <a:buFontTx/>
              <a:buNone/>
            </a:pPr>
            <a:r>
              <a:rPr lang="en-US" altLang="en-US" sz="2400"/>
              <a:t>	Andre’-Marie, early 1800’s </a:t>
            </a:r>
          </a:p>
        </p:txBody>
      </p:sp>
      <p:sp>
        <p:nvSpPr>
          <p:cNvPr id="15" name="TextBox 14"/>
          <p:cNvSpPr txBox="1"/>
          <p:nvPr/>
        </p:nvSpPr>
        <p:spPr>
          <a:xfrm>
            <a:off x="0" y="4835525"/>
            <a:ext cx="9144000" cy="1862138"/>
          </a:xfrm>
          <a:prstGeom prst="rect">
            <a:avLst/>
          </a:prstGeom>
          <a:noFill/>
        </p:spPr>
        <p:txBody>
          <a:bodyPr>
            <a:spAutoFit/>
          </a:bodyPr>
          <a:lstStyle/>
          <a:p>
            <a:pPr>
              <a:defRPr/>
            </a:pPr>
            <a:r>
              <a:rPr lang="en-US" sz="2300" dirty="0"/>
              <a:t>Where E is electric field, B is magnetic field;</a:t>
            </a:r>
          </a:p>
          <a:p>
            <a:pPr marL="342900" indent="-342900">
              <a:buFont typeface="Symbol" panose="05050102010706020507" pitchFamily="18" charset="2"/>
              <a:buChar char="F"/>
              <a:defRPr/>
            </a:pPr>
            <a:r>
              <a:rPr lang="en-US" sz="2300" dirty="0">
                <a:sym typeface="Symbol" panose="05050102010706020507" pitchFamily="18" charset="2"/>
              </a:rPr>
              <a:t>is flux – refers to the amount of something passing thru an area;</a:t>
            </a:r>
          </a:p>
          <a:p>
            <a:pPr>
              <a:defRPr/>
            </a:pPr>
            <a:r>
              <a:rPr lang="en-US" sz="2300" dirty="0">
                <a:sym typeface="Symbol" panose="05050102010706020507" pitchFamily="18" charset="2"/>
              </a:rPr>
              <a:t></a:t>
            </a:r>
            <a:r>
              <a:rPr lang="en-US" sz="2300" baseline="-25000" dirty="0">
                <a:sym typeface="Symbol" panose="05050102010706020507" pitchFamily="18" charset="2"/>
              </a:rPr>
              <a:t>0</a:t>
            </a:r>
            <a:r>
              <a:rPr lang="en-US" sz="2300" dirty="0">
                <a:sym typeface="Symbol" panose="05050102010706020507" pitchFamily="18" charset="2"/>
              </a:rPr>
              <a:t> is permeability of free space; </a:t>
            </a:r>
          </a:p>
          <a:p>
            <a:pPr>
              <a:defRPr/>
            </a:pPr>
            <a:r>
              <a:rPr lang="en-US" sz="2300" dirty="0">
                <a:sym typeface="Symbol" panose="05050102010706020507" pitchFamily="18" charset="2"/>
              </a:rPr>
              <a:t></a:t>
            </a:r>
            <a:r>
              <a:rPr lang="en-US" sz="2300" baseline="-25000" dirty="0">
                <a:sym typeface="Symbol" panose="05050102010706020507" pitchFamily="18" charset="2"/>
              </a:rPr>
              <a:t>0</a:t>
            </a:r>
            <a:r>
              <a:rPr lang="en-US" sz="2300" dirty="0">
                <a:sym typeface="Symbol" panose="05050102010706020507" pitchFamily="18" charset="2"/>
              </a:rPr>
              <a:t> is permittivity of free space; </a:t>
            </a:r>
          </a:p>
          <a:p>
            <a:pPr>
              <a:defRPr/>
            </a:pPr>
            <a:r>
              <a:rPr lang="en-US" sz="2300" dirty="0">
                <a:sym typeface="Symbol" panose="05050102010706020507" pitchFamily="18" charset="2"/>
              </a:rPr>
              <a:t>Note: </a:t>
            </a:r>
            <a:r>
              <a:rPr lang="en-US" sz="2300" baseline="-25000" dirty="0">
                <a:sym typeface="Symbol" panose="05050102010706020507" pitchFamily="18" charset="2"/>
              </a:rPr>
              <a:t>0</a:t>
            </a:r>
            <a:r>
              <a:rPr lang="en-US" sz="2300" dirty="0">
                <a:sym typeface="Symbol" panose="05050102010706020507" pitchFamily="18" charset="2"/>
              </a:rPr>
              <a:t></a:t>
            </a:r>
            <a:r>
              <a:rPr lang="en-US" sz="2300" baseline="-25000" dirty="0">
                <a:sym typeface="Symbol" panose="05050102010706020507" pitchFamily="18" charset="2"/>
              </a:rPr>
              <a:t>0 =</a:t>
            </a:r>
            <a:r>
              <a:rPr lang="en-US" sz="2300" dirty="0">
                <a:sym typeface="Symbol" panose="05050102010706020507" pitchFamily="18" charset="2"/>
              </a:rPr>
              <a:t> (c</a:t>
            </a:r>
            <a:r>
              <a:rPr lang="en-US" sz="2300" baseline="30000" dirty="0">
                <a:sym typeface="Symbol" panose="05050102010706020507" pitchFamily="18" charset="2"/>
              </a:rPr>
              <a:t>2</a:t>
            </a:r>
            <a:r>
              <a:rPr lang="en-US" sz="2300" dirty="0">
                <a:sym typeface="Symbol" panose="05050102010706020507" pitchFamily="18" charset="2"/>
              </a:rPr>
              <a:t>)</a:t>
            </a:r>
            <a:r>
              <a:rPr lang="en-US" sz="2300" baseline="30000" dirty="0">
                <a:sym typeface="Symbol" panose="05050102010706020507" pitchFamily="18" charset="2"/>
              </a:rPr>
              <a:t>-1      </a:t>
            </a:r>
            <a:r>
              <a:rPr lang="en-US" sz="2300" dirty="0">
                <a:sym typeface="Symbol" panose="05050102010706020507" pitchFamily="18" charset="2"/>
              </a:rPr>
              <a:t>All 3 “fundamental constants”… see front of text. </a:t>
            </a:r>
            <a:endParaRPr lang="en-US" sz="2300" dirty="0"/>
          </a:p>
        </p:txBody>
      </p:sp>
      <p:pic>
        <p:nvPicPr>
          <p:cNvPr id="34821" name="Picture 17" descr="http://1.bp.blogspot.com/_hfAYZzG11r8/SR0Me2WWflI/AAAAAAAAA30/cBy0iWHRSJM/s400/Maxwell's+Equatio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796925"/>
            <a:ext cx="51816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0" y="0"/>
            <a:ext cx="9144000" cy="609600"/>
          </a:xfrm>
        </p:spPr>
        <p:txBody>
          <a:bodyPr/>
          <a:lstStyle/>
          <a:p>
            <a:pPr eaLnBrk="1" hangingPunct="1">
              <a:defRPr/>
            </a:pPr>
            <a:r>
              <a:rPr lang="en-US" sz="3200" dirty="0"/>
              <a:t>A Glimpse to the Future… Maxwell’s Equations</a:t>
            </a:r>
          </a:p>
        </p:txBody>
      </p:sp>
      <p:sp>
        <p:nvSpPr>
          <p:cNvPr id="24579" name="Rectangle 3"/>
          <p:cNvSpPr>
            <a:spLocks noGrp="1" noRot="1" noChangeArrowheads="1"/>
          </p:cNvSpPr>
          <p:nvPr>
            <p:ph type="body" idx="1"/>
          </p:nvPr>
        </p:nvSpPr>
        <p:spPr>
          <a:xfrm>
            <a:off x="33338" y="595313"/>
            <a:ext cx="9182100" cy="6400800"/>
          </a:xfrm>
        </p:spPr>
        <p:txBody>
          <a:bodyPr/>
          <a:lstStyle/>
          <a:p>
            <a:pPr eaLnBrk="1" hangingPunct="1">
              <a:buFont typeface="Arial" charset="0"/>
              <a:buNone/>
              <a:defRPr/>
            </a:pPr>
            <a:r>
              <a:rPr lang="en-US" sz="2400" dirty="0">
                <a:effectLst/>
              </a:rPr>
              <a:t>The equations have many “standard” forms…</a:t>
            </a:r>
          </a:p>
          <a:p>
            <a:pPr eaLnBrk="1" hangingPunct="1">
              <a:buFont typeface="Arial" charset="0"/>
              <a:buNone/>
              <a:defRPr/>
            </a:pPr>
            <a:endParaRPr lang="en-US" sz="2400" dirty="0">
              <a:effectLst/>
            </a:endParaRPr>
          </a:p>
          <a:p>
            <a:pPr eaLnBrk="1" hangingPunct="1">
              <a:buFont typeface="Arial" charset="0"/>
              <a:buNone/>
              <a:defRPr/>
            </a:pPr>
            <a:endParaRPr lang="en-US" sz="2400" dirty="0">
              <a:effectLst/>
            </a:endParaRPr>
          </a:p>
          <a:p>
            <a:pPr eaLnBrk="1" hangingPunct="1">
              <a:buFont typeface="Arial" charset="0"/>
              <a:buNone/>
              <a:defRPr/>
            </a:pPr>
            <a:endParaRPr lang="en-US" sz="2400" dirty="0">
              <a:effectLst/>
            </a:endParaRPr>
          </a:p>
          <a:p>
            <a:pPr eaLnBrk="1" hangingPunct="1">
              <a:buFont typeface="Arial" charset="0"/>
              <a:buNone/>
              <a:defRPr/>
            </a:pPr>
            <a:endParaRPr lang="en-US" sz="2400" dirty="0">
              <a:effectLst/>
            </a:endParaRPr>
          </a:p>
          <a:p>
            <a:pPr eaLnBrk="1" hangingPunct="1">
              <a:buFont typeface="Arial" charset="0"/>
              <a:buNone/>
              <a:defRPr/>
            </a:pPr>
            <a:endParaRPr lang="en-US" sz="2400" dirty="0">
              <a:effectLst/>
            </a:endParaRPr>
          </a:p>
          <a:p>
            <a:pPr eaLnBrk="1" hangingPunct="1">
              <a:buFont typeface="Arial" charset="0"/>
              <a:buNone/>
              <a:defRPr/>
            </a:pPr>
            <a:r>
              <a:rPr lang="en-US" sz="2400" dirty="0">
                <a:effectLst/>
              </a:rPr>
              <a:t>								and even… </a:t>
            </a:r>
          </a:p>
          <a:p>
            <a:pPr eaLnBrk="1" hangingPunct="1">
              <a:buFont typeface="Arial" charset="0"/>
              <a:buNone/>
              <a:defRPr/>
            </a:pPr>
            <a:endParaRPr lang="en-US" sz="2400" dirty="0">
              <a:effectLst/>
            </a:endParaRPr>
          </a:p>
          <a:p>
            <a:pPr eaLnBrk="1" hangingPunct="1">
              <a:buFont typeface="Arial" charset="0"/>
              <a:buNone/>
              <a:defRPr/>
            </a:pPr>
            <a:endParaRPr lang="en-US" sz="2400" dirty="0">
              <a:effectLst/>
            </a:endParaRPr>
          </a:p>
          <a:p>
            <a:pPr eaLnBrk="1" hangingPunct="1">
              <a:buFont typeface="Arial" charset="0"/>
              <a:buNone/>
              <a:defRPr/>
            </a:pPr>
            <a:endParaRPr lang="en-US" sz="2400" dirty="0">
              <a:effectLst/>
            </a:endParaRPr>
          </a:p>
          <a:p>
            <a:pPr eaLnBrk="1" hangingPunct="1">
              <a:buFont typeface="Arial" charset="0"/>
              <a:buNone/>
              <a:defRPr/>
            </a:pPr>
            <a:endParaRPr lang="en-US" sz="2400" dirty="0">
              <a:effectLst/>
            </a:endParaRPr>
          </a:p>
          <a:p>
            <a:pPr eaLnBrk="1" hangingPunct="1">
              <a:buFont typeface="Arial" charset="0"/>
              <a:buNone/>
              <a:defRPr/>
            </a:pPr>
            <a:r>
              <a:rPr lang="en-US" sz="2400" dirty="0">
                <a:effectLst/>
              </a:rPr>
              <a:t>Where </a:t>
            </a:r>
            <a:r>
              <a:rPr lang="en-US" sz="2400" dirty="0">
                <a:effectLst/>
                <a:sym typeface="Symbol" panose="05050102010706020507" pitchFamily="18" charset="2"/>
              </a:rPr>
              <a:t> is called the Del operator and </a:t>
            </a:r>
          </a:p>
          <a:p>
            <a:pPr eaLnBrk="1" hangingPunct="1">
              <a:buFont typeface="Arial" charset="0"/>
              <a:buNone/>
              <a:defRPr/>
            </a:pPr>
            <a:r>
              <a:rPr lang="en-US" sz="2400" dirty="0">
                <a:effectLst/>
                <a:sym typeface="Symbol" panose="05050102010706020507" pitchFamily="18" charset="2"/>
              </a:rPr>
              <a:t>   refers to a gradient or a change in space</a:t>
            </a:r>
            <a:endParaRPr lang="en-US" sz="2400" dirty="0">
              <a:effectLst/>
            </a:endParaRPr>
          </a:p>
          <a:p>
            <a:pPr eaLnBrk="1" hangingPunct="1">
              <a:buFont typeface="Arial" charset="0"/>
              <a:buNone/>
              <a:defRPr/>
            </a:pPr>
            <a:endParaRPr lang="en-US" sz="2400" dirty="0">
              <a:effectLst>
                <a:outerShdw blurRad="38100" dist="38100" dir="2700000" algn="tl">
                  <a:srgbClr val="000000">
                    <a:alpha val="43137"/>
                  </a:srgbClr>
                </a:outerShdw>
              </a:effectLst>
            </a:endParaRPr>
          </a:p>
        </p:txBody>
      </p:sp>
      <p:pic>
        <p:nvPicPr>
          <p:cNvPr id="43012" name="Picture 4" descr="http://40.media.tumblr.com/f8e3040676b0dc63b814f85d2fabe601/tumblr_mmra3i14Vk1qaityko1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066800"/>
            <a:ext cx="5827713"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http://2.bp.blogspot.com/-aMkXSv_9tA0/UZ9u5zqop9I/AAAAAAAAGxg/cp23SsH_md0/s1600/maxwell_equa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2488" y="3736975"/>
            <a:ext cx="3189287"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79">
                                            <p:txEl>
                                              <p:pRg st="12" end="1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3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950913" y="15875"/>
            <a:ext cx="7242175" cy="533400"/>
          </a:xfrm>
        </p:spPr>
        <p:txBody>
          <a:bodyPr/>
          <a:lstStyle/>
          <a:p>
            <a:pPr eaLnBrk="1" hangingPunct="1">
              <a:defRPr/>
            </a:pPr>
            <a:r>
              <a:rPr lang="en-US" sz="3600" dirty="0"/>
              <a:t>Understanding Electric Fields</a:t>
            </a:r>
          </a:p>
        </p:txBody>
      </p:sp>
      <p:sp>
        <p:nvSpPr>
          <p:cNvPr id="19459" name="Rectangle 3"/>
          <p:cNvSpPr>
            <a:spLocks noGrp="1" noRot="1" noChangeArrowheads="1"/>
          </p:cNvSpPr>
          <p:nvPr>
            <p:ph type="body" idx="1"/>
          </p:nvPr>
        </p:nvSpPr>
        <p:spPr>
          <a:xfrm>
            <a:off x="0" y="571500"/>
            <a:ext cx="9144000" cy="6515100"/>
          </a:xfrm>
        </p:spPr>
        <p:txBody>
          <a:bodyPr/>
          <a:lstStyle/>
          <a:p>
            <a:pPr eaLnBrk="1" hangingPunct="1">
              <a:lnSpc>
                <a:spcPct val="90000"/>
              </a:lnSpc>
              <a:buNone/>
            </a:pPr>
            <a:r>
              <a:rPr lang="en-US" altLang="en-US" sz="2700" dirty="0">
                <a:effectLst/>
              </a:rPr>
              <a:t>The electric field is defined as the electric force per unit of charge, so  </a:t>
            </a:r>
            <a:r>
              <a:rPr lang="en-US" altLang="en-US" sz="2800" dirty="0">
                <a:effectLst/>
              </a:rPr>
              <a:t>E = F</a:t>
            </a:r>
            <a:r>
              <a:rPr lang="en-US" altLang="en-US" sz="2800" baseline="-25000" dirty="0">
                <a:effectLst/>
              </a:rPr>
              <a:t>e</a:t>
            </a:r>
            <a:r>
              <a:rPr lang="en-US" altLang="en-US" sz="2800" dirty="0">
                <a:effectLst/>
              </a:rPr>
              <a:t>/q </a:t>
            </a:r>
            <a:r>
              <a:rPr lang="en-US" altLang="en-US" sz="2700" dirty="0">
                <a:effectLst/>
              </a:rPr>
              <a:t>	  Units: newtons / coulomb</a:t>
            </a:r>
          </a:p>
          <a:p>
            <a:pPr lvl="1" eaLnBrk="1" hangingPunct="1">
              <a:spcBef>
                <a:spcPts val="0"/>
              </a:spcBef>
              <a:buFont typeface="Arial" panose="020B0604020202020204" pitchFamily="34" charset="0"/>
              <a:buNone/>
            </a:pPr>
            <a:r>
              <a:rPr lang="en-US" altLang="en-US" sz="2700" dirty="0">
                <a:effectLst/>
                <a:sym typeface="Wingdings" panose="05000000000000000000" pitchFamily="2" charset="2"/>
              </a:rPr>
              <a:t>Interestingly enough, E doesn’t depend on the mag of q</a:t>
            </a:r>
            <a:r>
              <a:rPr lang="en-US" altLang="en-US" sz="2700" dirty="0">
                <a:effectLst/>
              </a:rPr>
              <a:t>, because however you change </a:t>
            </a:r>
            <a:r>
              <a:rPr lang="en-US" altLang="en-US" sz="2700" dirty="0">
                <a:effectLst/>
                <a:sym typeface="Wingdings" panose="05000000000000000000" pitchFamily="2" charset="2"/>
              </a:rPr>
              <a:t>q</a:t>
            </a:r>
            <a:r>
              <a:rPr lang="en-US" altLang="en-US" sz="2700" dirty="0">
                <a:effectLst/>
              </a:rPr>
              <a:t>,</a:t>
            </a:r>
          </a:p>
          <a:p>
            <a:pPr lvl="2" eaLnBrk="1" hangingPunct="1">
              <a:spcBef>
                <a:spcPts val="0"/>
              </a:spcBef>
              <a:buNone/>
            </a:pPr>
            <a:r>
              <a:rPr lang="en-US" altLang="en-US" sz="2800" dirty="0">
                <a:effectLst/>
              </a:rPr>
              <a:t>F</a:t>
            </a:r>
            <a:r>
              <a:rPr lang="en-US" altLang="en-US" sz="2800" baseline="-25000" dirty="0">
                <a:effectLst/>
              </a:rPr>
              <a:t>e</a:t>
            </a:r>
            <a:r>
              <a:rPr lang="en-US" altLang="en-US" sz="2700" dirty="0">
                <a:effectLst/>
              </a:rPr>
              <a:t> will change proportional… by Coulomb’s Law…</a:t>
            </a:r>
          </a:p>
          <a:p>
            <a:pPr eaLnBrk="1" hangingPunct="1">
              <a:lnSpc>
                <a:spcPct val="90000"/>
              </a:lnSpc>
              <a:buNone/>
            </a:pPr>
            <a:r>
              <a:rPr lang="en-US" altLang="en-US" sz="2700" dirty="0">
                <a:effectLst/>
              </a:rPr>
              <a:t>	Actually, you’ve seen this before, with gravity:   </a:t>
            </a:r>
          </a:p>
          <a:p>
            <a:pPr eaLnBrk="1" hangingPunct="1">
              <a:lnSpc>
                <a:spcPct val="90000"/>
              </a:lnSpc>
              <a:buNone/>
            </a:pPr>
            <a:r>
              <a:rPr lang="en-US" altLang="en-US" sz="2700" dirty="0">
                <a:effectLst/>
              </a:rPr>
              <a:t>			recall     </a:t>
            </a:r>
            <a:r>
              <a:rPr lang="en-US" altLang="en-US" sz="2700" dirty="0" err="1">
                <a:effectLst/>
              </a:rPr>
              <a:t>F</a:t>
            </a:r>
            <a:r>
              <a:rPr lang="en-US" altLang="en-US" sz="2700" baseline="-25000" dirty="0" err="1">
                <a:effectLst/>
              </a:rPr>
              <a:t>g</a:t>
            </a:r>
            <a:r>
              <a:rPr lang="en-US" altLang="en-US" sz="2700" baseline="-25000" dirty="0">
                <a:effectLst/>
              </a:rPr>
              <a:t> </a:t>
            </a:r>
            <a:r>
              <a:rPr lang="en-US" altLang="en-US" sz="2700" dirty="0">
                <a:effectLst/>
              </a:rPr>
              <a:t>= mg     for weight, right? </a:t>
            </a:r>
          </a:p>
          <a:p>
            <a:pPr eaLnBrk="1" hangingPunct="1">
              <a:lnSpc>
                <a:spcPct val="90000"/>
              </a:lnSpc>
              <a:buNone/>
            </a:pPr>
            <a:r>
              <a:rPr lang="en-US" altLang="en-US" sz="2700" dirty="0">
                <a:effectLst/>
              </a:rPr>
              <a:t>	If you doubled m, would that change g??</a:t>
            </a:r>
          </a:p>
          <a:p>
            <a:pPr lvl="2" eaLnBrk="1" hangingPunct="1">
              <a:lnSpc>
                <a:spcPct val="90000"/>
              </a:lnSpc>
              <a:buNone/>
            </a:pPr>
            <a:r>
              <a:rPr lang="en-US" altLang="en-US" sz="2700" dirty="0">
                <a:effectLst/>
              </a:rPr>
              <a:t>NO! Because </a:t>
            </a:r>
            <a:r>
              <a:rPr lang="en-US" altLang="en-US" sz="2700" dirty="0" err="1">
                <a:effectLst/>
              </a:rPr>
              <a:t>F</a:t>
            </a:r>
            <a:r>
              <a:rPr lang="en-US" altLang="en-US" sz="2700" baseline="-25000" dirty="0" err="1">
                <a:effectLst/>
              </a:rPr>
              <a:t>g</a:t>
            </a:r>
            <a:r>
              <a:rPr lang="en-US" altLang="en-US" sz="2700" dirty="0">
                <a:effectLst/>
              </a:rPr>
              <a:t> would change proportionately, so </a:t>
            </a:r>
          </a:p>
          <a:p>
            <a:pPr lvl="2" eaLnBrk="1" hangingPunct="1">
              <a:lnSpc>
                <a:spcPct val="90000"/>
              </a:lnSpc>
              <a:buNone/>
            </a:pPr>
            <a:r>
              <a:rPr lang="en-US" altLang="en-US" sz="2700" dirty="0">
                <a:effectLst/>
              </a:rPr>
              <a:t>g is the constant, </a:t>
            </a:r>
          </a:p>
          <a:p>
            <a:pPr lvl="2" eaLnBrk="1" hangingPunct="1">
              <a:lnSpc>
                <a:spcPct val="90000"/>
              </a:lnSpc>
              <a:buNone/>
            </a:pPr>
            <a:r>
              <a:rPr lang="en-US" altLang="en-US" sz="2700" dirty="0">
                <a:effectLst/>
              </a:rPr>
              <a:t>and can be called “gravitational field strength/const” </a:t>
            </a:r>
          </a:p>
          <a:p>
            <a:pPr lvl="2" eaLnBrk="1" hangingPunct="1">
              <a:lnSpc>
                <a:spcPct val="90000"/>
              </a:lnSpc>
              <a:buNone/>
            </a:pPr>
            <a:r>
              <a:rPr lang="en-US" altLang="en-US" sz="2700" dirty="0">
                <a:effectLst/>
              </a:rPr>
              <a:t>(instead of acceleration due to gravity) where:</a:t>
            </a:r>
          </a:p>
          <a:p>
            <a:pPr eaLnBrk="1" hangingPunct="1">
              <a:lnSpc>
                <a:spcPct val="90000"/>
              </a:lnSpc>
              <a:buNone/>
            </a:pPr>
            <a:r>
              <a:rPr lang="en-US" altLang="en-US" sz="2700" dirty="0">
                <a:effectLst/>
              </a:rPr>
              <a:t>gravitational field is defined as gravitational force per unit of mass, so g = </a:t>
            </a:r>
            <a:r>
              <a:rPr lang="en-US" altLang="en-US" sz="2700" dirty="0" err="1">
                <a:effectLst/>
              </a:rPr>
              <a:t>F</a:t>
            </a:r>
            <a:r>
              <a:rPr lang="en-US" altLang="en-US" sz="2700" baseline="-25000" dirty="0" err="1">
                <a:effectLst/>
              </a:rPr>
              <a:t>g</a:t>
            </a:r>
            <a:r>
              <a:rPr lang="en-US" altLang="en-US" sz="2700" baseline="-25000" dirty="0">
                <a:effectLst/>
              </a:rPr>
              <a:t> </a:t>
            </a:r>
            <a:r>
              <a:rPr lang="en-US" altLang="en-US" sz="2700" dirty="0">
                <a:effectLst/>
              </a:rPr>
              <a:t>/m	     Units: newtons/kg (not m/s</a:t>
            </a:r>
            <a:r>
              <a:rPr lang="en-US" altLang="en-US" sz="2700" baseline="30000" dirty="0">
                <a:effectLst/>
              </a:rPr>
              <a:t>2</a:t>
            </a:r>
            <a:r>
              <a:rPr lang="en-US" altLang="en-US" sz="2700" dirty="0">
                <a:effectLst/>
              </a:rPr>
              <a:t>)</a:t>
            </a:r>
          </a:p>
        </p:txBody>
      </p:sp>
    </p:spTree>
    <p:extLst>
      <p:ext uri="{BB962C8B-B14F-4D97-AF65-F5344CB8AC3E}">
        <p14:creationId xmlns:p14="http://schemas.microsoft.com/office/powerpoint/2010/main" val="493904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4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950913" y="15875"/>
            <a:ext cx="7242175" cy="533400"/>
          </a:xfrm>
        </p:spPr>
        <p:txBody>
          <a:bodyPr/>
          <a:lstStyle/>
          <a:p>
            <a:pPr eaLnBrk="1" hangingPunct="1">
              <a:defRPr/>
            </a:pPr>
            <a:r>
              <a:rPr lang="en-US" sz="3600" dirty="0"/>
              <a:t>Direction of Electric Fields</a:t>
            </a:r>
          </a:p>
        </p:txBody>
      </p:sp>
      <p:sp>
        <p:nvSpPr>
          <p:cNvPr id="19459" name="Rectangle 3"/>
          <p:cNvSpPr>
            <a:spLocks noGrp="1" noRot="1" noChangeArrowheads="1"/>
          </p:cNvSpPr>
          <p:nvPr>
            <p:ph type="body" idx="1"/>
          </p:nvPr>
        </p:nvSpPr>
        <p:spPr>
          <a:xfrm>
            <a:off x="0" y="571500"/>
            <a:ext cx="9144000" cy="6515100"/>
          </a:xfrm>
        </p:spPr>
        <p:txBody>
          <a:bodyPr/>
          <a:lstStyle/>
          <a:p>
            <a:pPr eaLnBrk="1" hangingPunct="1">
              <a:buFont typeface="Arial" panose="020B0604020202020204" pitchFamily="34" charset="0"/>
              <a:buNone/>
            </a:pPr>
            <a:r>
              <a:rPr lang="en-US" altLang="en-US" sz="2700" dirty="0">
                <a:effectLst/>
              </a:rPr>
              <a:t>Unlike gravitational fields, that only apply a force in the direction “into the mass” that created them, </a:t>
            </a:r>
          </a:p>
          <a:p>
            <a:pPr eaLnBrk="1" hangingPunct="1">
              <a:buFont typeface="Arial" panose="020B0604020202020204" pitchFamily="34" charset="0"/>
              <a:buNone/>
            </a:pPr>
            <a:r>
              <a:rPr lang="en-US" altLang="en-US" sz="2700" dirty="0">
                <a:effectLst/>
              </a:rPr>
              <a:t>	electric fields can apply both “into” and “out of” forces on charges, depending on if the charge is + or -.</a:t>
            </a:r>
          </a:p>
          <a:p>
            <a:pPr eaLnBrk="1" hangingPunct="1">
              <a:buFont typeface="Arial" panose="020B0604020202020204" pitchFamily="34" charset="0"/>
              <a:buNone/>
            </a:pPr>
            <a:r>
              <a:rPr lang="en-US" altLang="en-US" sz="2700" dirty="0">
                <a:effectLst/>
              </a:rPr>
              <a:t>So scientists needed a convention to define the direction of E: did it in terms of a </a:t>
            </a:r>
            <a:r>
              <a:rPr lang="en-US" altLang="en-US" sz="2700" i="1" u="sng" dirty="0">
                <a:effectLst/>
              </a:rPr>
              <a:t>test charge…</a:t>
            </a:r>
            <a:endParaRPr lang="en-US" altLang="en-US" sz="2700" dirty="0">
              <a:effectLst/>
            </a:endParaRPr>
          </a:p>
          <a:p>
            <a:pPr lvl="1" eaLnBrk="1" hangingPunct="1">
              <a:spcBef>
                <a:spcPts val="0"/>
              </a:spcBef>
              <a:buFont typeface="Arial" panose="020B0604020202020204" pitchFamily="34" charset="0"/>
              <a:buNone/>
            </a:pPr>
            <a:r>
              <a:rPr lang="en-US" altLang="en-US" sz="2700" dirty="0">
                <a:effectLst/>
              </a:rPr>
              <a:t>which refers to a small amount – relative to the charge creating the field – of positive charge. </a:t>
            </a:r>
          </a:p>
          <a:p>
            <a:pPr lvl="1" eaLnBrk="1" hangingPunct="1">
              <a:spcBef>
                <a:spcPts val="0"/>
              </a:spcBef>
              <a:buFont typeface="Arial" panose="020B0604020202020204" pitchFamily="34" charset="0"/>
              <a:buNone/>
            </a:pPr>
            <a:r>
              <a:rPr lang="en-US" altLang="en-US" sz="2700" dirty="0">
                <a:effectLst/>
              </a:rPr>
              <a:t>That is to say the direction of E is defined to always point where the test charge would go if released at that point in the field.  So in a field created by </a:t>
            </a:r>
          </a:p>
          <a:p>
            <a:pPr lvl="2" eaLnBrk="1" hangingPunct="1">
              <a:lnSpc>
                <a:spcPct val="90000"/>
              </a:lnSpc>
            </a:pPr>
            <a:r>
              <a:rPr lang="en-US" altLang="en-US" sz="2700" dirty="0">
                <a:effectLst/>
              </a:rPr>
              <a:t>a negative charge, that’s into the charge,</a:t>
            </a:r>
          </a:p>
          <a:p>
            <a:pPr lvl="2" eaLnBrk="1" hangingPunct="1">
              <a:lnSpc>
                <a:spcPct val="90000"/>
              </a:lnSpc>
            </a:pPr>
            <a:r>
              <a:rPr lang="en-US" altLang="en-US" sz="2700" dirty="0">
                <a:effectLst/>
              </a:rPr>
              <a:t>a positive charge, that’s away from the charge.</a:t>
            </a:r>
          </a:p>
          <a:p>
            <a:pPr lvl="2" eaLnBrk="1" hangingPunct="1">
              <a:spcBef>
                <a:spcPts val="0"/>
              </a:spcBef>
              <a:buFont typeface="Arial" panose="020B0604020202020204" pitchFamily="34" charset="0"/>
              <a:buNone/>
            </a:pPr>
            <a:endParaRPr lang="en-US" altLang="en-US" sz="2700" dirty="0">
              <a:effectLst/>
            </a:endParaRPr>
          </a:p>
        </p:txBody>
      </p:sp>
    </p:spTree>
    <p:extLst>
      <p:ext uri="{BB962C8B-B14F-4D97-AF65-F5344CB8AC3E}">
        <p14:creationId xmlns:p14="http://schemas.microsoft.com/office/powerpoint/2010/main" val="191364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950913" y="15875"/>
            <a:ext cx="7242175" cy="533400"/>
          </a:xfrm>
        </p:spPr>
        <p:txBody>
          <a:bodyPr/>
          <a:lstStyle/>
          <a:p>
            <a:pPr eaLnBrk="1" hangingPunct="1">
              <a:defRPr/>
            </a:pPr>
            <a:r>
              <a:rPr lang="en-US" sz="3600"/>
              <a:t>Direction </a:t>
            </a:r>
            <a:r>
              <a:rPr lang="en-US" sz="3600" dirty="0"/>
              <a:t>of Electric Fields</a:t>
            </a:r>
          </a:p>
        </p:txBody>
      </p:sp>
      <p:sp>
        <p:nvSpPr>
          <p:cNvPr id="19459" name="Rectangle 3"/>
          <p:cNvSpPr>
            <a:spLocks noGrp="1" noRot="1" noChangeArrowheads="1"/>
          </p:cNvSpPr>
          <p:nvPr>
            <p:ph type="body" idx="1"/>
          </p:nvPr>
        </p:nvSpPr>
        <p:spPr>
          <a:xfrm>
            <a:off x="228600" y="685800"/>
            <a:ext cx="5486400" cy="6019800"/>
          </a:xfrm>
        </p:spPr>
        <p:txBody>
          <a:bodyPr/>
          <a:lstStyle/>
          <a:p>
            <a:pPr eaLnBrk="1" hangingPunct="1">
              <a:lnSpc>
                <a:spcPct val="90000"/>
              </a:lnSpc>
              <a:buFont typeface="Arial" panose="020B0604020202020204" pitchFamily="34" charset="0"/>
              <a:buNone/>
              <a:defRPr/>
            </a:pPr>
            <a:r>
              <a:rPr lang="en-US" altLang="en-US" dirty="0">
                <a:effectLst/>
              </a:rPr>
              <a:t>Based on E = F</a:t>
            </a:r>
            <a:r>
              <a:rPr lang="en-US" altLang="en-US" baseline="-25000" dirty="0">
                <a:effectLst/>
              </a:rPr>
              <a:t>e</a:t>
            </a:r>
            <a:r>
              <a:rPr lang="en-US" altLang="en-US" dirty="0">
                <a:effectLst/>
              </a:rPr>
              <a:t>/q:</a:t>
            </a:r>
          </a:p>
          <a:p>
            <a:pPr eaLnBrk="1" hangingPunct="1">
              <a:lnSpc>
                <a:spcPct val="90000"/>
              </a:lnSpc>
              <a:defRPr/>
            </a:pPr>
            <a:r>
              <a:rPr lang="en-US" altLang="en-US" dirty="0">
                <a:effectLst/>
              </a:rPr>
              <a:t>if q</a:t>
            </a:r>
            <a:r>
              <a:rPr lang="en-US" altLang="en-US" baseline="-25000" dirty="0">
                <a:effectLst/>
              </a:rPr>
              <a:t> </a:t>
            </a:r>
            <a:r>
              <a:rPr lang="en-US" altLang="en-US" dirty="0">
                <a:effectLst/>
              </a:rPr>
              <a:t>is positive, </a:t>
            </a:r>
          </a:p>
          <a:p>
            <a:pPr eaLnBrk="1" hangingPunct="1">
              <a:lnSpc>
                <a:spcPct val="90000"/>
              </a:lnSpc>
              <a:buFont typeface="Arial" panose="020B0604020202020204" pitchFamily="34" charset="0"/>
              <a:buNone/>
              <a:defRPr/>
            </a:pPr>
            <a:r>
              <a:rPr lang="en-US" altLang="en-US" dirty="0">
                <a:effectLst/>
              </a:rPr>
              <a:t>	E &amp; F are in the same direction, </a:t>
            </a:r>
          </a:p>
          <a:p>
            <a:pPr eaLnBrk="1" hangingPunct="1">
              <a:lnSpc>
                <a:spcPct val="90000"/>
              </a:lnSpc>
              <a:defRPr/>
            </a:pPr>
            <a:r>
              <a:rPr lang="en-US" altLang="en-US" dirty="0">
                <a:effectLst/>
              </a:rPr>
              <a:t>if q is negative,</a:t>
            </a:r>
          </a:p>
          <a:p>
            <a:pPr marL="400050" lvl="1" indent="0" eaLnBrk="1" hangingPunct="1">
              <a:lnSpc>
                <a:spcPct val="90000"/>
              </a:lnSpc>
              <a:buFont typeface="Wingdings" panose="05000000000000000000" pitchFamily="2" charset="2"/>
              <a:buNone/>
              <a:defRPr/>
            </a:pPr>
            <a:r>
              <a:rPr lang="en-US" altLang="en-US" sz="3200" dirty="0">
                <a:effectLst/>
              </a:rPr>
              <a:t>E &amp; F are in opposite directions.</a:t>
            </a:r>
          </a:p>
          <a:p>
            <a:pPr marL="400050" lvl="1" indent="0" eaLnBrk="1" hangingPunct="1">
              <a:lnSpc>
                <a:spcPct val="90000"/>
              </a:lnSpc>
              <a:buFont typeface="Wingdings" panose="05000000000000000000" pitchFamily="2" charset="2"/>
              <a:buNone/>
              <a:defRPr/>
            </a:pPr>
            <a:endParaRPr lang="en-US" altLang="en-US" sz="1000" dirty="0">
              <a:effectLst/>
            </a:endParaRPr>
          </a:p>
          <a:p>
            <a:pPr marL="0" indent="0" eaLnBrk="1" hangingPunct="1">
              <a:lnSpc>
                <a:spcPct val="90000"/>
              </a:lnSpc>
              <a:buFont typeface="Wingdings" panose="05000000000000000000" pitchFamily="2" charset="2"/>
              <a:buNone/>
              <a:defRPr/>
            </a:pPr>
            <a:r>
              <a:rPr lang="en-US" altLang="en-US" sz="3000" dirty="0">
                <a:effectLst/>
              </a:rPr>
              <a:t>Note, this q is the charge </a:t>
            </a:r>
            <a:r>
              <a:rPr lang="en-US" altLang="en-US" sz="3000" u="sng" dirty="0">
                <a:effectLst/>
              </a:rPr>
              <a:t>in </a:t>
            </a:r>
            <a:r>
              <a:rPr lang="en-US" altLang="en-US" sz="3000" dirty="0">
                <a:effectLst/>
              </a:rPr>
              <a:t>the field, not creating the field. We can tell that because E points in the same direction regardless of if q is + or -.</a:t>
            </a:r>
          </a:p>
        </p:txBody>
      </p:sp>
      <p:pic>
        <p:nvPicPr>
          <p:cNvPr id="25604" name="Picture 6" descr="16_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838200"/>
            <a:ext cx="2445605" cy="46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713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950913" y="15875"/>
            <a:ext cx="7888287" cy="561975"/>
          </a:xfrm>
        </p:spPr>
        <p:txBody>
          <a:bodyPr/>
          <a:lstStyle/>
          <a:p>
            <a:pPr eaLnBrk="1" hangingPunct="1">
              <a:defRPr/>
            </a:pPr>
            <a:r>
              <a:rPr lang="en-US" sz="3600" dirty="0"/>
              <a:t>Back to Understanding Electric Fields</a:t>
            </a:r>
          </a:p>
        </p:txBody>
      </p:sp>
      <p:sp>
        <p:nvSpPr>
          <p:cNvPr id="19459" name="Rectangle 3"/>
          <p:cNvSpPr>
            <a:spLocks noGrp="1" noRot="1" noChangeArrowheads="1"/>
          </p:cNvSpPr>
          <p:nvPr>
            <p:ph type="body" idx="1"/>
          </p:nvPr>
        </p:nvSpPr>
        <p:spPr>
          <a:xfrm>
            <a:off x="0" y="577850"/>
            <a:ext cx="9296400" cy="6280150"/>
          </a:xfrm>
        </p:spPr>
        <p:txBody>
          <a:bodyPr/>
          <a:lstStyle/>
          <a:p>
            <a:pPr eaLnBrk="1" hangingPunct="1">
              <a:lnSpc>
                <a:spcPct val="90000"/>
              </a:lnSpc>
              <a:buNone/>
              <a:defRPr/>
            </a:pPr>
            <a:r>
              <a:rPr lang="en-US" altLang="en-US" sz="2700" dirty="0">
                <a:effectLst/>
              </a:rPr>
              <a:t>If the q in E = F</a:t>
            </a:r>
            <a:r>
              <a:rPr lang="en-US" altLang="en-US" sz="2700" baseline="-25000" dirty="0">
                <a:effectLst/>
              </a:rPr>
              <a:t>e</a:t>
            </a:r>
            <a:r>
              <a:rPr lang="en-US" altLang="en-US" sz="2700" dirty="0">
                <a:effectLst/>
              </a:rPr>
              <a:t>/q doesn’t cause E to change, what does determine the strength of E, the electric field? </a:t>
            </a:r>
          </a:p>
          <a:p>
            <a:pPr eaLnBrk="1" hangingPunct="1">
              <a:lnSpc>
                <a:spcPct val="90000"/>
              </a:lnSpc>
              <a:buNone/>
              <a:defRPr/>
            </a:pPr>
            <a:r>
              <a:rPr lang="en-US" altLang="en-US" sz="2800" dirty="0">
                <a:effectLst/>
              </a:rPr>
              <a:t>To answer that, let’s go back to Universal Gravitation:</a:t>
            </a:r>
          </a:p>
          <a:p>
            <a:pPr marL="400050" lvl="1" indent="0" eaLnBrk="1" hangingPunct="1">
              <a:buFont typeface="Wingdings" panose="05000000000000000000" pitchFamily="2" charset="2"/>
              <a:buNone/>
              <a:defRPr/>
            </a:pPr>
            <a:r>
              <a:rPr lang="en-US" altLang="en-US" dirty="0">
                <a:effectLst/>
              </a:rPr>
              <a:t>Remember </a:t>
            </a:r>
            <a:r>
              <a:rPr lang="en-US" altLang="en-US" dirty="0">
                <a:effectLst>
                  <a:outerShdw blurRad="38100" dist="38100" dir="2700000" algn="tl">
                    <a:srgbClr val="000000">
                      <a:alpha val="43137"/>
                    </a:srgbClr>
                  </a:outerShdw>
                </a:effectLst>
              </a:rPr>
              <a:t>how  </a:t>
            </a:r>
            <a:r>
              <a:rPr lang="en-US" dirty="0" err="1">
                <a:effectLst>
                  <a:outerShdw blurRad="38100" dist="38100" dir="2700000" algn="tl">
                    <a:srgbClr val="000000">
                      <a:alpha val="43137"/>
                    </a:srgbClr>
                  </a:outerShdw>
                </a:effectLst>
              </a:rPr>
              <a:t>F</a:t>
            </a:r>
            <a:r>
              <a:rPr lang="en-US" baseline="-25000" dirty="0" err="1">
                <a:effectLst>
                  <a:outerShdw blurRad="38100" dist="38100" dir="2700000" algn="tl">
                    <a:srgbClr val="000000">
                      <a:alpha val="43137"/>
                    </a:srgbClr>
                  </a:outerShdw>
                </a:effectLst>
              </a:rPr>
              <a:t>g</a:t>
            </a:r>
            <a:r>
              <a:rPr 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cs typeface="Arial" charset="0"/>
              </a:rPr>
              <a:t>= </a:t>
            </a:r>
            <a:r>
              <a:rPr lang="en-US" dirty="0">
                <a:effectLst>
                  <a:outerShdw blurRad="38100" dist="38100" dir="2700000" algn="tl">
                    <a:srgbClr val="000000">
                      <a:alpha val="43137"/>
                    </a:srgbClr>
                  </a:outerShdw>
                </a:effectLst>
              </a:rPr>
              <a:t>F</a:t>
            </a:r>
            <a:r>
              <a:rPr lang="en-US" baseline="-25000" dirty="0">
                <a:effectLst>
                  <a:outerShdw blurRad="38100" dist="38100" dir="2700000" algn="tl">
                    <a:srgbClr val="000000">
                      <a:alpha val="43137"/>
                    </a:srgbClr>
                  </a:outerShdw>
                </a:effectLst>
              </a:rPr>
              <a:t>G  </a:t>
            </a:r>
            <a:r>
              <a:rPr lang="en-US" dirty="0">
                <a:effectLst>
                  <a:outerShdw blurRad="38100" dist="38100" dir="2700000" algn="tl">
                    <a:srgbClr val="000000">
                      <a:alpha val="43137"/>
                    </a:srgbClr>
                  </a:outerShdw>
                </a:effectLst>
              </a:rPr>
              <a:t>on the surface of a planet</a:t>
            </a:r>
          </a:p>
          <a:p>
            <a:pPr marL="400050" lvl="1" indent="0" eaLnBrk="1" hangingPunct="1">
              <a:buFont typeface="Wingdings" panose="05000000000000000000" pitchFamily="2" charset="2"/>
              <a:buNone/>
              <a:defRPr/>
            </a:pPr>
            <a:r>
              <a:rPr lang="en-US" dirty="0">
                <a:effectLst>
                  <a:outerShdw blurRad="38100" dist="38100" dir="2700000" algn="tl">
                    <a:srgbClr val="000000">
                      <a:alpha val="43137"/>
                    </a:srgbClr>
                  </a:outerShdw>
                </a:effectLst>
                <a:cs typeface="Arial" charset="0"/>
              </a:rPr>
              <a:t>		 and 	 </a:t>
            </a:r>
            <a:r>
              <a:rPr lang="en-US" dirty="0" err="1">
                <a:effectLst>
                  <a:outerShdw blurRad="38100" dist="38100" dir="2700000" algn="tl">
                    <a:srgbClr val="000000">
                      <a:alpha val="43137"/>
                    </a:srgbClr>
                  </a:outerShdw>
                </a:effectLst>
                <a:cs typeface="Arial" charset="0"/>
              </a:rPr>
              <a:t>m</a:t>
            </a:r>
            <a:r>
              <a:rPr lang="en-US" baseline="-25000" dirty="0" err="1">
                <a:effectLst>
                  <a:outerShdw blurRad="38100" dist="38100" dir="2700000" algn="tl">
                    <a:srgbClr val="000000">
                      <a:alpha val="43137"/>
                    </a:srgbClr>
                  </a:outerShdw>
                </a:effectLst>
                <a:cs typeface="Arial" charset="0"/>
              </a:rPr>
              <a:t>?</a:t>
            </a:r>
            <a:r>
              <a:rPr lang="en-US" dirty="0" err="1">
                <a:effectLst>
                  <a:outerShdw blurRad="38100" dist="38100" dir="2700000" algn="tl">
                    <a:srgbClr val="000000">
                      <a:alpha val="43137"/>
                    </a:srgbClr>
                  </a:outerShdw>
                </a:effectLst>
                <a:cs typeface="Arial" charset="0"/>
              </a:rPr>
              <a:t>g</a:t>
            </a:r>
            <a:r>
              <a:rPr lang="en-US" dirty="0">
                <a:effectLst>
                  <a:outerShdw blurRad="38100" dist="38100" dir="2700000" algn="tl">
                    <a:srgbClr val="000000">
                      <a:alpha val="43137"/>
                    </a:srgbClr>
                  </a:outerShdw>
                </a:effectLst>
                <a:cs typeface="Arial" charset="0"/>
              </a:rPr>
              <a:t> = Gm</a:t>
            </a:r>
            <a:r>
              <a:rPr lang="en-US" baseline="-25000" dirty="0">
                <a:effectLst>
                  <a:outerShdw blurRad="38100" dist="38100" dir="2700000" algn="tl">
                    <a:srgbClr val="000000">
                      <a:alpha val="43137"/>
                    </a:srgbClr>
                  </a:outerShdw>
                </a:effectLst>
                <a:cs typeface="Arial" charset="0"/>
              </a:rPr>
              <a:t>1</a:t>
            </a:r>
            <a:r>
              <a:rPr lang="en-US" dirty="0">
                <a:effectLst>
                  <a:outerShdw blurRad="38100" dist="38100" dir="2700000" algn="tl">
                    <a:srgbClr val="000000">
                      <a:alpha val="43137"/>
                    </a:srgbClr>
                  </a:outerShdw>
                </a:effectLst>
                <a:cs typeface="Arial" charset="0"/>
              </a:rPr>
              <a:t>m</a:t>
            </a:r>
            <a:r>
              <a:rPr lang="en-US" baseline="-25000" dirty="0">
                <a:effectLst>
                  <a:outerShdw blurRad="38100" dist="38100" dir="2700000" algn="tl">
                    <a:srgbClr val="000000">
                      <a:alpha val="43137"/>
                    </a:srgbClr>
                  </a:outerShdw>
                </a:effectLst>
                <a:cs typeface="Arial" charset="0"/>
              </a:rPr>
              <a:t>2</a:t>
            </a:r>
            <a:r>
              <a:rPr lang="en-US" dirty="0">
                <a:effectLst>
                  <a:outerShdw blurRad="38100" dist="38100" dir="2700000" algn="tl">
                    <a:srgbClr val="000000">
                      <a:alpha val="43137"/>
                    </a:srgbClr>
                  </a:outerShdw>
                </a:effectLst>
                <a:cs typeface="Arial" charset="0"/>
              </a:rPr>
              <a:t>/r</a:t>
            </a:r>
            <a:r>
              <a:rPr lang="en-US" baseline="30000" dirty="0">
                <a:effectLst>
                  <a:outerShdw blurRad="38100" dist="38100" dir="2700000" algn="tl">
                    <a:srgbClr val="000000">
                      <a:alpha val="43137"/>
                    </a:srgbClr>
                  </a:outerShdw>
                </a:effectLst>
                <a:cs typeface="Arial" charset="0"/>
              </a:rPr>
              <a:t>2 </a:t>
            </a:r>
            <a:endParaRPr lang="en-US" dirty="0">
              <a:effectLst>
                <a:outerShdw blurRad="38100" dist="38100" dir="2700000" algn="tl">
                  <a:srgbClr val="000000">
                    <a:alpha val="43137"/>
                  </a:srgbClr>
                </a:outerShdw>
              </a:effectLst>
              <a:cs typeface="Arial" charset="0"/>
            </a:endParaRPr>
          </a:p>
          <a:p>
            <a:pPr marL="0" indent="0" eaLnBrk="1" hangingPunct="1">
              <a:buFont typeface="Arial" panose="020B0604020202020204" pitchFamily="34" charset="0"/>
              <a:buNone/>
              <a:defRPr/>
            </a:pPr>
            <a:r>
              <a:rPr lang="en-US" sz="2800" dirty="0">
                <a:effectLst>
                  <a:outerShdw blurRad="38100" dist="38100" dir="2700000" algn="tl">
                    <a:srgbClr val="000000">
                      <a:alpha val="43137"/>
                    </a:srgbClr>
                  </a:outerShdw>
                </a:effectLst>
                <a:cs typeface="Arial" charset="0"/>
              </a:rPr>
              <a:t>        		   so	    g = Gm</a:t>
            </a:r>
            <a:r>
              <a:rPr lang="en-US" sz="2800" baseline="-25000" dirty="0">
                <a:effectLst>
                  <a:outerShdw blurRad="38100" dist="38100" dir="2700000" algn="tl">
                    <a:srgbClr val="000000">
                      <a:alpha val="43137"/>
                    </a:srgbClr>
                  </a:outerShdw>
                </a:effectLst>
                <a:cs typeface="Arial" charset="0"/>
              </a:rPr>
              <a:t>(1)</a:t>
            </a:r>
            <a:r>
              <a:rPr lang="en-US" sz="2800" dirty="0">
                <a:effectLst>
                  <a:outerShdw blurRad="38100" dist="38100" dir="2700000" algn="tl">
                    <a:srgbClr val="000000">
                      <a:alpha val="43137"/>
                    </a:srgbClr>
                  </a:outerShdw>
                </a:effectLst>
                <a:cs typeface="Arial" charset="0"/>
              </a:rPr>
              <a:t>/r</a:t>
            </a:r>
            <a:r>
              <a:rPr lang="en-US" sz="2800" baseline="30000" dirty="0">
                <a:effectLst>
                  <a:outerShdw blurRad="38100" dist="38100" dir="2700000" algn="tl">
                    <a:srgbClr val="000000">
                      <a:alpha val="43137"/>
                    </a:srgbClr>
                  </a:outerShdw>
                </a:effectLst>
                <a:cs typeface="Arial" charset="0"/>
              </a:rPr>
              <a:t>2</a:t>
            </a:r>
            <a:r>
              <a:rPr lang="en-US" sz="2800" dirty="0">
                <a:effectLst>
                  <a:outerShdw blurRad="38100" dist="38100" dir="2700000" algn="tl">
                    <a:srgbClr val="000000">
                      <a:alpha val="43137"/>
                    </a:srgbClr>
                  </a:outerShdw>
                </a:effectLst>
                <a:cs typeface="Arial" charset="0"/>
              </a:rPr>
              <a:t> </a:t>
            </a:r>
            <a:r>
              <a:rPr lang="en-US" altLang="en-US" sz="2800" dirty="0">
                <a:effectLst/>
              </a:rPr>
              <a:t>??</a:t>
            </a:r>
          </a:p>
          <a:p>
            <a:pPr eaLnBrk="1" hangingPunct="1">
              <a:lnSpc>
                <a:spcPct val="90000"/>
              </a:lnSpc>
              <a:buFont typeface="Arial" panose="020B0604020202020204" pitchFamily="34" charset="0"/>
              <a:buNone/>
              <a:defRPr/>
            </a:pPr>
            <a:r>
              <a:rPr lang="en-US" altLang="en-US" sz="2800" dirty="0">
                <a:effectLst/>
              </a:rPr>
              <a:t>This means m</a:t>
            </a:r>
            <a:r>
              <a:rPr lang="en-US" altLang="en-US" sz="2800" baseline="-25000" dirty="0">
                <a:effectLst/>
              </a:rPr>
              <a:t>2</a:t>
            </a:r>
            <a:r>
              <a:rPr lang="en-US" altLang="en-US" sz="2800" dirty="0">
                <a:effectLst/>
              </a:rPr>
              <a:t> doesn’t affect the value of g, but m</a:t>
            </a:r>
            <a:r>
              <a:rPr lang="en-US" altLang="en-US" sz="2800" baseline="-25000" dirty="0">
                <a:effectLst/>
              </a:rPr>
              <a:t>1</a:t>
            </a:r>
            <a:r>
              <a:rPr lang="en-US" altLang="en-US" sz="2800" dirty="0">
                <a:effectLst/>
              </a:rPr>
              <a:t> does! </a:t>
            </a:r>
          </a:p>
          <a:p>
            <a:pPr eaLnBrk="1" hangingPunct="1">
              <a:lnSpc>
                <a:spcPct val="90000"/>
              </a:lnSpc>
              <a:buFont typeface="Arial" panose="020B0604020202020204" pitchFamily="34" charset="0"/>
              <a:buNone/>
              <a:defRPr/>
            </a:pPr>
            <a:endParaRPr lang="en-US" altLang="en-US" sz="800" dirty="0">
              <a:effectLst/>
            </a:endParaRPr>
          </a:p>
          <a:p>
            <a:pPr eaLnBrk="1" hangingPunct="1">
              <a:lnSpc>
                <a:spcPct val="90000"/>
              </a:lnSpc>
              <a:buFont typeface="Arial" panose="020B0604020202020204" pitchFamily="34" charset="0"/>
              <a:buNone/>
              <a:defRPr/>
            </a:pPr>
            <a:r>
              <a:rPr lang="en-US" altLang="en-US" sz="2800" dirty="0">
                <a:effectLst/>
              </a:rPr>
              <a:t>It’s the same for the two charges in Coulomb’s Law:</a:t>
            </a:r>
          </a:p>
          <a:p>
            <a:pPr marL="400050" lvl="1" indent="0" eaLnBrk="1" hangingPunct="1">
              <a:buFont typeface="Wingdings" panose="05000000000000000000" pitchFamily="2" charset="2"/>
              <a:buNone/>
              <a:defRPr/>
            </a:pPr>
            <a:r>
              <a:rPr lang="en-US" altLang="en-US" dirty="0">
                <a:effectLst/>
              </a:rPr>
              <a:t>			  </a:t>
            </a:r>
            <a:r>
              <a:rPr lang="en-US" dirty="0">
                <a:effectLst>
                  <a:outerShdw blurRad="38100" dist="38100" dir="2700000" algn="tl">
                    <a:srgbClr val="000000">
                      <a:alpha val="43137"/>
                    </a:srgbClr>
                  </a:outerShdw>
                </a:effectLst>
              </a:rPr>
              <a:t>F</a:t>
            </a:r>
            <a:r>
              <a:rPr lang="en-US" baseline="-25000" dirty="0">
                <a:effectLst>
                  <a:outerShdw blurRad="38100" dist="38100" dir="2700000" algn="tl">
                    <a:srgbClr val="000000">
                      <a:alpha val="43137"/>
                    </a:srgbClr>
                  </a:outerShdw>
                </a:effectLst>
              </a:rPr>
              <a:t>e</a:t>
            </a:r>
            <a:r>
              <a:rPr 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cs typeface="Arial" charset="0"/>
              </a:rPr>
              <a:t>= </a:t>
            </a:r>
            <a:r>
              <a:rPr lang="en-US" dirty="0">
                <a:effectLst>
                  <a:outerShdw blurRad="38100" dist="38100" dir="2700000" algn="tl">
                    <a:srgbClr val="000000">
                      <a:alpha val="43137"/>
                    </a:srgbClr>
                  </a:outerShdw>
                </a:effectLst>
              </a:rPr>
              <a:t>F</a:t>
            </a:r>
            <a:r>
              <a:rPr lang="en-US" baseline="-25000" dirty="0">
                <a:effectLst>
                  <a:outerShdw blurRad="38100" dist="38100" dir="2700000" algn="tl">
                    <a:srgbClr val="000000">
                      <a:alpha val="43137"/>
                    </a:srgbClr>
                  </a:outerShdw>
                </a:effectLst>
              </a:rPr>
              <a:t>e</a:t>
            </a:r>
            <a:r>
              <a:rPr lang="en-US" dirty="0">
                <a:effectLst>
                  <a:outerShdw blurRad="38100" dist="38100" dir="2700000" algn="tl">
                    <a:srgbClr val="000000">
                      <a:alpha val="43137"/>
                    </a:srgbClr>
                  </a:outerShdw>
                </a:effectLst>
              </a:rPr>
              <a:t> (just for continuity with above)</a:t>
            </a:r>
          </a:p>
          <a:p>
            <a:pPr marL="400050" lvl="1" indent="0" eaLnBrk="1" hangingPunct="1">
              <a:buFont typeface="Wingdings" panose="05000000000000000000" pitchFamily="2" charset="2"/>
              <a:buNone/>
              <a:defRPr/>
            </a:pPr>
            <a:r>
              <a:rPr lang="en-US" dirty="0">
                <a:effectLst>
                  <a:outerShdw blurRad="38100" dist="38100" dir="2700000" algn="tl">
                    <a:srgbClr val="000000">
                      <a:alpha val="43137"/>
                    </a:srgbClr>
                  </a:outerShdw>
                </a:effectLst>
                <a:cs typeface="Arial" charset="0"/>
              </a:rPr>
              <a:t>		 and 	</a:t>
            </a:r>
            <a:r>
              <a:rPr lang="en-US" dirty="0" err="1">
                <a:effectLst>
                  <a:outerShdw blurRad="38100" dist="38100" dir="2700000" algn="tl">
                    <a:srgbClr val="000000">
                      <a:alpha val="43137"/>
                    </a:srgbClr>
                  </a:outerShdw>
                </a:effectLst>
                <a:cs typeface="Arial" charset="0"/>
              </a:rPr>
              <a:t>q</a:t>
            </a:r>
            <a:r>
              <a:rPr lang="en-US" baseline="-25000" dirty="0" err="1">
                <a:effectLst>
                  <a:outerShdw blurRad="38100" dist="38100" dir="2700000" algn="tl">
                    <a:srgbClr val="000000">
                      <a:alpha val="43137"/>
                    </a:srgbClr>
                  </a:outerShdw>
                </a:effectLst>
                <a:cs typeface="Arial" charset="0"/>
              </a:rPr>
              <a:t>?</a:t>
            </a:r>
            <a:r>
              <a:rPr lang="en-US" dirty="0" err="1">
                <a:effectLst>
                  <a:outerShdw blurRad="38100" dist="38100" dir="2700000" algn="tl">
                    <a:srgbClr val="000000">
                      <a:alpha val="43137"/>
                    </a:srgbClr>
                  </a:outerShdw>
                </a:effectLst>
                <a:cs typeface="Arial" charset="0"/>
              </a:rPr>
              <a:t>E</a:t>
            </a:r>
            <a:r>
              <a:rPr lang="en-US" dirty="0">
                <a:effectLst>
                  <a:outerShdw blurRad="38100" dist="38100" dir="2700000" algn="tl">
                    <a:srgbClr val="000000">
                      <a:alpha val="43137"/>
                    </a:srgbClr>
                  </a:outerShdw>
                </a:effectLst>
                <a:cs typeface="Arial" charset="0"/>
              </a:rPr>
              <a:t> = kq</a:t>
            </a:r>
            <a:r>
              <a:rPr lang="en-US" baseline="-25000" dirty="0">
                <a:effectLst>
                  <a:outerShdw blurRad="38100" dist="38100" dir="2700000" algn="tl">
                    <a:srgbClr val="000000">
                      <a:alpha val="43137"/>
                    </a:srgbClr>
                  </a:outerShdw>
                </a:effectLst>
                <a:cs typeface="Arial" charset="0"/>
              </a:rPr>
              <a:t>1</a:t>
            </a:r>
            <a:r>
              <a:rPr lang="en-US" dirty="0">
                <a:effectLst>
                  <a:outerShdw blurRad="38100" dist="38100" dir="2700000" algn="tl">
                    <a:srgbClr val="000000">
                      <a:alpha val="43137"/>
                    </a:srgbClr>
                  </a:outerShdw>
                </a:effectLst>
                <a:cs typeface="Arial" charset="0"/>
              </a:rPr>
              <a:t>q</a:t>
            </a:r>
            <a:r>
              <a:rPr lang="en-US" baseline="-25000" dirty="0">
                <a:effectLst>
                  <a:outerShdw blurRad="38100" dist="38100" dir="2700000" algn="tl">
                    <a:srgbClr val="000000">
                      <a:alpha val="43137"/>
                    </a:srgbClr>
                  </a:outerShdw>
                </a:effectLst>
                <a:cs typeface="Arial" charset="0"/>
              </a:rPr>
              <a:t>2</a:t>
            </a:r>
            <a:r>
              <a:rPr lang="en-US" dirty="0">
                <a:effectLst>
                  <a:outerShdw blurRad="38100" dist="38100" dir="2700000" algn="tl">
                    <a:srgbClr val="000000">
                      <a:alpha val="43137"/>
                    </a:srgbClr>
                  </a:outerShdw>
                </a:effectLst>
                <a:cs typeface="Arial" charset="0"/>
              </a:rPr>
              <a:t>/r</a:t>
            </a:r>
            <a:r>
              <a:rPr lang="en-US" baseline="30000" dirty="0">
                <a:effectLst>
                  <a:outerShdw blurRad="38100" dist="38100" dir="2700000" algn="tl">
                    <a:srgbClr val="000000">
                      <a:alpha val="43137"/>
                    </a:srgbClr>
                  </a:outerShdw>
                </a:effectLst>
                <a:cs typeface="Arial" charset="0"/>
              </a:rPr>
              <a:t>2  </a:t>
            </a:r>
            <a:r>
              <a:rPr lang="en-US" dirty="0">
                <a:effectLst>
                  <a:outerShdw blurRad="38100" dist="38100" dir="2700000" algn="tl">
                    <a:srgbClr val="000000">
                      <a:alpha val="43137"/>
                    </a:srgbClr>
                  </a:outerShdw>
                </a:effectLst>
              </a:rPr>
              <a:t>near a point charge</a:t>
            </a:r>
            <a:endParaRPr lang="en-US" dirty="0">
              <a:effectLst>
                <a:outerShdw blurRad="38100" dist="38100" dir="2700000" algn="tl">
                  <a:srgbClr val="000000">
                    <a:alpha val="43137"/>
                  </a:srgbClr>
                </a:outerShdw>
              </a:effectLst>
              <a:cs typeface="Arial" charset="0"/>
            </a:endParaRPr>
          </a:p>
          <a:p>
            <a:pPr marL="0" indent="0" eaLnBrk="1" hangingPunct="1">
              <a:buFont typeface="Arial" panose="020B0604020202020204" pitchFamily="34" charset="0"/>
              <a:buNone/>
              <a:defRPr/>
            </a:pPr>
            <a:r>
              <a:rPr lang="en-US" sz="2800" dirty="0">
                <a:effectLst>
                  <a:outerShdw blurRad="38100" dist="38100" dir="2700000" algn="tl">
                    <a:srgbClr val="000000">
                      <a:alpha val="43137"/>
                    </a:srgbClr>
                  </a:outerShdw>
                </a:effectLst>
                <a:cs typeface="Arial" charset="0"/>
              </a:rPr>
              <a:t>        		   so	   E = </a:t>
            </a:r>
            <a:r>
              <a:rPr lang="en-US" altLang="en-US" sz="2800" dirty="0" err="1">
                <a:effectLst/>
              </a:rPr>
              <a:t>kq</a:t>
            </a:r>
            <a:r>
              <a:rPr lang="en-US" altLang="en-US" sz="2800" baseline="-25000" dirty="0">
                <a:effectLst/>
              </a:rPr>
              <a:t>(1)</a:t>
            </a:r>
            <a:r>
              <a:rPr lang="en-US" altLang="en-US" sz="2800" dirty="0">
                <a:effectLst/>
              </a:rPr>
              <a:t>/r</a:t>
            </a:r>
            <a:r>
              <a:rPr lang="en-US" altLang="en-US" sz="2800" baseline="30000" dirty="0">
                <a:effectLst/>
              </a:rPr>
              <a:t>2  </a:t>
            </a:r>
            <a:r>
              <a:rPr lang="en-US" altLang="en-US" sz="2800" dirty="0">
                <a:effectLst/>
              </a:rPr>
              <a:t>!!</a:t>
            </a:r>
          </a:p>
          <a:p>
            <a:pPr marL="342900" lvl="1" indent="-342900" eaLnBrk="1" hangingPunct="1">
              <a:lnSpc>
                <a:spcPct val="90000"/>
              </a:lnSpc>
              <a:buClr>
                <a:schemeClr val="hlink"/>
              </a:buClr>
              <a:buSzPct val="80000"/>
              <a:buFont typeface="Wingdings" panose="05000000000000000000" pitchFamily="2" charset="2"/>
              <a:buNone/>
              <a:defRPr/>
            </a:pPr>
            <a:r>
              <a:rPr lang="en-US" altLang="en-US" sz="2500" dirty="0">
                <a:effectLst/>
                <a:sym typeface="Wingdings" panose="05000000000000000000" pitchFamily="2" charset="2"/>
              </a:rPr>
              <a:t>So E is a measure of the effect of the charge creating the field at location r, unaffected by the charge placed at location r.</a:t>
            </a:r>
            <a:endParaRPr lang="en-US" altLang="en-US" sz="2500" dirty="0">
              <a:effectLst/>
            </a:endParaRPr>
          </a:p>
          <a:p>
            <a:pPr eaLnBrk="1" hangingPunct="1">
              <a:lnSpc>
                <a:spcPct val="90000"/>
              </a:lnSpc>
              <a:buFont typeface="Arial" panose="020B0604020202020204" pitchFamily="34" charset="0"/>
              <a:buNone/>
              <a:defRPr/>
            </a:pPr>
            <a:endParaRPr lang="en-US" altLang="en-US" sz="2800" dirty="0">
              <a:effectLst/>
            </a:endParaRPr>
          </a:p>
        </p:txBody>
      </p:sp>
    </p:spTree>
    <p:extLst>
      <p:ext uri="{BB962C8B-B14F-4D97-AF65-F5344CB8AC3E}">
        <p14:creationId xmlns:p14="http://schemas.microsoft.com/office/powerpoint/2010/main" val="1574524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9459">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94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950913" y="15875"/>
            <a:ext cx="7242175" cy="533400"/>
          </a:xfrm>
        </p:spPr>
        <p:txBody>
          <a:bodyPr/>
          <a:lstStyle/>
          <a:p>
            <a:pPr eaLnBrk="1" hangingPunct="1">
              <a:defRPr/>
            </a:pPr>
            <a:r>
              <a:rPr lang="en-US" sz="3600" dirty="0"/>
              <a:t>Math of Electric Fields</a:t>
            </a:r>
          </a:p>
        </p:txBody>
      </p:sp>
      <p:sp>
        <p:nvSpPr>
          <p:cNvPr id="19459" name="Rectangle 3"/>
          <p:cNvSpPr>
            <a:spLocks noGrp="1" noRot="1" noChangeArrowheads="1"/>
          </p:cNvSpPr>
          <p:nvPr>
            <p:ph type="body" idx="1"/>
          </p:nvPr>
        </p:nvSpPr>
        <p:spPr>
          <a:xfrm>
            <a:off x="0" y="457200"/>
            <a:ext cx="9144000" cy="6400800"/>
          </a:xfrm>
        </p:spPr>
        <p:txBody>
          <a:bodyPr/>
          <a:lstStyle/>
          <a:p>
            <a:pPr eaLnBrk="1" hangingPunct="1">
              <a:lnSpc>
                <a:spcPct val="90000"/>
              </a:lnSpc>
              <a:buFont typeface="Arial" panose="020B0604020202020204" pitchFamily="34" charset="0"/>
              <a:buNone/>
              <a:defRPr/>
            </a:pPr>
            <a:r>
              <a:rPr lang="en-US" altLang="en-US" sz="2700" dirty="0">
                <a:effectLst/>
              </a:rPr>
              <a:t>So now we have two equations that deal with E…</a:t>
            </a:r>
          </a:p>
          <a:p>
            <a:pPr eaLnBrk="1" hangingPunct="1">
              <a:lnSpc>
                <a:spcPct val="90000"/>
              </a:lnSpc>
              <a:buFont typeface="Arial" panose="020B0604020202020204" pitchFamily="34" charset="0"/>
              <a:buNone/>
              <a:defRPr/>
            </a:pPr>
            <a:r>
              <a:rPr lang="en-US" altLang="en-US" sz="2700" dirty="0">
                <a:effectLst/>
              </a:rPr>
              <a:t>1</a:t>
            </a:r>
            <a:r>
              <a:rPr lang="en-US" altLang="en-US" sz="2700" baseline="30000" dirty="0">
                <a:effectLst/>
              </a:rPr>
              <a:t>st</a:t>
            </a:r>
            <a:r>
              <a:rPr lang="en-US" altLang="en-US" sz="2700" dirty="0">
                <a:effectLst/>
              </a:rPr>
              <a:t>, the definition of all electric fields, no matter the shape of the charge creating them: </a:t>
            </a:r>
          </a:p>
          <a:p>
            <a:pPr eaLnBrk="1" hangingPunct="1">
              <a:lnSpc>
                <a:spcPct val="90000"/>
              </a:lnSpc>
              <a:buNone/>
              <a:defRPr/>
            </a:pPr>
            <a:r>
              <a:rPr lang="en-US" altLang="en-US" sz="2700" dirty="0">
                <a:effectLst/>
              </a:rPr>
              <a:t>		</a:t>
            </a:r>
            <a:r>
              <a:rPr lang="en-US" altLang="en-US" sz="2800" dirty="0">
                <a:effectLst/>
              </a:rPr>
              <a:t> E = F</a:t>
            </a:r>
            <a:r>
              <a:rPr lang="en-US" altLang="en-US" sz="2800" baseline="-25000" dirty="0">
                <a:effectLst/>
              </a:rPr>
              <a:t>e</a:t>
            </a:r>
            <a:r>
              <a:rPr lang="en-US" altLang="en-US" sz="2800" dirty="0">
                <a:effectLst/>
              </a:rPr>
              <a:t>/q </a:t>
            </a:r>
            <a:r>
              <a:rPr lang="en-US" altLang="en-US" sz="2700" baseline="-25000" dirty="0">
                <a:effectLst/>
              </a:rPr>
              <a:t>	</a:t>
            </a:r>
            <a:r>
              <a:rPr lang="en-US" altLang="en-US" sz="2700" dirty="0">
                <a:effectLst/>
              </a:rPr>
              <a:t>(comparable to g = </a:t>
            </a:r>
            <a:r>
              <a:rPr lang="en-US" altLang="en-US" sz="2700" dirty="0" err="1">
                <a:effectLst/>
              </a:rPr>
              <a:t>F</a:t>
            </a:r>
            <a:r>
              <a:rPr lang="en-US" altLang="en-US" sz="2700" baseline="-25000" dirty="0" err="1">
                <a:effectLst/>
              </a:rPr>
              <a:t>g</a:t>
            </a:r>
            <a:r>
              <a:rPr lang="en-US" altLang="en-US" sz="2700" dirty="0">
                <a:effectLst/>
              </a:rPr>
              <a:t>/m)</a:t>
            </a:r>
            <a:endParaRPr lang="en-US" altLang="en-US" sz="2700" baseline="-25000" dirty="0">
              <a:effectLst/>
            </a:endParaRPr>
          </a:p>
          <a:p>
            <a:pPr lvl="1" eaLnBrk="1" hangingPunct="1">
              <a:lnSpc>
                <a:spcPct val="90000"/>
              </a:lnSpc>
              <a:buNone/>
              <a:defRPr/>
            </a:pPr>
            <a:r>
              <a:rPr lang="en-US" altLang="en-US" sz="2700" dirty="0">
                <a:effectLst/>
              </a:rPr>
              <a:t>where this q is the one in the field, (</a:t>
            </a:r>
            <a:r>
              <a:rPr lang="en-US" sz="2400" dirty="0">
                <a:effectLst>
                  <a:outerShdw blurRad="38100" dist="38100" dir="2700000" algn="tl">
                    <a:srgbClr val="000000">
                      <a:alpha val="43137"/>
                    </a:srgbClr>
                  </a:outerShdw>
                </a:effectLst>
                <a:cs typeface="Arial" charset="0"/>
              </a:rPr>
              <a:t>q</a:t>
            </a:r>
            <a:r>
              <a:rPr lang="en-US" sz="2400" baseline="-25000" dirty="0">
                <a:effectLst>
                  <a:outerShdw blurRad="38100" dist="38100" dir="2700000" algn="tl">
                    <a:srgbClr val="000000">
                      <a:alpha val="43137"/>
                    </a:srgbClr>
                  </a:outerShdw>
                </a:effectLst>
                <a:cs typeface="Arial" charset="0"/>
              </a:rPr>
              <a:t>2</a:t>
            </a:r>
            <a:r>
              <a:rPr lang="en-US" altLang="en-US" sz="2700" dirty="0">
                <a:effectLst/>
              </a:rPr>
              <a:t>)</a:t>
            </a:r>
          </a:p>
          <a:p>
            <a:pPr lvl="1" eaLnBrk="1" hangingPunct="1">
              <a:lnSpc>
                <a:spcPct val="90000"/>
              </a:lnSpc>
              <a:buNone/>
              <a:defRPr/>
            </a:pPr>
            <a:r>
              <a:rPr lang="en-US" altLang="en-US" sz="2700" dirty="0">
                <a:effectLst/>
              </a:rPr>
              <a:t>and since this is a vector equation, include the sign on q, to find direction of E.</a:t>
            </a:r>
          </a:p>
          <a:p>
            <a:pPr eaLnBrk="1" hangingPunct="1">
              <a:lnSpc>
                <a:spcPct val="90000"/>
              </a:lnSpc>
              <a:buFont typeface="Arial" panose="020B0604020202020204" pitchFamily="34" charset="0"/>
              <a:buNone/>
              <a:defRPr/>
            </a:pPr>
            <a:r>
              <a:rPr lang="en-US" altLang="en-US" sz="2700" dirty="0">
                <a:effectLst/>
              </a:rPr>
              <a:t>2</a:t>
            </a:r>
            <a:r>
              <a:rPr lang="en-US" altLang="en-US" sz="2700" baseline="30000" dirty="0">
                <a:effectLst/>
              </a:rPr>
              <a:t>nd</a:t>
            </a:r>
            <a:r>
              <a:rPr lang="en-US" altLang="en-US" sz="2700" dirty="0">
                <a:effectLst/>
              </a:rPr>
              <a:t>, the equation for E created by a point charge: </a:t>
            </a:r>
          </a:p>
          <a:p>
            <a:pPr eaLnBrk="1" hangingPunct="1">
              <a:lnSpc>
                <a:spcPct val="90000"/>
              </a:lnSpc>
              <a:buNone/>
              <a:defRPr/>
            </a:pPr>
            <a:r>
              <a:rPr lang="en-US" sz="2700" dirty="0">
                <a:effectLst>
                  <a:outerShdw blurRad="38100" dist="38100" dir="2700000" algn="tl">
                    <a:srgbClr val="000000">
                      <a:alpha val="43137"/>
                    </a:srgbClr>
                  </a:outerShdw>
                </a:effectLst>
                <a:cs typeface="Arial" charset="0"/>
              </a:rPr>
              <a:t>		</a:t>
            </a:r>
            <a:r>
              <a:rPr lang="en-US" sz="2400" dirty="0">
                <a:effectLst>
                  <a:outerShdw blurRad="38100" dist="38100" dir="2700000" algn="tl">
                    <a:srgbClr val="000000">
                      <a:alpha val="43137"/>
                    </a:srgbClr>
                  </a:outerShdw>
                </a:effectLst>
                <a:cs typeface="Arial" charset="0"/>
              </a:rPr>
              <a:t> E = </a:t>
            </a:r>
            <a:r>
              <a:rPr lang="en-US" altLang="en-US" sz="2400" dirty="0" err="1">
                <a:effectLst/>
              </a:rPr>
              <a:t>kq</a:t>
            </a:r>
            <a:r>
              <a:rPr lang="en-US" altLang="en-US" sz="2400" dirty="0">
                <a:effectLst/>
              </a:rPr>
              <a:t>/r</a:t>
            </a:r>
            <a:r>
              <a:rPr lang="en-US" altLang="en-US" sz="2400" baseline="30000" dirty="0">
                <a:effectLst/>
              </a:rPr>
              <a:t>2 </a:t>
            </a:r>
            <a:r>
              <a:rPr lang="en-US" altLang="en-US" sz="2700" baseline="30000" dirty="0">
                <a:effectLst/>
              </a:rPr>
              <a:t>	</a:t>
            </a:r>
            <a:r>
              <a:rPr lang="en-US" altLang="en-US" sz="2700" dirty="0">
                <a:effectLst/>
              </a:rPr>
              <a:t>(comparable to g =</a:t>
            </a:r>
            <a:r>
              <a:rPr lang="en-US" sz="2700" dirty="0">
                <a:effectLst>
                  <a:outerShdw blurRad="38100" dist="38100" dir="2700000" algn="tl">
                    <a:srgbClr val="000000">
                      <a:alpha val="43137"/>
                    </a:srgbClr>
                  </a:outerShdw>
                </a:effectLst>
                <a:cs typeface="Arial" charset="0"/>
              </a:rPr>
              <a:t> Gm/r</a:t>
            </a:r>
            <a:r>
              <a:rPr lang="en-US" sz="2700" baseline="30000" dirty="0">
                <a:effectLst>
                  <a:outerShdw blurRad="38100" dist="38100" dir="2700000" algn="tl">
                    <a:srgbClr val="000000">
                      <a:alpha val="43137"/>
                    </a:srgbClr>
                  </a:outerShdw>
                </a:effectLst>
                <a:cs typeface="Arial" charset="0"/>
              </a:rPr>
              <a:t>2</a:t>
            </a:r>
            <a:r>
              <a:rPr lang="en-US" sz="2700" dirty="0">
                <a:effectLst>
                  <a:outerShdw blurRad="38100" dist="38100" dir="2700000" algn="tl">
                    <a:srgbClr val="000000">
                      <a:alpha val="43137"/>
                    </a:srgbClr>
                  </a:outerShdw>
                </a:effectLst>
                <a:cs typeface="Arial" charset="0"/>
              </a:rPr>
              <a:t> </a:t>
            </a:r>
            <a:r>
              <a:rPr lang="en-US" altLang="en-US" sz="2700" dirty="0">
                <a:effectLst/>
              </a:rPr>
              <a:t>) – mag only</a:t>
            </a:r>
            <a:endParaRPr lang="en-US" altLang="en-US" sz="2700" baseline="-25000" dirty="0">
              <a:effectLst/>
            </a:endParaRPr>
          </a:p>
          <a:p>
            <a:pPr marL="342900" lvl="1" indent="-342900" eaLnBrk="1" hangingPunct="1">
              <a:lnSpc>
                <a:spcPct val="90000"/>
              </a:lnSpc>
              <a:buClr>
                <a:schemeClr val="hlink"/>
              </a:buClr>
              <a:buSzPct val="80000"/>
              <a:buNone/>
              <a:defRPr/>
            </a:pPr>
            <a:r>
              <a:rPr lang="en-US" altLang="en-US" sz="2700" dirty="0">
                <a:effectLst/>
                <a:sym typeface="Wingdings" panose="05000000000000000000" pitchFamily="2" charset="2"/>
              </a:rPr>
              <a:t>	where this q is the one creating the field, (</a:t>
            </a:r>
            <a:r>
              <a:rPr lang="en-US" sz="2400" dirty="0">
                <a:effectLst>
                  <a:outerShdw blurRad="38100" dist="38100" dir="2700000" algn="tl">
                    <a:srgbClr val="000000">
                      <a:alpha val="43137"/>
                    </a:srgbClr>
                  </a:outerShdw>
                </a:effectLst>
                <a:cs typeface="Arial" charset="0"/>
              </a:rPr>
              <a:t>q</a:t>
            </a:r>
            <a:r>
              <a:rPr lang="en-US" sz="2400" baseline="-25000" dirty="0">
                <a:effectLst>
                  <a:outerShdw blurRad="38100" dist="38100" dir="2700000" algn="tl">
                    <a:srgbClr val="000000">
                      <a:alpha val="43137"/>
                    </a:srgbClr>
                  </a:outerShdw>
                </a:effectLst>
                <a:cs typeface="Arial" charset="0"/>
              </a:rPr>
              <a:t>1</a:t>
            </a:r>
            <a:r>
              <a:rPr lang="en-US" sz="2400" dirty="0">
                <a:effectLst>
                  <a:outerShdw blurRad="38100" dist="38100" dir="2700000" algn="tl">
                    <a:srgbClr val="000000">
                      <a:alpha val="43137"/>
                    </a:srgbClr>
                  </a:outerShdw>
                </a:effectLst>
                <a:cs typeface="Arial" charset="0"/>
              </a:rPr>
              <a:t>), </a:t>
            </a:r>
            <a:r>
              <a:rPr lang="en-US" altLang="en-US" sz="2700" dirty="0">
                <a:effectLst/>
                <a:sym typeface="Wingdings" panose="05000000000000000000" pitchFamily="2" charset="2"/>
              </a:rPr>
              <a:t>but since it’s derived from Coulomb’s law, it’s not a vector equation either, so don’t include the sign on q - instead figure out direction of E “manually”. </a:t>
            </a:r>
          </a:p>
          <a:p>
            <a:pPr marL="342900" lvl="1" indent="-342900" eaLnBrk="1" hangingPunct="1">
              <a:lnSpc>
                <a:spcPct val="90000"/>
              </a:lnSpc>
              <a:buClr>
                <a:schemeClr val="hlink"/>
              </a:buClr>
              <a:buSzPct val="80000"/>
              <a:buFont typeface="Wingdings" panose="05000000000000000000" pitchFamily="2" charset="2"/>
              <a:buNone/>
              <a:defRPr/>
            </a:pPr>
            <a:r>
              <a:rPr lang="en-US" altLang="en-US" sz="2700" i="1" dirty="0">
                <a:effectLst/>
                <a:sym typeface="Wingdings" panose="05000000000000000000" pitchFamily="2" charset="2"/>
              </a:rPr>
              <a:t>Note: Must remember which q is which in each equation!!  </a:t>
            </a:r>
          </a:p>
          <a:p>
            <a:pPr marL="342900" lvl="1" indent="-342900" eaLnBrk="1" hangingPunct="1">
              <a:lnSpc>
                <a:spcPct val="90000"/>
              </a:lnSpc>
              <a:buClr>
                <a:schemeClr val="hlink"/>
              </a:buClr>
              <a:buSzPct val="80000"/>
              <a:buFont typeface="Wingdings" panose="05000000000000000000" pitchFamily="2" charset="2"/>
              <a:buNone/>
              <a:defRPr/>
            </a:pPr>
            <a:r>
              <a:rPr lang="en-US" altLang="en-US" sz="2600" dirty="0">
                <a:effectLst/>
                <a:sym typeface="Wingdings" panose="05000000000000000000" pitchFamily="2" charset="2"/>
              </a:rPr>
              <a:t>Both of them find E in units of newtons/coulomb or N/C.</a:t>
            </a:r>
            <a:endParaRPr lang="en-US" altLang="en-US" sz="2600" dirty="0">
              <a:effectLst/>
            </a:endParaRPr>
          </a:p>
          <a:p>
            <a:pPr eaLnBrk="1" hangingPunct="1">
              <a:lnSpc>
                <a:spcPct val="90000"/>
              </a:lnSpc>
              <a:buFont typeface="Arial" panose="020B0604020202020204" pitchFamily="34" charset="0"/>
              <a:buNone/>
              <a:defRPr/>
            </a:pPr>
            <a:endParaRPr lang="en-US" altLang="en-US" sz="2800" dirty="0">
              <a:effectLst/>
            </a:endParaRPr>
          </a:p>
        </p:txBody>
      </p:sp>
    </p:spTree>
    <p:extLst>
      <p:ext uri="{BB962C8B-B14F-4D97-AF65-F5344CB8AC3E}">
        <p14:creationId xmlns:p14="http://schemas.microsoft.com/office/powerpoint/2010/main" val="210931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1676400" y="0"/>
            <a:ext cx="5715000" cy="457200"/>
          </a:xfrm>
        </p:spPr>
        <p:txBody>
          <a:bodyPr/>
          <a:lstStyle/>
          <a:p>
            <a:pPr eaLnBrk="1" hangingPunct="1">
              <a:defRPr/>
            </a:pPr>
            <a:r>
              <a:rPr lang="en-US" sz="3200" dirty="0"/>
              <a:t>Electric Fields Lines</a:t>
            </a:r>
          </a:p>
        </p:txBody>
      </p:sp>
      <p:sp>
        <p:nvSpPr>
          <p:cNvPr id="20483" name="Rectangle 3"/>
          <p:cNvSpPr>
            <a:spLocks noGrp="1" noRot="1" noChangeArrowheads="1"/>
          </p:cNvSpPr>
          <p:nvPr>
            <p:ph type="body" idx="1"/>
          </p:nvPr>
        </p:nvSpPr>
        <p:spPr>
          <a:xfrm>
            <a:off x="0" y="609600"/>
            <a:ext cx="9144000" cy="6096000"/>
          </a:xfrm>
        </p:spPr>
        <p:txBody>
          <a:bodyPr/>
          <a:lstStyle/>
          <a:p>
            <a:pPr eaLnBrk="1" hangingPunct="1">
              <a:lnSpc>
                <a:spcPct val="90000"/>
              </a:lnSpc>
              <a:buFont typeface="Arial" panose="020B0604020202020204" pitchFamily="34" charset="0"/>
              <a:buNone/>
            </a:pPr>
            <a:r>
              <a:rPr lang="en-US" altLang="en-US" sz="2800" dirty="0">
                <a:effectLst/>
              </a:rPr>
              <a:t>Recall vectors can be represented by arrows of a particular length, pointing in a particular direction.</a:t>
            </a:r>
          </a:p>
          <a:p>
            <a:pPr eaLnBrk="1" hangingPunct="1">
              <a:lnSpc>
                <a:spcPct val="90000"/>
              </a:lnSpc>
              <a:buFont typeface="Arial" panose="020B0604020202020204" pitchFamily="34" charset="0"/>
              <a:buNone/>
            </a:pPr>
            <a:r>
              <a:rPr lang="en-US" altLang="en-US" sz="2800" dirty="0">
                <a:effectLst/>
              </a:rPr>
              <a:t>That has worked great up until now, but physicists came up with a more practical and useful way to indicate the strength of fields around an object that has one:</a:t>
            </a:r>
          </a:p>
          <a:p>
            <a:pPr lvl="1" eaLnBrk="1" hangingPunct="1">
              <a:lnSpc>
                <a:spcPct val="90000"/>
              </a:lnSpc>
            </a:pPr>
            <a:r>
              <a:rPr lang="en-US" altLang="en-US" dirty="0">
                <a:effectLst/>
              </a:rPr>
              <a:t>Concentration of lines, meaning the number of them in a given area, instead of length, to show  strength of field. Their length, then, can be left as infinitely long to remind us of the size of the field.</a:t>
            </a:r>
          </a:p>
          <a:p>
            <a:pPr lvl="1" eaLnBrk="1" hangingPunct="1">
              <a:lnSpc>
                <a:spcPct val="90000"/>
              </a:lnSpc>
            </a:pPr>
            <a:r>
              <a:rPr lang="en-US" altLang="en-US" dirty="0">
                <a:effectLst/>
              </a:rPr>
              <a:t>Direction: as we already learned, points to where the test charge would go if released at that point in the field.  So in a field created by </a:t>
            </a:r>
          </a:p>
          <a:p>
            <a:pPr lvl="2" eaLnBrk="1" hangingPunct="1">
              <a:lnSpc>
                <a:spcPct val="90000"/>
              </a:lnSpc>
            </a:pPr>
            <a:r>
              <a:rPr lang="en-US" altLang="en-US" sz="2800" dirty="0">
                <a:effectLst/>
              </a:rPr>
              <a:t>a negative charge, that’s into the charge,</a:t>
            </a:r>
          </a:p>
          <a:p>
            <a:pPr lvl="2" eaLnBrk="1" hangingPunct="1">
              <a:lnSpc>
                <a:spcPct val="90000"/>
              </a:lnSpc>
            </a:pPr>
            <a:r>
              <a:rPr lang="en-US" altLang="en-US" sz="2800" dirty="0">
                <a:effectLst/>
              </a:rPr>
              <a:t>a positive charge, that’s away from the charge.</a:t>
            </a:r>
          </a:p>
        </p:txBody>
      </p:sp>
    </p:spTree>
    <p:extLst>
      <p:ext uri="{BB962C8B-B14F-4D97-AF65-F5344CB8AC3E}">
        <p14:creationId xmlns:p14="http://schemas.microsoft.com/office/powerpoint/2010/main" val="2984884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Rot="1" noChangeArrowheads="1"/>
          </p:cNvSpPr>
          <p:nvPr>
            <p:ph type="title"/>
          </p:nvPr>
        </p:nvSpPr>
        <p:spPr>
          <a:xfrm>
            <a:off x="303212" y="76200"/>
            <a:ext cx="8537575" cy="381000"/>
          </a:xfrm>
        </p:spPr>
        <p:txBody>
          <a:bodyPr/>
          <a:lstStyle/>
          <a:p>
            <a:pPr eaLnBrk="1" hangingPunct="1">
              <a:defRPr/>
            </a:pPr>
            <a:r>
              <a:rPr lang="en-US" sz="3200" dirty="0"/>
              <a:t>Electric Field Lines about a Point Charge</a:t>
            </a:r>
          </a:p>
        </p:txBody>
      </p:sp>
      <p:pic>
        <p:nvPicPr>
          <p:cNvPr id="21512" name="Picture 8"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b="14937"/>
          <a:stretch>
            <a:fillRect/>
          </a:stretch>
        </p:blipFill>
        <p:spPr bwMode="auto">
          <a:xfrm>
            <a:off x="5029200" y="5097798"/>
            <a:ext cx="34290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 Box 9"/>
          <p:cNvSpPr txBox="1">
            <a:spLocks noChangeArrowheads="1"/>
          </p:cNvSpPr>
          <p:nvPr/>
        </p:nvSpPr>
        <p:spPr bwMode="auto">
          <a:xfrm>
            <a:off x="-3220" y="426397"/>
            <a:ext cx="91440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pPr>
            <a:r>
              <a:rPr lang="en-US" altLang="en-US" sz="2700" dirty="0"/>
              <a:t>The lines are infinite</a:t>
            </a:r>
          </a:p>
          <a:p>
            <a:pPr>
              <a:spcBef>
                <a:spcPct val="0"/>
              </a:spcBef>
              <a:buClrTx/>
              <a:buSzTx/>
            </a:pPr>
            <a:r>
              <a:rPr lang="en-US" altLang="en-US" sz="2700" dirty="0"/>
              <a:t>Arrows placed on them show the direction of the test charge if placed in the field at that point.</a:t>
            </a:r>
          </a:p>
          <a:p>
            <a:pPr>
              <a:spcBef>
                <a:spcPct val="0"/>
              </a:spcBef>
              <a:buClrTx/>
              <a:buSzTx/>
            </a:pPr>
            <a:r>
              <a:rPr lang="en-US" altLang="en-US" sz="2700" dirty="0"/>
              <a:t>Fewer lines in the same amount of space indicate less field strength than space with a greater concentration of lines, but usually just within same diagram.             If comparable, then different numbers of lines represent a particular amount of charge. </a:t>
            </a:r>
          </a:p>
          <a:p>
            <a:pPr>
              <a:spcBef>
                <a:spcPct val="0"/>
              </a:spcBef>
              <a:buClrTx/>
              <a:buSzTx/>
            </a:pPr>
            <a:r>
              <a:rPr lang="en-US" altLang="en-US" sz="2700" dirty="0"/>
              <a:t>There’s still field between the lines - empty space is  just to represent relative strength.</a:t>
            </a:r>
          </a:p>
          <a:p>
            <a:pPr>
              <a:spcBef>
                <a:spcPct val="0"/>
              </a:spcBef>
              <a:buClrTx/>
              <a:buSzTx/>
            </a:pPr>
            <a:r>
              <a:rPr lang="en-US" altLang="en-US" sz="2700" dirty="0"/>
              <a:t>They’re also 3D! But that’s hard to draw on flat paper.</a:t>
            </a:r>
          </a:p>
        </p:txBody>
      </p:sp>
      <p:pic>
        <p:nvPicPr>
          <p:cNvPr id="27653" name="Picture 4" descr="16_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031123"/>
            <a:ext cx="38862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1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1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1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13">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5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0" y="0"/>
            <a:ext cx="9144000" cy="609600"/>
          </a:xfrm>
        </p:spPr>
        <p:txBody>
          <a:bodyPr/>
          <a:lstStyle/>
          <a:p>
            <a:pPr eaLnBrk="1" hangingPunct="1">
              <a:defRPr/>
            </a:pPr>
            <a:r>
              <a:rPr lang="en-US" sz="3200" dirty="0"/>
              <a:t>Superposition of Electric Field</a:t>
            </a:r>
            <a:r>
              <a:rPr lang="en-US" sz="3200" u="sng" dirty="0"/>
              <a:t>s</a:t>
            </a:r>
          </a:p>
        </p:txBody>
      </p:sp>
      <p:sp>
        <p:nvSpPr>
          <p:cNvPr id="23557" name="Text Box 5"/>
          <p:cNvSpPr txBox="1">
            <a:spLocks noChangeArrowheads="1"/>
          </p:cNvSpPr>
          <p:nvPr/>
        </p:nvSpPr>
        <p:spPr bwMode="auto">
          <a:xfrm>
            <a:off x="2749550" y="533400"/>
            <a:ext cx="6430963"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pPr>
            <a:r>
              <a:rPr lang="en-US" altLang="en-US" sz="2700" dirty="0"/>
              <a:t>More than 1 E acting at the same location means vector addition… but with field lines, it simply creates diagrams where the “lines” </a:t>
            </a:r>
            <a:r>
              <a:rPr lang="en-US" altLang="en-US" sz="2700" i="1" dirty="0"/>
              <a:t>curve</a:t>
            </a:r>
            <a:r>
              <a:rPr lang="en-US" altLang="en-US" sz="2700" dirty="0"/>
              <a:t>. </a:t>
            </a:r>
          </a:p>
          <a:p>
            <a:pPr>
              <a:spcBef>
                <a:spcPct val="0"/>
              </a:spcBef>
              <a:buClrTx/>
              <a:buSzTx/>
            </a:pPr>
            <a:r>
              <a:rPr lang="en-US" altLang="en-US" sz="2700" dirty="0"/>
              <a:t>(FYI: Fig (a) is an </a:t>
            </a:r>
            <a:r>
              <a:rPr lang="en-US" altLang="en-US" sz="2700" i="1" dirty="0"/>
              <a:t>electric dipole</a:t>
            </a:r>
            <a:r>
              <a:rPr lang="en-US" altLang="en-US" sz="2700" dirty="0"/>
              <a:t>.)</a:t>
            </a:r>
          </a:p>
          <a:p>
            <a:pPr>
              <a:spcBef>
                <a:spcPct val="0"/>
              </a:spcBef>
              <a:buClrTx/>
              <a:buSzTx/>
            </a:pPr>
            <a:r>
              <a:rPr lang="en-US" altLang="en-US" sz="2700" dirty="0"/>
              <a:t>This means E at any particular spot acts tangent to the curved field lines. </a:t>
            </a:r>
          </a:p>
          <a:p>
            <a:pPr>
              <a:spcBef>
                <a:spcPct val="0"/>
              </a:spcBef>
              <a:buClrTx/>
              <a:buSzTx/>
            </a:pPr>
            <a:r>
              <a:rPr lang="en-US" altLang="en-US" sz="2700" dirty="0"/>
              <a:t>If one of these charges disappeared, the lines around the other would be straight again.  </a:t>
            </a:r>
          </a:p>
          <a:p>
            <a:pPr>
              <a:spcBef>
                <a:spcPct val="0"/>
              </a:spcBef>
              <a:buClrTx/>
              <a:buSzTx/>
            </a:pPr>
            <a:r>
              <a:rPr lang="en-US" altLang="en-US" sz="2700" dirty="0"/>
              <a:t>These curves still map out the path of a test charge if placed in this field.</a:t>
            </a:r>
          </a:p>
          <a:p>
            <a:pPr>
              <a:spcBef>
                <a:spcPct val="0"/>
              </a:spcBef>
              <a:buClrTx/>
              <a:buSzTx/>
            </a:pPr>
            <a:r>
              <a:rPr lang="en-US" altLang="en-US" sz="2700" dirty="0"/>
              <a:t>They will </a:t>
            </a:r>
            <a:r>
              <a:rPr lang="en-US" altLang="en-US" sz="2700" i="1" dirty="0"/>
              <a:t>never</a:t>
            </a:r>
            <a:r>
              <a:rPr lang="en-US" altLang="en-US" sz="2700" dirty="0"/>
              <a:t> cross: E can only have 1 direction at any particular spot, and crossing, would indicate </a:t>
            </a:r>
            <a:r>
              <a:rPr lang="en-US" altLang="en-US" sz="2800" dirty="0"/>
              <a:t>2 directions. </a:t>
            </a:r>
          </a:p>
        </p:txBody>
      </p:sp>
      <p:graphicFrame>
        <p:nvGraphicFramePr>
          <p:cNvPr id="28676" name="Object 4"/>
          <p:cNvGraphicFramePr>
            <a:graphicFrameLocks noChangeAspect="1"/>
          </p:cNvGraphicFramePr>
          <p:nvPr/>
        </p:nvGraphicFramePr>
        <p:xfrm>
          <a:off x="36513" y="609600"/>
          <a:ext cx="2768600" cy="2195513"/>
        </p:xfrm>
        <a:graphic>
          <a:graphicData uri="http://schemas.openxmlformats.org/presentationml/2006/ole">
            <mc:AlternateContent xmlns:mc="http://schemas.openxmlformats.org/markup-compatibility/2006">
              <mc:Choice xmlns:v="urn:schemas-microsoft-com:vml" Requires="v">
                <p:oleObj spid="_x0000_s49214" name="Photo Editor Photo" r:id="rId3" imgW="3266667" imgH="2591162" progId="MSPhotoEd.3">
                  <p:embed/>
                </p:oleObj>
              </mc:Choice>
              <mc:Fallback>
                <p:oleObj name="Photo Editor Photo" r:id="rId3" imgW="3266667" imgH="2591162" progId="MSPhotoEd.3">
                  <p:embed/>
                  <p:pic>
                    <p:nvPicPr>
                      <p:cNvPr id="286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609600"/>
                        <a:ext cx="27686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677" name="Picture 3" descr="16_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8" y="2876550"/>
            <a:ext cx="2776537"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78" name="Object 4"/>
          <p:cNvGraphicFramePr>
            <a:graphicFrameLocks noChangeAspect="1"/>
          </p:cNvGraphicFramePr>
          <p:nvPr/>
        </p:nvGraphicFramePr>
        <p:xfrm>
          <a:off x="26988" y="4731287"/>
          <a:ext cx="2747963" cy="4322763"/>
        </p:xfrm>
        <a:graphic>
          <a:graphicData uri="http://schemas.openxmlformats.org/presentationml/2006/ole">
            <mc:AlternateContent xmlns:mc="http://schemas.openxmlformats.org/markup-compatibility/2006">
              <mc:Choice xmlns:v="urn:schemas-microsoft-com:vml" Requires="v">
                <p:oleObj spid="_x0000_s49215" name="Photo Editor Photo" r:id="rId6" imgW="3629532" imgH="5706272" progId="MSPhotoEd.3">
                  <p:embed/>
                </p:oleObj>
              </mc:Choice>
              <mc:Fallback>
                <p:oleObj name="Photo Editor Photo" r:id="rId6" imgW="3629532" imgH="5706272" progId="MSPhotoEd.3">
                  <p:embed/>
                  <p:pic>
                    <p:nvPicPr>
                      <p:cNvPr id="2867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88" y="4731287"/>
                        <a:ext cx="2747963"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1808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5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67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3557">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3557">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867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35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mpass">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6219</TotalTime>
  <Words>1061</Words>
  <Application>Microsoft Office PowerPoint</Application>
  <PresentationFormat>On-screen Show (4:3)</PresentationFormat>
  <Paragraphs>157</Paragraphs>
  <Slides>16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Cambria Math</vt:lpstr>
      <vt:lpstr>Symbol</vt:lpstr>
      <vt:lpstr>Tahoma</vt:lpstr>
      <vt:lpstr>Wingdings</vt:lpstr>
      <vt:lpstr>Compass</vt:lpstr>
      <vt:lpstr>Photo Editor Photo</vt:lpstr>
      <vt:lpstr>Electric Fields</vt:lpstr>
      <vt:lpstr>Understanding Electric Fields</vt:lpstr>
      <vt:lpstr>Direction of Electric Fields</vt:lpstr>
      <vt:lpstr>Direction of Electric Fields</vt:lpstr>
      <vt:lpstr>Back to Understanding Electric Fields</vt:lpstr>
      <vt:lpstr>Math of Electric Fields</vt:lpstr>
      <vt:lpstr>Electric Fields Lines</vt:lpstr>
      <vt:lpstr>Electric Field Lines about a Point Charge</vt:lpstr>
      <vt:lpstr>Superposition of Electric Fields</vt:lpstr>
      <vt:lpstr>Electric Field between Parallel Plates</vt:lpstr>
      <vt:lpstr>Electric Shielding</vt:lpstr>
      <vt:lpstr>Electric Shielding</vt:lpstr>
      <vt:lpstr>A different, more fundamental constant than k… </vt:lpstr>
      <vt:lpstr>A Glimpse to the Future… _________________</vt:lpstr>
      <vt:lpstr>A Glimpse to the Future… Maxwell’s Equations</vt:lpstr>
      <vt:lpstr>A Glimpse to the Future… Maxwell’s Equations</vt:lpstr>
    </vt:vector>
  </TitlesOfParts>
  <Company>BWSD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Coulomb’s Law</dc:title>
  <dc:creator>BWSD</dc:creator>
  <cp:lastModifiedBy>Giles, Elizabeth</cp:lastModifiedBy>
  <cp:revision>138</cp:revision>
  <cp:lastPrinted>2019-10-21T19:40:16Z</cp:lastPrinted>
  <dcterms:created xsi:type="dcterms:W3CDTF">2009-04-15T17:27:50Z</dcterms:created>
  <dcterms:modified xsi:type="dcterms:W3CDTF">2022-09-18T16:13:56Z</dcterms:modified>
</cp:coreProperties>
</file>