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handoutMasterIdLst>
    <p:handoutMasterId r:id="rId19"/>
  </p:handoutMasterIdLst>
  <p:sldIdLst>
    <p:sldId id="274" r:id="rId2"/>
    <p:sldId id="275" r:id="rId3"/>
    <p:sldId id="256" r:id="rId4"/>
    <p:sldId id="281" r:id="rId5"/>
    <p:sldId id="287" r:id="rId6"/>
    <p:sldId id="288" r:id="rId7"/>
    <p:sldId id="289" r:id="rId8"/>
    <p:sldId id="314" r:id="rId9"/>
    <p:sldId id="279" r:id="rId10"/>
    <p:sldId id="280" r:id="rId11"/>
    <p:sldId id="320" r:id="rId12"/>
    <p:sldId id="315" r:id="rId13"/>
    <p:sldId id="316" r:id="rId14"/>
    <p:sldId id="317" r:id="rId15"/>
    <p:sldId id="318" r:id="rId16"/>
    <p:sldId id="319" r:id="rId1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9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9DBE8134-0B87-4EF2-8BF0-EAA7C0769A04}" type="datetimeFigureOut">
              <a:rPr lang="en-US"/>
              <a:pPr>
                <a:defRPr/>
              </a:pPr>
              <a:t>9/27/2019</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D34CC683-1B93-4225-9C99-2DF1CCEE1107}" type="slidenum">
              <a:rPr lang="en-US"/>
              <a:pPr>
                <a:defRPr/>
              </a:pPr>
              <a:t>‹#›</a:t>
            </a:fld>
            <a:endParaRPr lang="en-US"/>
          </a:p>
        </p:txBody>
      </p:sp>
    </p:spTree>
    <p:extLst>
      <p:ext uri="{BB962C8B-B14F-4D97-AF65-F5344CB8AC3E}">
        <p14:creationId xmlns:p14="http://schemas.microsoft.com/office/powerpoint/2010/main" val="2746326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12D9DC34-4B38-4892-985B-ABB3AC9B613D}" type="datetimeFigureOut">
              <a:rPr lang="en-US"/>
              <a:pPr>
                <a:defRPr/>
              </a:pPr>
              <a:t>9/27/2019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FFD6B376-3948-4313-9BA5-DA2DF42C9857}" type="slidenum">
              <a:rPr lang="en-US"/>
              <a:pPr>
                <a:defRPr/>
              </a:pPr>
              <a:t>‹#›</a:t>
            </a:fld>
            <a:endParaRPr lang="en-US"/>
          </a:p>
        </p:txBody>
      </p:sp>
    </p:spTree>
    <p:extLst>
      <p:ext uri="{BB962C8B-B14F-4D97-AF65-F5344CB8AC3E}">
        <p14:creationId xmlns:p14="http://schemas.microsoft.com/office/powerpoint/2010/main" val="3323809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73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32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FFFFFF"/>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FFFFFF"/>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73E87"/>
                  </a:outerShdw>
                </a:effectLst>
                <a:latin typeface="Tahoma" panose="020B0604030504040204" pitchFamily="34" charset="0"/>
              </a:defRPr>
            </a:lvl1pPr>
          </a:lstStyle>
          <a:p>
            <a:pPr>
              <a:defRPr/>
            </a:pPr>
            <a:fld id="{F3696353-7EBC-47E0-87F9-1D37FC8F6012}" type="slidenum">
              <a:rPr lang="en-US" altLang="en-US"/>
              <a:pPr>
                <a:defRPr/>
              </a:pPr>
              <a:t>‹#›</a:t>
            </a:fld>
            <a:endParaRPr lang="en-US" altLang="en-US"/>
          </a:p>
        </p:txBody>
      </p:sp>
    </p:spTree>
    <p:extLst>
      <p:ext uri="{BB962C8B-B14F-4D97-AF65-F5344CB8AC3E}">
        <p14:creationId xmlns:p14="http://schemas.microsoft.com/office/powerpoint/2010/main" val="240328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2089591-0D05-4EB3-8071-522A8293477B}" type="slidenum">
              <a:rPr lang="en-US" altLang="en-US"/>
              <a:pPr>
                <a:defRPr/>
              </a:pPr>
              <a:t>‹#›</a:t>
            </a:fld>
            <a:endParaRPr lang="en-US" altLang="en-US"/>
          </a:p>
        </p:txBody>
      </p:sp>
    </p:spTree>
    <p:extLst>
      <p:ext uri="{BB962C8B-B14F-4D97-AF65-F5344CB8AC3E}">
        <p14:creationId xmlns:p14="http://schemas.microsoft.com/office/powerpoint/2010/main" val="229352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9772985-0A89-40B5-B33C-06B04A75B2E6}" type="slidenum">
              <a:rPr lang="en-US" altLang="en-US"/>
              <a:pPr>
                <a:defRPr/>
              </a:pPr>
              <a:t>‹#›</a:t>
            </a:fld>
            <a:endParaRPr lang="en-US" altLang="en-US"/>
          </a:p>
        </p:txBody>
      </p:sp>
    </p:spTree>
    <p:extLst>
      <p:ext uri="{BB962C8B-B14F-4D97-AF65-F5344CB8AC3E}">
        <p14:creationId xmlns:p14="http://schemas.microsoft.com/office/powerpoint/2010/main" val="242136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2BE15D07-5326-467F-97EE-16C1B3A9DF0D}" type="slidenum">
              <a:rPr lang="en-US" altLang="en-US"/>
              <a:pPr>
                <a:defRPr/>
              </a:pPr>
              <a:t>‹#›</a:t>
            </a:fld>
            <a:endParaRPr lang="en-US" altLang="en-US"/>
          </a:p>
        </p:txBody>
      </p:sp>
    </p:spTree>
    <p:extLst>
      <p:ext uri="{BB962C8B-B14F-4D97-AF65-F5344CB8AC3E}">
        <p14:creationId xmlns:p14="http://schemas.microsoft.com/office/powerpoint/2010/main" val="251797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3E53C74B-F8A6-478E-AFDC-2A5BECF67BCD}" type="slidenum">
              <a:rPr lang="en-US" altLang="en-US"/>
              <a:pPr>
                <a:defRPr/>
              </a:pPr>
              <a:t>‹#›</a:t>
            </a:fld>
            <a:endParaRPr lang="en-US" altLang="en-US"/>
          </a:p>
        </p:txBody>
      </p:sp>
    </p:spTree>
    <p:extLst>
      <p:ext uri="{BB962C8B-B14F-4D97-AF65-F5344CB8AC3E}">
        <p14:creationId xmlns:p14="http://schemas.microsoft.com/office/powerpoint/2010/main" val="34970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9559911-79FC-41E6-BC82-0C921CD26200}" type="slidenum">
              <a:rPr lang="en-US" altLang="en-US"/>
              <a:pPr>
                <a:defRPr/>
              </a:pPr>
              <a:t>‹#›</a:t>
            </a:fld>
            <a:endParaRPr lang="en-US" altLang="en-US"/>
          </a:p>
        </p:txBody>
      </p:sp>
    </p:spTree>
    <p:extLst>
      <p:ext uri="{BB962C8B-B14F-4D97-AF65-F5344CB8AC3E}">
        <p14:creationId xmlns:p14="http://schemas.microsoft.com/office/powerpoint/2010/main" val="165707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5E86B5E-2B2A-46EC-B186-525FE379BE0E}" type="slidenum">
              <a:rPr lang="en-US" altLang="en-US"/>
              <a:pPr>
                <a:defRPr/>
              </a:pPr>
              <a:t>‹#›</a:t>
            </a:fld>
            <a:endParaRPr lang="en-US" altLang="en-US"/>
          </a:p>
        </p:txBody>
      </p:sp>
    </p:spTree>
    <p:extLst>
      <p:ext uri="{BB962C8B-B14F-4D97-AF65-F5344CB8AC3E}">
        <p14:creationId xmlns:p14="http://schemas.microsoft.com/office/powerpoint/2010/main" val="18149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D1C69B7D-92FA-4BF7-AEB0-2842CE17674B}" type="slidenum">
              <a:rPr lang="en-US" altLang="en-US"/>
              <a:pPr>
                <a:defRPr/>
              </a:pPr>
              <a:t>‹#›</a:t>
            </a:fld>
            <a:endParaRPr lang="en-US" altLang="en-US"/>
          </a:p>
        </p:txBody>
      </p:sp>
    </p:spTree>
    <p:extLst>
      <p:ext uri="{BB962C8B-B14F-4D97-AF65-F5344CB8AC3E}">
        <p14:creationId xmlns:p14="http://schemas.microsoft.com/office/powerpoint/2010/main" val="419048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F7AE6E8-5B01-4AC6-94F5-4E8D8F48855D}" type="slidenum">
              <a:rPr lang="en-US" altLang="en-US"/>
              <a:pPr>
                <a:defRPr/>
              </a:pPr>
              <a:t>‹#›</a:t>
            </a:fld>
            <a:endParaRPr lang="en-US" altLang="en-US"/>
          </a:p>
        </p:txBody>
      </p:sp>
    </p:spTree>
    <p:extLst>
      <p:ext uri="{BB962C8B-B14F-4D97-AF65-F5344CB8AC3E}">
        <p14:creationId xmlns:p14="http://schemas.microsoft.com/office/powerpoint/2010/main" val="98919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0F4721E1-7C4E-4D6F-A896-58F33BBD79AF}" type="slidenum">
              <a:rPr lang="en-US" altLang="en-US"/>
              <a:pPr>
                <a:defRPr/>
              </a:pPr>
              <a:t>‹#›</a:t>
            </a:fld>
            <a:endParaRPr lang="en-US" altLang="en-US"/>
          </a:p>
        </p:txBody>
      </p:sp>
    </p:spTree>
    <p:extLst>
      <p:ext uri="{BB962C8B-B14F-4D97-AF65-F5344CB8AC3E}">
        <p14:creationId xmlns:p14="http://schemas.microsoft.com/office/powerpoint/2010/main" val="236133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5893ADE-11A8-4ED4-8D71-19876480F798}" type="slidenum">
              <a:rPr lang="en-US" altLang="en-US"/>
              <a:pPr>
                <a:defRPr/>
              </a:pPr>
              <a:t>‹#›</a:t>
            </a:fld>
            <a:endParaRPr lang="en-US" altLang="en-US"/>
          </a:p>
        </p:txBody>
      </p:sp>
    </p:spTree>
    <p:extLst>
      <p:ext uri="{BB962C8B-B14F-4D97-AF65-F5344CB8AC3E}">
        <p14:creationId xmlns:p14="http://schemas.microsoft.com/office/powerpoint/2010/main" val="250083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7001155-D3CE-4D1C-8202-B9867F5E64E8}" type="slidenum">
              <a:rPr lang="en-US" altLang="en-US"/>
              <a:pPr>
                <a:defRPr/>
              </a:pPr>
              <a:t>‹#›</a:t>
            </a:fld>
            <a:endParaRPr lang="en-US" altLang="en-US"/>
          </a:p>
        </p:txBody>
      </p:sp>
    </p:spTree>
    <p:extLst>
      <p:ext uri="{BB962C8B-B14F-4D97-AF65-F5344CB8AC3E}">
        <p14:creationId xmlns:p14="http://schemas.microsoft.com/office/powerpoint/2010/main" val="309727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dirty="0"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dirty="0">
                  <a:latin typeface="Tahoma" charset="0"/>
                </a:endParaRPr>
              </a:p>
            </p:txBody>
          </p:sp>
          <p:sp>
            <p:nvSpPr>
              <p:cNvPr id="62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dirty="0">
                  <a:latin typeface="Tahoma" charset="0"/>
                </a:endParaRPr>
              </a:p>
            </p:txBody>
          </p:sp>
        </p:grpSp>
      </p:grpSp>
      <p:sp>
        <p:nvSpPr>
          <p:cNvPr id="629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9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29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30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C305F446-3950-482D-A8BB-82A81C30FB0D}" type="slidenum">
              <a:rPr lang="en-US" altLang="en-US"/>
              <a:pPr>
                <a:defRPr/>
              </a:pPr>
              <a:t>‹#›</a:t>
            </a:fld>
            <a:endParaRPr lang="en-US" altLang="en-US"/>
          </a:p>
        </p:txBody>
      </p:sp>
      <p:sp>
        <p:nvSpPr>
          <p:cNvPr id="630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23"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hool-for-champions.com/science/images/static_induction-electroscope_charged.gif"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0" y="0"/>
            <a:ext cx="9144000" cy="533400"/>
          </a:xfrm>
        </p:spPr>
        <p:txBody>
          <a:bodyPr/>
          <a:lstStyle/>
          <a:p>
            <a:pPr eaLnBrk="1" hangingPunct="1">
              <a:defRPr/>
            </a:pPr>
            <a:r>
              <a:rPr lang="en-US" sz="3200" dirty="0"/>
              <a:t>A Review of Basic Atomic Structure &amp; Terms</a:t>
            </a:r>
            <a:endParaRPr lang="en-US" sz="3200" dirty="0" smtClean="0"/>
          </a:p>
        </p:txBody>
      </p:sp>
      <p:sp>
        <p:nvSpPr>
          <p:cNvPr id="2051" name="Rectangle 3"/>
          <p:cNvSpPr>
            <a:spLocks noGrp="1" noRot="1" noChangeArrowheads="1"/>
          </p:cNvSpPr>
          <p:nvPr>
            <p:ph type="body" sz="half" idx="3"/>
          </p:nvPr>
        </p:nvSpPr>
        <p:spPr>
          <a:xfrm>
            <a:off x="-32327" y="381000"/>
            <a:ext cx="9328727" cy="6477000"/>
          </a:xfrm>
        </p:spPr>
        <p:txBody>
          <a:bodyPr/>
          <a:lstStyle/>
          <a:p>
            <a:pPr eaLnBrk="1" hangingPunct="1">
              <a:lnSpc>
                <a:spcPct val="90000"/>
              </a:lnSpc>
              <a:buFont typeface="Arial" panose="020B0604020202020204" pitchFamily="34" charset="0"/>
              <a:buNone/>
            </a:pPr>
            <a:r>
              <a:rPr lang="en-US" altLang="en-US" sz="2800" dirty="0" smtClean="0">
                <a:effectLst/>
              </a:rPr>
              <a:t>Atom – smallest piece of any element that still has the properties of that element</a:t>
            </a:r>
          </a:p>
          <a:p>
            <a:pPr lvl="1" eaLnBrk="1" hangingPunct="1">
              <a:lnSpc>
                <a:spcPct val="90000"/>
              </a:lnSpc>
            </a:pPr>
            <a:r>
              <a:rPr lang="en-US" altLang="en-US" dirty="0" smtClean="0">
                <a:effectLst/>
              </a:rPr>
              <a:t>electrically neutral: # of protons = # of electrons</a:t>
            </a:r>
          </a:p>
          <a:p>
            <a:pPr lvl="1" eaLnBrk="1" hangingPunct="1">
              <a:lnSpc>
                <a:spcPct val="90000"/>
              </a:lnSpc>
            </a:pPr>
            <a:r>
              <a:rPr lang="en-US" altLang="en-US" dirty="0" smtClean="0">
                <a:effectLst/>
              </a:rPr>
              <a:t>Atomic number - # of protons in an atom </a:t>
            </a:r>
          </a:p>
          <a:p>
            <a:pPr eaLnBrk="1" hangingPunct="1">
              <a:lnSpc>
                <a:spcPct val="90000"/>
              </a:lnSpc>
              <a:buFont typeface="Arial" panose="020B0604020202020204" pitchFamily="34" charset="0"/>
              <a:buNone/>
            </a:pPr>
            <a:r>
              <a:rPr lang="en-US" altLang="en-US" sz="2800" dirty="0" smtClean="0">
                <a:effectLst/>
              </a:rPr>
              <a:t>		Determines what element it is. </a:t>
            </a:r>
          </a:p>
          <a:p>
            <a:pPr lvl="1" eaLnBrk="1" hangingPunct="1">
              <a:lnSpc>
                <a:spcPct val="90000"/>
              </a:lnSpc>
            </a:pPr>
            <a:r>
              <a:rPr lang="en-US" altLang="en-US" dirty="0" smtClean="0">
                <a:effectLst/>
              </a:rPr>
              <a:t>Atomic weight (aka relative atomic mass) essentially tells how many protons &amp; neutrons an atom has, but it’s never </a:t>
            </a:r>
            <a:r>
              <a:rPr lang="en-US" altLang="en-US" sz="2700" dirty="0" smtClean="0">
                <a:effectLst/>
              </a:rPr>
              <a:t>a whole number </a:t>
            </a:r>
            <a:r>
              <a:rPr lang="en-US" altLang="en-US" dirty="0" smtClean="0">
                <a:effectLst/>
              </a:rPr>
              <a:t>because natural elements have isotopes </a:t>
            </a:r>
          </a:p>
          <a:p>
            <a:pPr lvl="1" eaLnBrk="1" hangingPunct="1">
              <a:lnSpc>
                <a:spcPct val="90000"/>
              </a:lnSpc>
            </a:pPr>
            <a:endParaRPr lang="en-US" altLang="en-US" sz="1100" dirty="0" smtClean="0">
              <a:effectLst/>
            </a:endParaRPr>
          </a:p>
          <a:p>
            <a:pPr eaLnBrk="1" hangingPunct="1">
              <a:lnSpc>
                <a:spcPct val="90000"/>
              </a:lnSpc>
              <a:buFont typeface="Arial" panose="020B0604020202020204" pitchFamily="34" charset="0"/>
              <a:buNone/>
            </a:pPr>
            <a:r>
              <a:rPr lang="en-US" altLang="en-US" sz="2800" dirty="0" smtClean="0">
                <a:effectLst/>
              </a:rPr>
              <a:t>Isotope – versions of the same element containing different numbers of neutrons in the nucleus</a:t>
            </a:r>
          </a:p>
          <a:p>
            <a:pPr eaLnBrk="1" hangingPunct="1">
              <a:lnSpc>
                <a:spcPct val="90000"/>
              </a:lnSpc>
              <a:buFont typeface="Arial" panose="020B0604020202020204" pitchFamily="34" charset="0"/>
              <a:buNone/>
            </a:pPr>
            <a:endParaRPr lang="en-US" altLang="en-US" sz="1100" dirty="0" smtClean="0">
              <a:effectLst/>
            </a:endParaRPr>
          </a:p>
          <a:p>
            <a:pPr eaLnBrk="1" hangingPunct="1">
              <a:lnSpc>
                <a:spcPct val="90000"/>
              </a:lnSpc>
              <a:buFont typeface="Arial" panose="020B0604020202020204" pitchFamily="34" charset="0"/>
              <a:buNone/>
            </a:pPr>
            <a:r>
              <a:rPr lang="en-US" altLang="en-US" sz="2800" dirty="0" smtClean="0">
                <a:effectLst/>
              </a:rPr>
              <a:t>Ions – a charged atom</a:t>
            </a:r>
          </a:p>
          <a:p>
            <a:pPr lvl="1" eaLnBrk="1" hangingPunct="1">
              <a:lnSpc>
                <a:spcPct val="90000"/>
              </a:lnSpc>
            </a:pPr>
            <a:r>
              <a:rPr lang="en-US" altLang="en-US" dirty="0" smtClean="0">
                <a:effectLst/>
              </a:rPr>
              <a:t>Positive ion – more p+ than e-, so lost electrons</a:t>
            </a:r>
          </a:p>
          <a:p>
            <a:pPr lvl="1" eaLnBrk="1" hangingPunct="1">
              <a:lnSpc>
                <a:spcPct val="90000"/>
              </a:lnSpc>
            </a:pPr>
            <a:r>
              <a:rPr lang="en-US" altLang="en-US" dirty="0" smtClean="0">
                <a:effectLst/>
              </a:rPr>
              <a:t>Negative ion – more e- than p+, so gained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0"/>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SzTx/>
              <a:buFontTx/>
              <a:buNone/>
            </a:pPr>
            <a:r>
              <a:rPr lang="en-US" altLang="en-US">
                <a:solidFill>
                  <a:schemeClr val="tx2"/>
                </a:solidFill>
              </a:rPr>
              <a:t>Example of Electrostatics: Computer Printers</a:t>
            </a:r>
            <a:r>
              <a:rPr lang="en-US" altLang="en-US">
                <a:solidFill>
                  <a:schemeClr val="accent2"/>
                </a:solidFill>
              </a:rPr>
              <a:t> </a:t>
            </a:r>
          </a:p>
        </p:txBody>
      </p:sp>
      <p:sp>
        <p:nvSpPr>
          <p:cNvPr id="13315" name="Text Box 3"/>
          <p:cNvSpPr txBox="1">
            <a:spLocks noChangeArrowheads="1"/>
          </p:cNvSpPr>
          <p:nvPr/>
        </p:nvSpPr>
        <p:spPr bwMode="auto">
          <a:xfrm>
            <a:off x="152400" y="914400"/>
            <a:ext cx="8839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a:t>Laser printer is similar, except a computer controls the laser intensity to form the image on the drum</a:t>
            </a:r>
          </a:p>
        </p:txBody>
      </p:sp>
      <p:pic>
        <p:nvPicPr>
          <p:cNvPr id="13316" name="Picture 4" descr="16_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20392" y="-152400"/>
            <a:ext cx="8783392" cy="685799"/>
          </a:xfrm>
        </p:spPr>
        <p:txBody>
          <a:bodyPr/>
          <a:lstStyle/>
          <a:p>
            <a:pPr eaLnBrk="1" hangingPunct="1">
              <a:defRPr/>
            </a:pPr>
            <a:r>
              <a:rPr lang="en-US" sz="3200" dirty="0" smtClean="0"/>
              <a:t>Some History of Coulomb’s Law Experiment</a:t>
            </a:r>
          </a:p>
        </p:txBody>
      </p:sp>
      <p:sp>
        <p:nvSpPr>
          <p:cNvPr id="24579" name="Rectangle 3"/>
          <p:cNvSpPr>
            <a:spLocks noGrp="1" noRot="1" noChangeArrowheads="1"/>
          </p:cNvSpPr>
          <p:nvPr>
            <p:ph type="body" idx="1"/>
          </p:nvPr>
        </p:nvSpPr>
        <p:spPr>
          <a:xfrm>
            <a:off x="-20392" y="304800"/>
            <a:ext cx="6858000" cy="6553200"/>
          </a:xfrm>
        </p:spPr>
        <p:txBody>
          <a:bodyPr/>
          <a:lstStyle/>
          <a:p>
            <a:pPr eaLnBrk="1" hangingPunct="1">
              <a:buFont typeface="Arial" charset="0"/>
              <a:buNone/>
              <a:defRPr/>
            </a:pPr>
            <a:r>
              <a:rPr lang="en-US" sz="2400" dirty="0" smtClean="0">
                <a:effectLst>
                  <a:outerShdw blurRad="38100" dist="38100" dir="2700000" algn="tl">
                    <a:srgbClr val="000000">
                      <a:alpha val="43137"/>
                    </a:srgbClr>
                  </a:outerShdw>
                </a:effectLst>
              </a:rPr>
              <a:t>Joseph Priestley*, in 1767, is 1</a:t>
            </a:r>
            <a:r>
              <a:rPr lang="en-US" sz="2400" baseline="30000" dirty="0" smtClean="0">
                <a:effectLst>
                  <a:outerShdw blurRad="38100" dist="38100" dir="2700000" algn="tl">
                    <a:srgbClr val="000000">
                      <a:alpha val="43137"/>
                    </a:srgbClr>
                  </a:outerShdw>
                </a:effectLst>
              </a:rPr>
              <a:t>st</a:t>
            </a:r>
            <a:r>
              <a:rPr lang="en-US" sz="2400" dirty="0" smtClean="0">
                <a:effectLst>
                  <a:outerShdw blurRad="38100" dist="38100" dir="2700000" algn="tl">
                    <a:srgbClr val="000000">
                      <a:alpha val="43137"/>
                    </a:srgbClr>
                  </a:outerShdw>
                </a:effectLst>
              </a:rPr>
              <a:t> to believe that electric force strength follows inverse square law.  Recall: ISL first thought of by Newton in 1680’s and/or Robert Hooke, Newton’s arch nemesis :) </a:t>
            </a:r>
          </a:p>
          <a:p>
            <a:pPr eaLnBrk="1" hangingPunct="1">
              <a:buFont typeface="Arial" charset="0"/>
              <a:buNone/>
              <a:defRPr/>
            </a:pPr>
            <a:r>
              <a:rPr lang="en-US" sz="2400" dirty="0" smtClean="0">
                <a:effectLst>
                  <a:outerShdw blurRad="38100" dist="38100" dir="2700000" algn="tl">
                    <a:srgbClr val="000000">
                      <a:alpha val="43137"/>
                    </a:srgbClr>
                  </a:outerShdw>
                </a:effectLst>
              </a:rPr>
              <a:t>Charles-Augustin de Coulomb invented the torsion balance in 1777 and in 1785 publishes what is now known as Coulomb’s Law. </a:t>
            </a:r>
          </a:p>
          <a:p>
            <a:pPr eaLnBrk="1" hangingPunct="1">
              <a:buFont typeface="Arial" charset="0"/>
              <a:buNone/>
              <a:defRPr/>
            </a:pPr>
            <a:r>
              <a:rPr lang="en-US" sz="2400" dirty="0" smtClean="0">
                <a:effectLst>
                  <a:outerShdw blurRad="38100" dist="38100" dir="2700000" algn="tl">
                    <a:srgbClr val="000000">
                      <a:alpha val="43137"/>
                    </a:srgbClr>
                  </a:outerShdw>
                </a:effectLst>
              </a:rPr>
              <a:t>Aside: John </a:t>
            </a:r>
            <a:r>
              <a:rPr lang="en-US" sz="2400" dirty="0" err="1" smtClean="0">
                <a:effectLst>
                  <a:outerShdw blurRad="38100" dist="38100" dir="2700000" algn="tl">
                    <a:srgbClr val="000000">
                      <a:alpha val="43137"/>
                    </a:srgbClr>
                  </a:outerShdw>
                </a:effectLst>
              </a:rPr>
              <a:t>Michell</a:t>
            </a:r>
            <a:r>
              <a:rPr lang="en-US" sz="2400" dirty="0" smtClean="0">
                <a:effectLst>
                  <a:outerShdw blurRad="38100" dist="38100" dir="2700000" algn="tl">
                    <a:srgbClr val="000000">
                      <a:alpha val="43137"/>
                    </a:srgbClr>
                  </a:outerShdw>
                </a:effectLst>
              </a:rPr>
              <a:t> came up with his own torsion balance around 1782, then died suddenly in 1793. It got passed to Henry Cavendish, and by 1795, Cavendish used the idea to figured out the proportionality constant, G, in Newton’s Universal Law of Gravitation. </a:t>
            </a:r>
          </a:p>
          <a:p>
            <a:pPr eaLnBrk="1" hangingPunct="1">
              <a:buFont typeface="Arial" charset="0"/>
              <a:buNone/>
              <a:defRPr/>
            </a:pPr>
            <a:r>
              <a:rPr lang="en-US" sz="2400" dirty="0" smtClean="0">
                <a:effectLst>
                  <a:outerShdw blurRad="38100" dist="38100" dir="2700000" algn="tl">
                    <a:srgbClr val="000000">
                      <a:alpha val="43137"/>
                    </a:srgbClr>
                  </a:outerShdw>
                </a:effectLst>
              </a:rPr>
              <a:t>* Priestly also founded Unitarianism &amp; supported the French Revolution… fled to USA in 1791 – lived in Northumberland County PA </a:t>
            </a:r>
            <a:r>
              <a:rPr lang="en-US" sz="2400" dirty="0" err="1" smtClean="0">
                <a:effectLst>
                  <a:outerShdw blurRad="38100" dist="38100" dir="2700000" algn="tl">
                    <a:srgbClr val="000000">
                      <a:alpha val="43137"/>
                    </a:srgbClr>
                  </a:outerShdw>
                </a:effectLst>
              </a:rPr>
              <a:t>til</a:t>
            </a:r>
            <a:r>
              <a:rPr lang="en-US" sz="2400" dirty="0" smtClean="0">
                <a:effectLst>
                  <a:outerShdw blurRad="38100" dist="38100" dir="2700000" algn="tl">
                    <a:srgbClr val="000000">
                      <a:alpha val="43137"/>
                    </a:srgbClr>
                  </a:outerShdw>
                </a:effectLst>
              </a:rPr>
              <a:t> death. </a:t>
            </a:r>
          </a:p>
          <a:p>
            <a:pPr eaLnBrk="1" hangingPunct="1">
              <a:buFont typeface="Arial" charset="0"/>
              <a:buNone/>
              <a:defRPr/>
            </a:pPr>
            <a:endParaRPr lang="en-US" sz="2400" dirty="0">
              <a:effectLst>
                <a:outerShdw blurRad="38100" dist="38100" dir="2700000" algn="tl">
                  <a:srgbClr val="000000">
                    <a:alpha val="43137"/>
                  </a:srgbClr>
                </a:outerShdw>
              </a:effectLst>
            </a:endParaRPr>
          </a:p>
          <a:p>
            <a:pPr eaLnBrk="1" hangingPunct="1">
              <a:buFont typeface="Arial" charset="0"/>
              <a:buNone/>
              <a:defRPr/>
            </a:pPr>
            <a:endParaRPr lang="en-US" sz="2400" dirty="0" smtClean="0">
              <a:effectLst>
                <a:outerShdw blurRad="38100" dist="38100" dir="2700000" algn="tl">
                  <a:srgbClr val="000000">
                    <a:alpha val="43137"/>
                  </a:srgbClr>
                </a:outerShdw>
              </a:effectLst>
            </a:endParaRPr>
          </a:p>
          <a:p>
            <a:pPr eaLnBrk="1" hangingPunct="1">
              <a:buFont typeface="Arial" charset="0"/>
              <a:buNone/>
              <a:defRPr/>
            </a:pPr>
            <a:endParaRPr lang="en-US" sz="2400" dirty="0">
              <a:effectLst>
                <a:outerShdw blurRad="38100" dist="38100" dir="2700000" algn="tl">
                  <a:srgbClr val="000000">
                    <a:alpha val="43137"/>
                  </a:srgbClr>
                </a:outerShdw>
              </a:effectLst>
            </a:endParaRPr>
          </a:p>
          <a:p>
            <a:pPr eaLnBrk="1" hangingPunct="1">
              <a:buFont typeface="Arial" charset="0"/>
              <a:buNone/>
              <a:defRPr/>
            </a:pPr>
            <a:endParaRPr lang="en-US" sz="2400" dirty="0" smtClean="0">
              <a:effectLst>
                <a:outerShdw blurRad="38100" dist="38100" dir="2700000" algn="tl">
                  <a:srgbClr val="000000">
                    <a:alpha val="43137"/>
                  </a:srgbClr>
                </a:outerShdw>
              </a:effectLst>
            </a:endParaRPr>
          </a:p>
          <a:p>
            <a:pPr eaLnBrk="1" hangingPunct="1">
              <a:buFont typeface="Arial" charset="0"/>
              <a:buNone/>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p>
        </p:txBody>
      </p:sp>
      <p:pic>
        <p:nvPicPr>
          <p:cNvPr id="1026" name="Picture 2" descr="Image result for torsion balance"/>
          <p:cNvPicPr>
            <a:picLocks noChangeAspect="1" noChangeArrowheads="1"/>
          </p:cNvPicPr>
          <p:nvPr/>
        </p:nvPicPr>
        <p:blipFill rotWithShape="1">
          <a:blip r:embed="rId2">
            <a:extLst>
              <a:ext uri="{28A0092B-C50C-407E-A947-70E740481C1C}">
                <a14:useLocalDpi xmlns:a14="http://schemas.microsoft.com/office/drawing/2010/main" val="0"/>
              </a:ext>
            </a:extLst>
          </a:blip>
          <a:srcRect l="24000" t="8000" r="26500"/>
          <a:stretch/>
        </p:blipFill>
        <p:spPr bwMode="auto">
          <a:xfrm>
            <a:off x="6852634" y="3733800"/>
            <a:ext cx="213194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arles coulo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005" y="696417"/>
            <a:ext cx="1981200" cy="287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2209800" y="-153988"/>
            <a:ext cx="4270375" cy="685801"/>
          </a:xfrm>
        </p:spPr>
        <p:txBody>
          <a:bodyPr/>
          <a:lstStyle/>
          <a:p>
            <a:pPr eaLnBrk="1" hangingPunct="1">
              <a:defRPr/>
            </a:pPr>
            <a:r>
              <a:rPr lang="en-US" sz="3200" dirty="0" smtClean="0"/>
              <a:t>Coulomb’s Law</a:t>
            </a:r>
            <a:r>
              <a:rPr lang="en-US" sz="4000" dirty="0" smtClean="0"/>
              <a:t> </a:t>
            </a:r>
          </a:p>
        </p:txBody>
      </p:sp>
      <p:sp>
        <p:nvSpPr>
          <p:cNvPr id="2052" name="Rectangle 4"/>
          <p:cNvSpPr>
            <a:spLocks noGrp="1" noRot="1" noChangeArrowheads="1"/>
          </p:cNvSpPr>
          <p:nvPr>
            <p:ph sz="quarter" idx="1"/>
          </p:nvPr>
        </p:nvSpPr>
        <p:spPr>
          <a:xfrm>
            <a:off x="26988" y="2833688"/>
            <a:ext cx="4545012" cy="3200400"/>
          </a:xfrm>
        </p:spPr>
        <p:txBody>
          <a:bodyPr/>
          <a:lstStyle/>
          <a:p>
            <a:pPr algn="ctr" eaLnBrk="1" hangingPunct="1">
              <a:buFont typeface="Arial" panose="020B0604020202020204" pitchFamily="34" charset="0"/>
              <a:buNone/>
            </a:pPr>
            <a:r>
              <a:rPr lang="en-US" altLang="en-US" sz="2800" u="sng" smtClean="0">
                <a:effectLst/>
              </a:rPr>
              <a:t>NUL of G</a:t>
            </a:r>
          </a:p>
          <a:p>
            <a:pPr eaLnBrk="1" hangingPunct="1"/>
            <a:r>
              <a:rPr lang="en-US" altLang="en-US" sz="2800" smtClean="0">
                <a:effectLst/>
              </a:rPr>
              <a:t>Any 2 masses attract </a:t>
            </a:r>
          </a:p>
          <a:p>
            <a:pPr eaLnBrk="1" hangingPunct="1"/>
            <a:endParaRPr lang="en-US" altLang="en-US" sz="2800" smtClean="0">
              <a:effectLst/>
            </a:endParaRPr>
          </a:p>
          <a:p>
            <a:pPr eaLnBrk="1" hangingPunct="1"/>
            <a:r>
              <a:rPr lang="en-US" altLang="en-US" sz="2800" smtClean="0">
                <a:effectLst/>
              </a:rPr>
              <a:t>F</a:t>
            </a:r>
            <a:r>
              <a:rPr lang="en-US" altLang="en-US" sz="2800" baseline="-25000" smtClean="0">
                <a:effectLst/>
              </a:rPr>
              <a:t>G</a:t>
            </a:r>
            <a:r>
              <a:rPr lang="en-US" altLang="en-US" sz="2800" smtClean="0">
                <a:effectLst/>
              </a:rPr>
              <a:t> =</a:t>
            </a:r>
            <a:r>
              <a:rPr lang="en-US" altLang="en-US" sz="2800" smtClean="0">
                <a:effectLst/>
                <a:cs typeface="Arial" panose="020B0604020202020204" pitchFamily="34" charset="0"/>
              </a:rPr>
              <a:t> Gm</a:t>
            </a:r>
            <a:r>
              <a:rPr lang="en-US" altLang="en-US" sz="2800" baseline="-25000" smtClean="0">
                <a:effectLst/>
                <a:cs typeface="Arial" panose="020B0604020202020204" pitchFamily="34" charset="0"/>
              </a:rPr>
              <a:t>1</a:t>
            </a:r>
            <a:r>
              <a:rPr lang="en-US" altLang="en-US" sz="2800" smtClean="0">
                <a:effectLst/>
                <a:cs typeface="Arial" panose="020B0604020202020204" pitchFamily="34" charset="0"/>
              </a:rPr>
              <a:t>m</a:t>
            </a:r>
            <a:r>
              <a:rPr lang="en-US" altLang="en-US" sz="2800" baseline="-25000" smtClean="0">
                <a:effectLst/>
                <a:cs typeface="Arial" panose="020B0604020202020204" pitchFamily="34" charset="0"/>
              </a:rPr>
              <a:t>2</a:t>
            </a:r>
            <a:r>
              <a:rPr lang="en-US" altLang="en-US" sz="2800" smtClean="0">
                <a:effectLst/>
                <a:cs typeface="Arial" panose="020B0604020202020204" pitchFamily="34" charset="0"/>
              </a:rPr>
              <a:t>/r</a:t>
            </a:r>
            <a:r>
              <a:rPr lang="en-US" altLang="en-US" sz="2800" baseline="30000" smtClean="0">
                <a:effectLst/>
                <a:cs typeface="Arial" panose="020B0604020202020204" pitchFamily="34" charset="0"/>
              </a:rPr>
              <a:t>2</a:t>
            </a:r>
          </a:p>
          <a:p>
            <a:pPr eaLnBrk="1" hangingPunct="1"/>
            <a:r>
              <a:rPr lang="en-US" altLang="en-US" sz="2600" smtClean="0">
                <a:effectLst/>
                <a:cs typeface="Arial" panose="020B0604020202020204" pitchFamily="34" charset="0"/>
              </a:rPr>
              <a:t>Remember inverse square?</a:t>
            </a:r>
          </a:p>
          <a:p>
            <a:pPr eaLnBrk="1" hangingPunct="1"/>
            <a:r>
              <a:rPr lang="en-US" altLang="en-US" sz="2800" smtClean="0">
                <a:effectLst/>
                <a:cs typeface="Arial" panose="020B0604020202020204" pitchFamily="34" charset="0"/>
              </a:rPr>
              <a:t>G = 6.67 x 10</a:t>
            </a:r>
            <a:r>
              <a:rPr lang="en-US" altLang="en-US" sz="2800" baseline="30000" smtClean="0">
                <a:effectLst/>
                <a:cs typeface="Arial" panose="020B0604020202020204" pitchFamily="34" charset="0"/>
              </a:rPr>
              <a:t>-11</a:t>
            </a:r>
            <a:r>
              <a:rPr lang="en-US" altLang="en-US" sz="2800" smtClean="0">
                <a:effectLst/>
                <a:cs typeface="Arial" panose="020B0604020202020204" pitchFamily="34" charset="0"/>
              </a:rPr>
              <a:t> Nm</a:t>
            </a:r>
            <a:r>
              <a:rPr lang="en-US" altLang="en-US" sz="2800" baseline="30000" smtClean="0">
                <a:effectLst/>
                <a:cs typeface="Arial" panose="020B0604020202020204" pitchFamily="34" charset="0"/>
              </a:rPr>
              <a:t>2</a:t>
            </a:r>
            <a:r>
              <a:rPr lang="en-US" altLang="en-US" sz="2800" smtClean="0">
                <a:effectLst/>
                <a:cs typeface="Arial" panose="020B0604020202020204" pitchFamily="34" charset="0"/>
              </a:rPr>
              <a:t>/kg</a:t>
            </a:r>
            <a:r>
              <a:rPr lang="en-US" altLang="en-US" sz="2800" baseline="30000" smtClean="0">
                <a:effectLst/>
                <a:cs typeface="Arial" panose="020B0604020202020204" pitchFamily="34" charset="0"/>
              </a:rPr>
              <a:t>2</a:t>
            </a:r>
            <a:endParaRPr lang="en-US" altLang="en-US" sz="2800" smtClean="0">
              <a:effectLst/>
              <a:cs typeface="Arial" panose="020B0604020202020204" pitchFamily="34" charset="0"/>
            </a:endParaRPr>
          </a:p>
        </p:txBody>
      </p:sp>
      <p:sp>
        <p:nvSpPr>
          <p:cNvPr id="2053" name="Rectangle 5"/>
          <p:cNvSpPr>
            <a:spLocks noGrp="1" noRot="1" noChangeArrowheads="1"/>
          </p:cNvSpPr>
          <p:nvPr>
            <p:ph sz="quarter" idx="2"/>
          </p:nvPr>
        </p:nvSpPr>
        <p:spPr>
          <a:xfrm>
            <a:off x="4471988" y="2882900"/>
            <a:ext cx="4648200" cy="3048000"/>
          </a:xfrm>
        </p:spPr>
        <p:txBody>
          <a:bodyPr/>
          <a:lstStyle/>
          <a:p>
            <a:pPr algn="ctr" eaLnBrk="1" hangingPunct="1">
              <a:buFont typeface="Arial" panose="020B0604020202020204" pitchFamily="34" charset="0"/>
              <a:buNone/>
            </a:pPr>
            <a:r>
              <a:rPr lang="en-US" altLang="en-US" sz="2800" u="sng" smtClean="0">
                <a:effectLst/>
              </a:rPr>
              <a:t>CL for Electric Charges</a:t>
            </a:r>
          </a:p>
          <a:p>
            <a:pPr eaLnBrk="1" hangingPunct="1"/>
            <a:r>
              <a:rPr lang="en-US" altLang="en-US" sz="2800" smtClean="0">
                <a:effectLst/>
              </a:rPr>
              <a:t>Any 2 charges attract </a:t>
            </a:r>
          </a:p>
          <a:p>
            <a:pPr marL="914400" lvl="2" indent="0" eaLnBrk="1" hangingPunct="1">
              <a:buFont typeface="Arial" panose="020B0604020202020204" pitchFamily="34" charset="0"/>
              <a:buNone/>
            </a:pPr>
            <a:r>
              <a:rPr lang="en-US" altLang="en-US" sz="2800" smtClean="0">
                <a:effectLst/>
              </a:rPr>
              <a:t>or repel!</a:t>
            </a:r>
          </a:p>
          <a:p>
            <a:pPr eaLnBrk="1" hangingPunct="1"/>
            <a:r>
              <a:rPr lang="en-US" altLang="en-US" sz="2800" smtClean="0">
                <a:effectLst/>
              </a:rPr>
              <a:t>F</a:t>
            </a:r>
            <a:r>
              <a:rPr lang="en-US" altLang="en-US" sz="2800" baseline="-25000" smtClean="0">
                <a:effectLst/>
              </a:rPr>
              <a:t>e</a:t>
            </a:r>
            <a:r>
              <a:rPr lang="en-US" altLang="en-US" sz="2800" smtClean="0">
                <a:effectLst/>
              </a:rPr>
              <a:t> =</a:t>
            </a:r>
            <a:r>
              <a:rPr lang="en-US" altLang="en-US" sz="2800" smtClean="0">
                <a:effectLst/>
                <a:cs typeface="Arial" panose="020B0604020202020204" pitchFamily="34" charset="0"/>
              </a:rPr>
              <a:t> </a:t>
            </a:r>
            <a:r>
              <a:rPr lang="en-US" altLang="en-US" sz="2800" i="1" smtClean="0">
                <a:effectLst/>
                <a:cs typeface="Arial" panose="020B0604020202020204" pitchFamily="34" charset="0"/>
              </a:rPr>
              <a:t>k </a:t>
            </a:r>
            <a:r>
              <a:rPr lang="en-US" altLang="en-US" sz="2800" smtClean="0">
                <a:effectLst/>
                <a:cs typeface="Arial" panose="020B0604020202020204" pitchFamily="34" charset="0"/>
              </a:rPr>
              <a:t>q</a:t>
            </a:r>
            <a:r>
              <a:rPr lang="en-US" altLang="en-US" sz="2800" baseline="-25000" smtClean="0">
                <a:effectLst/>
                <a:cs typeface="Arial" panose="020B0604020202020204" pitchFamily="34" charset="0"/>
              </a:rPr>
              <a:t>1</a:t>
            </a:r>
            <a:r>
              <a:rPr lang="en-US" altLang="en-US" sz="2800" smtClean="0">
                <a:effectLst/>
                <a:cs typeface="Arial" panose="020B0604020202020204" pitchFamily="34" charset="0"/>
              </a:rPr>
              <a:t>q</a:t>
            </a:r>
            <a:r>
              <a:rPr lang="en-US" altLang="en-US" sz="2800" baseline="-25000" smtClean="0">
                <a:effectLst/>
                <a:cs typeface="Arial" panose="020B0604020202020204" pitchFamily="34" charset="0"/>
              </a:rPr>
              <a:t>2</a:t>
            </a:r>
            <a:r>
              <a:rPr lang="en-US" altLang="en-US" sz="2800" smtClean="0">
                <a:effectLst/>
                <a:cs typeface="Arial" panose="020B0604020202020204" pitchFamily="34" charset="0"/>
              </a:rPr>
              <a:t>/r</a:t>
            </a:r>
            <a:r>
              <a:rPr lang="en-US" altLang="en-US" sz="2800" baseline="30000" smtClean="0">
                <a:effectLst/>
                <a:cs typeface="Arial" panose="020B0604020202020204" pitchFamily="34" charset="0"/>
              </a:rPr>
              <a:t>2</a:t>
            </a:r>
          </a:p>
          <a:p>
            <a:pPr eaLnBrk="1" hangingPunct="1"/>
            <a:r>
              <a:rPr lang="en-US" altLang="en-US" sz="2800" baseline="30000" smtClean="0">
                <a:effectLst/>
                <a:cs typeface="Arial" panose="020B0604020202020204" pitchFamily="34" charset="0"/>
              </a:rPr>
              <a:t> </a:t>
            </a:r>
            <a:r>
              <a:rPr lang="en-US" altLang="en-US" sz="2800" smtClean="0">
                <a:effectLst/>
                <a:cs typeface="Arial" panose="020B0604020202020204" pitchFamily="34" charset="0"/>
              </a:rPr>
              <a:t>So inverse square as well</a:t>
            </a:r>
            <a:endParaRPr lang="en-US" altLang="en-US" sz="2800" baseline="30000" smtClean="0">
              <a:effectLst/>
              <a:cs typeface="Arial" panose="020B0604020202020204" pitchFamily="34" charset="0"/>
            </a:endParaRPr>
          </a:p>
          <a:p>
            <a:pPr eaLnBrk="1" hangingPunct="1"/>
            <a:r>
              <a:rPr lang="en-US" altLang="en-US" sz="2800" smtClean="0">
                <a:effectLst/>
                <a:cs typeface="Arial" panose="020B0604020202020204" pitchFamily="34" charset="0"/>
              </a:rPr>
              <a:t>k = 9.0 x 10</a:t>
            </a:r>
            <a:r>
              <a:rPr lang="en-US" altLang="en-US" sz="2800" baseline="30000" smtClean="0">
                <a:effectLst/>
                <a:cs typeface="Arial" panose="020B0604020202020204" pitchFamily="34" charset="0"/>
              </a:rPr>
              <a:t>9</a:t>
            </a:r>
            <a:r>
              <a:rPr lang="en-US" altLang="en-US" sz="2800" smtClean="0">
                <a:effectLst/>
                <a:cs typeface="Arial" panose="020B0604020202020204" pitchFamily="34" charset="0"/>
              </a:rPr>
              <a:t> Nm</a:t>
            </a:r>
            <a:r>
              <a:rPr lang="en-US" altLang="en-US" sz="2800" baseline="30000" smtClean="0">
                <a:effectLst/>
                <a:cs typeface="Arial" panose="020B0604020202020204" pitchFamily="34" charset="0"/>
              </a:rPr>
              <a:t>2</a:t>
            </a:r>
            <a:r>
              <a:rPr lang="en-US" altLang="en-US" sz="2800" smtClean="0">
                <a:effectLst/>
                <a:cs typeface="Arial" panose="020B0604020202020204" pitchFamily="34" charset="0"/>
              </a:rPr>
              <a:t>/C</a:t>
            </a:r>
            <a:r>
              <a:rPr lang="en-US" altLang="en-US" sz="2800" baseline="30000" smtClean="0">
                <a:effectLst/>
                <a:cs typeface="Arial" panose="020B0604020202020204" pitchFamily="34" charset="0"/>
              </a:rPr>
              <a:t>2</a:t>
            </a:r>
            <a:endParaRPr lang="en-US" altLang="en-US" sz="2800" smtClean="0">
              <a:effectLst/>
            </a:endParaRPr>
          </a:p>
        </p:txBody>
      </p:sp>
      <p:sp>
        <p:nvSpPr>
          <p:cNvPr id="2051" name="Rectangle 3"/>
          <p:cNvSpPr>
            <a:spLocks noGrp="1" noRot="1" noChangeArrowheads="1"/>
          </p:cNvSpPr>
          <p:nvPr>
            <p:ph type="body" sz="half" idx="3"/>
          </p:nvPr>
        </p:nvSpPr>
        <p:spPr>
          <a:xfrm>
            <a:off x="0" y="461963"/>
            <a:ext cx="9220200" cy="2420937"/>
          </a:xfrm>
        </p:spPr>
        <p:txBody>
          <a:bodyPr/>
          <a:lstStyle/>
          <a:p>
            <a:pPr eaLnBrk="1" hangingPunct="1">
              <a:lnSpc>
                <a:spcPct val="90000"/>
              </a:lnSpc>
              <a:buFont typeface="Arial" panose="020B0604020202020204" pitchFamily="34" charset="0"/>
              <a:buNone/>
            </a:pPr>
            <a:r>
              <a:rPr lang="en-US" altLang="en-US" sz="2800" smtClean="0">
                <a:effectLst/>
              </a:rPr>
              <a:t>Name after French Charles Coulomb; published in 1785:</a:t>
            </a:r>
          </a:p>
          <a:p>
            <a:pPr eaLnBrk="1" hangingPunct="1">
              <a:lnSpc>
                <a:spcPct val="90000"/>
              </a:lnSpc>
              <a:buFont typeface="Arial" panose="020B0604020202020204" pitchFamily="34" charset="0"/>
              <a:buNone/>
            </a:pPr>
            <a:r>
              <a:rPr lang="en-US" altLang="en-US" sz="2800" smtClean="0">
                <a:effectLst/>
              </a:rPr>
              <a:t>Coulomb’s Law is the mathematical relationship that is used to determine the strength of the electric force (F</a:t>
            </a:r>
            <a:r>
              <a:rPr lang="en-US" altLang="en-US" sz="2800" baseline="-25000" smtClean="0">
                <a:effectLst/>
              </a:rPr>
              <a:t>e</a:t>
            </a:r>
            <a:r>
              <a:rPr lang="en-US" altLang="en-US" sz="2800" smtClean="0">
                <a:effectLst/>
              </a:rPr>
              <a:t>) between 2 charged particles (q) or objects.</a:t>
            </a:r>
          </a:p>
          <a:p>
            <a:pPr eaLnBrk="1" hangingPunct="1">
              <a:lnSpc>
                <a:spcPct val="90000"/>
              </a:lnSpc>
              <a:buFont typeface="Arial" panose="020B0604020202020204" pitchFamily="34" charset="0"/>
              <a:buNone/>
            </a:pPr>
            <a:r>
              <a:rPr lang="en-US" altLang="en-US" sz="800" smtClean="0">
                <a:effectLst/>
              </a:rPr>
              <a:t>    </a:t>
            </a:r>
            <a:endParaRPr lang="en-US" altLang="en-US" sz="1100" smtClean="0">
              <a:effectLst/>
            </a:endParaRPr>
          </a:p>
          <a:p>
            <a:pPr eaLnBrk="1" hangingPunct="1">
              <a:lnSpc>
                <a:spcPct val="90000"/>
              </a:lnSpc>
              <a:buFont typeface="Arial" panose="020B0604020202020204" pitchFamily="34" charset="0"/>
              <a:buNone/>
            </a:pPr>
            <a:r>
              <a:rPr lang="en-US" altLang="en-US" sz="2800" smtClean="0">
                <a:effectLst/>
              </a:rPr>
              <a:t>Extremely similar to Newton’s Universal Law of G! (p507)</a:t>
            </a:r>
          </a:p>
        </p:txBody>
      </p:sp>
      <p:sp>
        <p:nvSpPr>
          <p:cNvPr id="2054" name="Text Box 6"/>
          <p:cNvSpPr txBox="1">
            <a:spLocks noChangeArrowheads="1"/>
          </p:cNvSpPr>
          <p:nvPr/>
        </p:nvSpPr>
        <p:spPr bwMode="auto">
          <a:xfrm>
            <a:off x="381000" y="5876925"/>
            <a:ext cx="9144000" cy="946150"/>
          </a:xfrm>
          <a:prstGeom prst="rect">
            <a:avLst/>
          </a:prstGeom>
          <a:noFill/>
          <a:ln w="9525">
            <a:noFill/>
            <a:miter lim="800000"/>
            <a:headEnd/>
            <a:tailEnd/>
          </a:ln>
          <a:effectLst/>
        </p:spPr>
        <p:txBody>
          <a:bodyPr>
            <a:spAutoFit/>
          </a:bodyPr>
          <a:lstStyle/>
          <a:p>
            <a:pPr>
              <a:spcBef>
                <a:spcPct val="50000"/>
              </a:spcBef>
              <a:defRPr/>
            </a:pPr>
            <a:r>
              <a:rPr lang="en-US" sz="2800" dirty="0">
                <a:latin typeface="Tahoma" charset="0"/>
              </a:rPr>
              <a:t>That’s a huge difference between constant values!! </a:t>
            </a:r>
            <a:r>
              <a:rPr lang="en-US" sz="2800" dirty="0">
                <a:effectLst>
                  <a:outerShdw blurRad="38100" dist="38100" dir="2700000" algn="tl">
                    <a:srgbClr val="FFFFFF"/>
                  </a:outerShdw>
                </a:effectLst>
                <a:latin typeface="Tahoma" charset="0"/>
              </a:rPr>
              <a:t>			</a:t>
            </a:r>
            <a:r>
              <a:rPr lang="en-US" sz="2800" dirty="0">
                <a:latin typeface="Tahoma" charset="0"/>
              </a:rPr>
              <a:t>k </a:t>
            </a:r>
            <a:r>
              <a:rPr lang="en-US" sz="2800" dirty="0">
                <a:latin typeface="Tahoma" charset="0"/>
                <a:cs typeface="Tahoma" charset="0"/>
              </a:rPr>
              <a:t>≈ 10</a:t>
            </a:r>
            <a:r>
              <a:rPr lang="en-US" sz="2800" baseline="30000" dirty="0">
                <a:latin typeface="Tahoma" charset="0"/>
                <a:cs typeface="Tahoma" charset="0"/>
              </a:rPr>
              <a:t>20</a:t>
            </a:r>
            <a:r>
              <a:rPr lang="en-US" sz="2800" dirty="0">
                <a:latin typeface="Tahoma" charset="0"/>
                <a:cs typeface="Tahoma" charset="0"/>
              </a:rPr>
              <a:t> bigger than G</a:t>
            </a:r>
            <a:r>
              <a:rPr lang="en-US" sz="2800" baseline="-25000" dirty="0">
                <a:latin typeface="Tahoma" charset="0"/>
                <a:cs typeface="Tahoma" charset="0"/>
              </a:rPr>
              <a:t> </a:t>
            </a:r>
          </a:p>
        </p:txBody>
      </p:sp>
    </p:spTree>
    <p:extLst>
      <p:ext uri="{BB962C8B-B14F-4D97-AF65-F5344CB8AC3E}">
        <p14:creationId xmlns:p14="http://schemas.microsoft.com/office/powerpoint/2010/main" val="370789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0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type="body" idx="1"/>
          </p:nvPr>
        </p:nvSpPr>
        <p:spPr>
          <a:xfrm>
            <a:off x="0" y="0"/>
            <a:ext cx="9144000" cy="6858000"/>
          </a:xfrm>
        </p:spPr>
        <p:txBody>
          <a:bodyPr/>
          <a:lstStyle/>
          <a:p>
            <a:pPr eaLnBrk="1" hangingPunct="1">
              <a:buFont typeface="Arial" panose="020B0604020202020204" pitchFamily="34" charset="0"/>
              <a:buNone/>
            </a:pPr>
            <a:r>
              <a:rPr lang="en-US" altLang="en-US" sz="2700" dirty="0" smtClean="0">
                <a:effectLst/>
              </a:rPr>
              <a:t>That’s why… </a:t>
            </a:r>
          </a:p>
          <a:p>
            <a:pPr eaLnBrk="1" hangingPunct="1"/>
            <a:r>
              <a:rPr lang="en-US" altLang="en-US" sz="2700" dirty="0" smtClean="0">
                <a:effectLst/>
              </a:rPr>
              <a:t>hair can stick up with balloon or sweater </a:t>
            </a:r>
          </a:p>
          <a:p>
            <a:pPr eaLnBrk="1" hangingPunct="1"/>
            <a:r>
              <a:rPr lang="en-US" altLang="en-US" sz="2700" dirty="0" smtClean="0">
                <a:effectLst/>
              </a:rPr>
              <a:t>socks hang onto each other out of the dryer</a:t>
            </a:r>
          </a:p>
          <a:p>
            <a:pPr eaLnBrk="1" hangingPunct="1"/>
            <a:r>
              <a:rPr lang="en-US" altLang="en-US" sz="2700" dirty="0">
                <a:effectLst/>
              </a:rPr>
              <a:t>w</a:t>
            </a:r>
            <a:r>
              <a:rPr lang="en-US" altLang="en-US" sz="2700" dirty="0" smtClean="0">
                <a:effectLst/>
              </a:rPr>
              <a:t>e can get pith balls to “dance” </a:t>
            </a:r>
            <a:endParaRPr lang="en-US" altLang="en-US" sz="2700" dirty="0" smtClean="0">
              <a:effectLst/>
            </a:endParaRPr>
          </a:p>
          <a:p>
            <a:pPr eaLnBrk="1" hangingPunct="1">
              <a:buFont typeface="Arial" panose="020B0604020202020204" pitchFamily="34" charset="0"/>
              <a:buNone/>
            </a:pPr>
            <a:r>
              <a:rPr lang="en-US" altLang="en-US" sz="2700" dirty="0" smtClean="0">
                <a:effectLst/>
              </a:rPr>
              <a:t>Correct interpretation of these phenomena:</a:t>
            </a:r>
          </a:p>
          <a:p>
            <a:pPr eaLnBrk="1" hangingPunct="1">
              <a:buFont typeface="Arial" panose="020B0604020202020204" pitchFamily="34" charset="0"/>
              <a:buNone/>
            </a:pPr>
            <a:r>
              <a:rPr lang="en-US" altLang="en-US" sz="2700" dirty="0" smtClean="0">
                <a:effectLst/>
              </a:rPr>
              <a:t>	The </a:t>
            </a:r>
            <a:r>
              <a:rPr lang="en-US" altLang="en-US" sz="2700" dirty="0" err="1" smtClean="0">
                <a:effectLst/>
              </a:rPr>
              <a:t>F</a:t>
            </a:r>
            <a:r>
              <a:rPr lang="en-US" altLang="en-US" sz="2700" baseline="-25000" dirty="0" err="1" smtClean="0">
                <a:effectLst/>
              </a:rPr>
              <a:t>g</a:t>
            </a:r>
            <a:r>
              <a:rPr lang="en-US" altLang="en-US" sz="2700" dirty="0" smtClean="0">
                <a:effectLst/>
              </a:rPr>
              <a:t> of the entire Earth is weaker than the F</a:t>
            </a:r>
            <a:r>
              <a:rPr lang="en-US" altLang="en-US" sz="2700" baseline="-25000" dirty="0" smtClean="0">
                <a:effectLst/>
              </a:rPr>
              <a:t>e</a:t>
            </a:r>
            <a:r>
              <a:rPr lang="en-US" altLang="en-US" sz="2700" dirty="0" smtClean="0">
                <a:effectLst/>
              </a:rPr>
              <a:t> of the tiny charged particles (p’s &amp; e’s) on these objects! </a:t>
            </a:r>
          </a:p>
          <a:p>
            <a:pPr eaLnBrk="1" hangingPunct="1">
              <a:buFont typeface="Arial" panose="020B0604020202020204" pitchFamily="34" charset="0"/>
              <a:buNone/>
            </a:pPr>
            <a:r>
              <a:rPr lang="en-US" altLang="en-US" sz="2700" dirty="0" smtClean="0">
                <a:effectLst/>
              </a:rPr>
              <a:t>We don’t hear much about F</a:t>
            </a:r>
            <a:r>
              <a:rPr lang="en-US" altLang="en-US" sz="2700" baseline="-25000" dirty="0" smtClean="0">
                <a:effectLst/>
              </a:rPr>
              <a:t>e</a:t>
            </a:r>
            <a:r>
              <a:rPr lang="en-US" altLang="en-US" sz="2700" dirty="0" smtClean="0">
                <a:effectLst/>
              </a:rPr>
              <a:t>, even though it’s so much stronger than </a:t>
            </a:r>
            <a:r>
              <a:rPr lang="en-US" altLang="en-US" sz="2700" dirty="0" err="1" smtClean="0">
                <a:effectLst/>
              </a:rPr>
              <a:t>F</a:t>
            </a:r>
            <a:r>
              <a:rPr lang="en-US" altLang="en-US" sz="2700" baseline="-25000" dirty="0" err="1" smtClean="0">
                <a:effectLst/>
              </a:rPr>
              <a:t>g</a:t>
            </a:r>
            <a:r>
              <a:rPr lang="en-US" altLang="en-US" sz="2700" dirty="0" smtClean="0">
                <a:effectLst/>
              </a:rPr>
              <a:t>, because most objects are electrically neutral, so F</a:t>
            </a:r>
            <a:r>
              <a:rPr lang="en-US" altLang="en-US" sz="2700" baseline="-25000" dirty="0" smtClean="0">
                <a:effectLst/>
              </a:rPr>
              <a:t>e </a:t>
            </a:r>
            <a:r>
              <a:rPr lang="en-US" altLang="en-US" sz="2700" dirty="0" smtClean="0">
                <a:effectLst/>
              </a:rPr>
              <a:t>= 0, but objects always have mass, so there’s always </a:t>
            </a:r>
            <a:r>
              <a:rPr lang="en-US" altLang="en-US" sz="2700" dirty="0" err="1" smtClean="0">
                <a:effectLst/>
              </a:rPr>
              <a:t>F</a:t>
            </a:r>
            <a:r>
              <a:rPr lang="en-US" altLang="en-US" sz="2700" baseline="-25000" dirty="0" err="1" smtClean="0">
                <a:effectLst/>
              </a:rPr>
              <a:t>g</a:t>
            </a:r>
            <a:r>
              <a:rPr lang="en-US" altLang="en-US" sz="2700" dirty="0" smtClean="0">
                <a:effectLst/>
              </a:rPr>
              <a:t>. </a:t>
            </a:r>
          </a:p>
          <a:p>
            <a:pPr eaLnBrk="1" hangingPunct="1">
              <a:spcBef>
                <a:spcPct val="0"/>
              </a:spcBef>
              <a:buFont typeface="Arial" panose="020B0604020202020204" pitchFamily="34" charset="0"/>
              <a:buNone/>
            </a:pPr>
            <a:r>
              <a:rPr lang="en-US" altLang="en-US" sz="2700" dirty="0" smtClean="0">
                <a:effectLst/>
              </a:rPr>
              <a:t>But at the atomic/molecular level, it’s responsible for all the forces we’ve studied so far, except gravity!</a:t>
            </a:r>
          </a:p>
          <a:p>
            <a:pPr marL="914400" lvl="2" indent="0" eaLnBrk="1" hangingPunct="1">
              <a:spcBef>
                <a:spcPct val="0"/>
              </a:spcBef>
              <a:buFont typeface="Arial" panose="020B0604020202020204" pitchFamily="34" charset="0"/>
              <a:buNone/>
            </a:pPr>
            <a:r>
              <a:rPr lang="en-US" altLang="en-US" sz="2700" u="sng" dirty="0" smtClean="0">
                <a:effectLst/>
              </a:rPr>
              <a:t>all</a:t>
            </a:r>
            <a:r>
              <a:rPr lang="en-US" altLang="en-US" sz="2700" dirty="0" smtClean="0">
                <a:effectLst/>
              </a:rPr>
              <a:t> contact forces (pushes &amp; pulls)		</a:t>
            </a:r>
          </a:p>
          <a:p>
            <a:pPr marL="914400" lvl="2" indent="0" eaLnBrk="1" hangingPunct="1">
              <a:spcBef>
                <a:spcPct val="0"/>
              </a:spcBef>
              <a:buFont typeface="Arial" panose="020B0604020202020204" pitchFamily="34" charset="0"/>
              <a:buNone/>
            </a:pPr>
            <a:r>
              <a:rPr lang="en-US" altLang="en-US" sz="2700" dirty="0">
                <a:effectLst/>
              </a:rPr>
              <a:t>l</a:t>
            </a:r>
            <a:r>
              <a:rPr lang="en-US" altLang="en-US" sz="2700" dirty="0" smtClean="0">
                <a:effectLst/>
              </a:rPr>
              <a:t>ike: friction, tension, applied, elastic &amp; normal force! </a:t>
            </a:r>
            <a:endParaRPr lang="en-US" altLang="en-US" sz="2700" dirty="0" smtClean="0">
              <a:effectLst/>
            </a:endParaRPr>
          </a:p>
          <a:p>
            <a:pPr eaLnBrk="1" hangingPunct="1">
              <a:buFont typeface="Arial" panose="020B0604020202020204" pitchFamily="34" charset="0"/>
              <a:buNone/>
            </a:pPr>
            <a:endParaRPr lang="en-US" altLang="en-US" sz="2600" dirty="0" smtClean="0">
              <a:effectLst/>
            </a:endParaRPr>
          </a:p>
        </p:txBody>
      </p:sp>
    </p:spTree>
    <p:extLst>
      <p:ext uri="{BB962C8B-B14F-4D97-AF65-F5344CB8AC3E}">
        <p14:creationId xmlns:p14="http://schemas.microsoft.com/office/powerpoint/2010/main" val="313937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body" idx="1"/>
          </p:nvPr>
        </p:nvSpPr>
        <p:spPr>
          <a:xfrm>
            <a:off x="0" y="0"/>
            <a:ext cx="9144000" cy="6858000"/>
          </a:xfrm>
        </p:spPr>
        <p:txBody>
          <a:bodyPr/>
          <a:lstStyle/>
          <a:p>
            <a:pPr eaLnBrk="1" hangingPunct="1">
              <a:lnSpc>
                <a:spcPct val="90000"/>
              </a:lnSpc>
              <a:buFont typeface="Arial" charset="0"/>
              <a:buNone/>
              <a:defRPr/>
            </a:pPr>
            <a:r>
              <a:rPr lang="en-US" altLang="en-US" dirty="0" smtClean="0">
                <a:solidFill>
                  <a:schemeClr val="tx2">
                    <a:lumMod val="90000"/>
                  </a:schemeClr>
                </a:solidFill>
                <a:effectLst/>
              </a:rPr>
              <a:t>A few additional notes on F</a:t>
            </a:r>
            <a:r>
              <a:rPr lang="en-US" altLang="en-US" baseline="-25000" dirty="0" smtClean="0">
                <a:solidFill>
                  <a:schemeClr val="tx2">
                    <a:lumMod val="90000"/>
                  </a:schemeClr>
                </a:solidFill>
                <a:effectLst/>
              </a:rPr>
              <a:t>e</a:t>
            </a:r>
            <a:r>
              <a:rPr lang="en-US" altLang="en-US" dirty="0" smtClean="0">
                <a:solidFill>
                  <a:schemeClr val="tx2">
                    <a:lumMod val="90000"/>
                  </a:schemeClr>
                </a:solidFill>
                <a:effectLst/>
              </a:rPr>
              <a:t> =</a:t>
            </a:r>
            <a:r>
              <a:rPr lang="en-US" altLang="en-US" dirty="0" smtClean="0">
                <a:solidFill>
                  <a:schemeClr val="tx2">
                    <a:lumMod val="90000"/>
                  </a:schemeClr>
                </a:solidFill>
                <a:effectLst/>
                <a:cs typeface="Arial" charset="0"/>
              </a:rPr>
              <a:t> kq</a:t>
            </a:r>
            <a:r>
              <a:rPr lang="en-US" altLang="en-US" baseline="-25000" dirty="0" smtClean="0">
                <a:solidFill>
                  <a:schemeClr val="tx2">
                    <a:lumMod val="90000"/>
                  </a:schemeClr>
                </a:solidFill>
                <a:effectLst/>
                <a:cs typeface="Arial" charset="0"/>
              </a:rPr>
              <a:t>1</a:t>
            </a:r>
            <a:r>
              <a:rPr lang="en-US" altLang="en-US" dirty="0" smtClean="0">
                <a:solidFill>
                  <a:schemeClr val="tx2">
                    <a:lumMod val="90000"/>
                  </a:schemeClr>
                </a:solidFill>
                <a:effectLst/>
                <a:cs typeface="Arial" charset="0"/>
              </a:rPr>
              <a:t>q</a:t>
            </a:r>
            <a:r>
              <a:rPr lang="en-US" altLang="en-US" baseline="-25000" dirty="0" smtClean="0">
                <a:solidFill>
                  <a:schemeClr val="tx2">
                    <a:lumMod val="90000"/>
                  </a:schemeClr>
                </a:solidFill>
                <a:effectLst/>
                <a:cs typeface="Arial" charset="0"/>
              </a:rPr>
              <a:t>2</a:t>
            </a:r>
            <a:r>
              <a:rPr lang="en-US" altLang="en-US" dirty="0" smtClean="0">
                <a:solidFill>
                  <a:schemeClr val="tx2">
                    <a:lumMod val="90000"/>
                  </a:schemeClr>
                </a:solidFill>
                <a:effectLst/>
                <a:cs typeface="Arial" charset="0"/>
              </a:rPr>
              <a:t>/r</a:t>
            </a:r>
            <a:r>
              <a:rPr lang="en-US" altLang="en-US" baseline="30000" dirty="0" smtClean="0">
                <a:solidFill>
                  <a:schemeClr val="tx2">
                    <a:lumMod val="90000"/>
                  </a:schemeClr>
                </a:solidFill>
                <a:effectLst/>
                <a:cs typeface="Arial" charset="0"/>
              </a:rPr>
              <a:t>2</a:t>
            </a:r>
          </a:p>
          <a:p>
            <a:pPr eaLnBrk="1" hangingPunct="1">
              <a:lnSpc>
                <a:spcPct val="90000"/>
              </a:lnSpc>
              <a:buFont typeface="Arial" charset="0"/>
              <a:buChar char="►"/>
              <a:defRPr/>
            </a:pPr>
            <a:r>
              <a:rPr lang="en-US" altLang="en-US" sz="2800" baseline="30000" dirty="0" smtClean="0">
                <a:effectLst/>
                <a:cs typeface="Arial" charset="0"/>
              </a:rPr>
              <a:t> </a:t>
            </a:r>
            <a:r>
              <a:rPr lang="en-US" altLang="en-US" sz="2800" dirty="0" smtClean="0">
                <a:effectLst/>
                <a:cs typeface="Arial" charset="0"/>
              </a:rPr>
              <a:t>charges (q’s) must be small relative to the distance between them – called point charges</a:t>
            </a:r>
          </a:p>
          <a:p>
            <a:pPr eaLnBrk="1" hangingPunct="1">
              <a:lnSpc>
                <a:spcPct val="90000"/>
              </a:lnSpc>
              <a:buFont typeface="Arial" charset="0"/>
              <a:buChar char="►"/>
              <a:defRPr/>
            </a:pPr>
            <a:r>
              <a:rPr lang="en-US" altLang="en-US" sz="2800" dirty="0" smtClean="0">
                <a:effectLst/>
                <a:cs typeface="Arial" charset="0"/>
              </a:rPr>
              <a:t> q is the quantity of charge present on an object</a:t>
            </a:r>
          </a:p>
          <a:p>
            <a:pPr lvl="1" eaLnBrk="1" hangingPunct="1">
              <a:lnSpc>
                <a:spcPct val="90000"/>
              </a:lnSpc>
              <a:defRPr/>
            </a:pPr>
            <a:r>
              <a:rPr lang="en-US" altLang="en-US" dirty="0" smtClean="0">
                <a:effectLst/>
                <a:cs typeface="Arial" charset="0"/>
              </a:rPr>
              <a:t>units are Coulombs (C)</a:t>
            </a:r>
          </a:p>
          <a:p>
            <a:pPr lvl="1" eaLnBrk="1" hangingPunct="1">
              <a:lnSpc>
                <a:spcPct val="90000"/>
              </a:lnSpc>
              <a:defRPr/>
            </a:pPr>
            <a:r>
              <a:rPr lang="en-US" altLang="en-US" dirty="0" smtClean="0">
                <a:effectLst/>
                <a:cs typeface="Arial" charset="0"/>
              </a:rPr>
              <a:t>Charge is quantized – smallest </a:t>
            </a:r>
            <a:r>
              <a:rPr lang="en-US" altLang="en-US" dirty="0" err="1" smtClean="0">
                <a:effectLst/>
                <a:cs typeface="Arial" charset="0"/>
              </a:rPr>
              <a:t>amt</a:t>
            </a:r>
            <a:r>
              <a:rPr lang="en-US" altLang="en-US" dirty="0" smtClean="0">
                <a:effectLst/>
                <a:cs typeface="Arial" charset="0"/>
              </a:rPr>
              <a:t> possible called elementary charge – the </a:t>
            </a:r>
            <a:r>
              <a:rPr lang="en-US" altLang="en-US" dirty="0" err="1" smtClean="0">
                <a:effectLst/>
                <a:cs typeface="Arial" charset="0"/>
              </a:rPr>
              <a:t>amt</a:t>
            </a:r>
            <a:r>
              <a:rPr lang="en-US" altLang="en-US" dirty="0" smtClean="0">
                <a:effectLst/>
                <a:cs typeface="Arial" charset="0"/>
              </a:rPr>
              <a:t> of a single e- </a:t>
            </a:r>
            <a:r>
              <a:rPr lang="en-US" altLang="en-US" u="sng" dirty="0" smtClean="0">
                <a:effectLst/>
                <a:cs typeface="Arial" charset="0"/>
              </a:rPr>
              <a:t>or</a:t>
            </a:r>
            <a:r>
              <a:rPr lang="en-US" altLang="en-US" dirty="0" smtClean="0">
                <a:effectLst/>
                <a:cs typeface="Arial" charset="0"/>
              </a:rPr>
              <a:t> p+: </a:t>
            </a:r>
          </a:p>
          <a:p>
            <a:pPr lvl="2" eaLnBrk="1" hangingPunct="1">
              <a:lnSpc>
                <a:spcPct val="90000"/>
              </a:lnSpc>
              <a:buFont typeface="Arial" charset="0"/>
              <a:buChar char="►"/>
              <a:defRPr/>
            </a:pPr>
            <a:r>
              <a:rPr lang="en-US" altLang="en-US" sz="2800" dirty="0" smtClean="0">
                <a:effectLst/>
                <a:cs typeface="Arial" charset="0"/>
              </a:rPr>
              <a:t> </a:t>
            </a:r>
            <a:r>
              <a:rPr lang="en-US" altLang="en-US" sz="2800" dirty="0" err="1" smtClean="0">
                <a:effectLst/>
                <a:cs typeface="Arial" charset="0"/>
              </a:rPr>
              <a:t>q</a:t>
            </a:r>
            <a:r>
              <a:rPr lang="en-US" altLang="en-US" sz="2800" baseline="-25000" dirty="0" err="1" smtClean="0">
                <a:effectLst/>
                <a:cs typeface="Arial" charset="0"/>
              </a:rPr>
              <a:t>e</a:t>
            </a:r>
            <a:r>
              <a:rPr lang="en-US" altLang="en-US" sz="2800" dirty="0" smtClean="0">
                <a:effectLst/>
                <a:cs typeface="Arial" charset="0"/>
              </a:rPr>
              <a:t> = -1.6 x 10</a:t>
            </a:r>
            <a:r>
              <a:rPr lang="en-US" altLang="en-US" sz="2800" baseline="30000" dirty="0" smtClean="0">
                <a:effectLst/>
                <a:cs typeface="Arial" charset="0"/>
              </a:rPr>
              <a:t>-19</a:t>
            </a:r>
            <a:r>
              <a:rPr lang="en-US" altLang="en-US" sz="2800" dirty="0" smtClean="0">
                <a:effectLst/>
                <a:cs typeface="Arial" charset="0"/>
              </a:rPr>
              <a:t> C   &amp;   </a:t>
            </a:r>
            <a:r>
              <a:rPr lang="en-US" altLang="en-US" sz="2800" dirty="0" err="1" smtClean="0">
                <a:effectLst/>
                <a:cs typeface="Arial" charset="0"/>
              </a:rPr>
              <a:t>q</a:t>
            </a:r>
            <a:r>
              <a:rPr lang="en-US" altLang="en-US" sz="2800" baseline="-25000" dirty="0" err="1" smtClean="0">
                <a:effectLst/>
                <a:cs typeface="Arial" charset="0"/>
              </a:rPr>
              <a:t>p</a:t>
            </a:r>
            <a:r>
              <a:rPr lang="en-US" altLang="en-US" sz="2800" dirty="0" smtClean="0">
                <a:effectLst/>
                <a:cs typeface="Arial" charset="0"/>
              </a:rPr>
              <a:t> = +1.6 x 10</a:t>
            </a:r>
            <a:r>
              <a:rPr lang="en-US" altLang="en-US" sz="2800" baseline="30000" dirty="0" smtClean="0">
                <a:effectLst/>
                <a:cs typeface="Arial" charset="0"/>
              </a:rPr>
              <a:t>-19</a:t>
            </a:r>
            <a:r>
              <a:rPr lang="en-US" altLang="en-US" sz="2800" dirty="0" smtClean="0">
                <a:effectLst/>
                <a:cs typeface="Arial" charset="0"/>
              </a:rPr>
              <a:t> C </a:t>
            </a:r>
          </a:p>
          <a:p>
            <a:pPr lvl="2" eaLnBrk="1" hangingPunct="1">
              <a:lnSpc>
                <a:spcPct val="90000"/>
              </a:lnSpc>
              <a:buFont typeface="Arial" charset="0"/>
              <a:buChar char="►"/>
              <a:defRPr/>
            </a:pPr>
            <a:r>
              <a:rPr lang="en-US" altLang="en-US" sz="2800" dirty="0" smtClean="0">
                <a:effectLst/>
                <a:cs typeface="Arial" charset="0"/>
              </a:rPr>
              <a:t> So then 1 Coulomb of charge has 6.25 x 10</a:t>
            </a:r>
            <a:r>
              <a:rPr lang="en-US" altLang="en-US" sz="2800" baseline="30000" dirty="0" smtClean="0">
                <a:effectLst/>
                <a:cs typeface="Arial" charset="0"/>
              </a:rPr>
              <a:t>18</a:t>
            </a:r>
            <a:r>
              <a:rPr lang="en-US" altLang="en-US" sz="2800" dirty="0" smtClean="0">
                <a:effectLst/>
                <a:cs typeface="Arial" charset="0"/>
              </a:rPr>
              <a:t> individual charges in it!</a:t>
            </a:r>
          </a:p>
          <a:p>
            <a:pPr lvl="1" eaLnBrk="1" hangingPunct="1">
              <a:lnSpc>
                <a:spcPct val="90000"/>
              </a:lnSpc>
              <a:defRPr/>
            </a:pPr>
            <a:r>
              <a:rPr lang="en-US" altLang="en-US" dirty="0" smtClean="0">
                <a:effectLst/>
                <a:cs typeface="Arial" charset="0"/>
              </a:rPr>
              <a:t>If q’s are the oppositely charged, </a:t>
            </a:r>
          </a:p>
          <a:p>
            <a:pPr lvl="1" eaLnBrk="1" hangingPunct="1">
              <a:lnSpc>
                <a:spcPct val="90000"/>
              </a:lnSpc>
              <a:buFont typeface="Wingdings" panose="05000000000000000000" pitchFamily="2" charset="2"/>
              <a:buNone/>
              <a:defRPr/>
            </a:pPr>
            <a:r>
              <a:rPr lang="en-US" altLang="en-US" dirty="0" smtClean="0">
                <a:effectLst/>
                <a:cs typeface="Arial" charset="0"/>
              </a:rPr>
              <a:t>			then F</a:t>
            </a:r>
            <a:r>
              <a:rPr lang="en-US" altLang="en-US" baseline="-25000" dirty="0" smtClean="0">
                <a:effectLst/>
                <a:cs typeface="Arial" charset="0"/>
              </a:rPr>
              <a:t>e</a:t>
            </a:r>
            <a:r>
              <a:rPr lang="en-US" altLang="en-US" dirty="0" smtClean="0">
                <a:effectLst/>
                <a:cs typeface="Arial" charset="0"/>
              </a:rPr>
              <a:t> is an attractive force</a:t>
            </a:r>
          </a:p>
          <a:p>
            <a:pPr lvl="1" eaLnBrk="1" hangingPunct="1">
              <a:lnSpc>
                <a:spcPct val="90000"/>
              </a:lnSpc>
              <a:defRPr/>
            </a:pPr>
            <a:r>
              <a:rPr lang="en-US" altLang="en-US" dirty="0" smtClean="0">
                <a:effectLst/>
                <a:cs typeface="Arial" charset="0"/>
              </a:rPr>
              <a:t>If q’s are similarly charged, </a:t>
            </a:r>
          </a:p>
          <a:p>
            <a:pPr lvl="1" eaLnBrk="1" hangingPunct="1">
              <a:lnSpc>
                <a:spcPct val="90000"/>
              </a:lnSpc>
              <a:buFont typeface="Wingdings" panose="05000000000000000000" pitchFamily="2" charset="2"/>
              <a:buNone/>
              <a:defRPr/>
            </a:pPr>
            <a:r>
              <a:rPr lang="en-US" altLang="en-US" dirty="0" smtClean="0">
                <a:effectLst/>
                <a:cs typeface="Arial" charset="0"/>
              </a:rPr>
              <a:t>			then F</a:t>
            </a:r>
            <a:r>
              <a:rPr lang="en-US" altLang="en-US" baseline="-25000" dirty="0" smtClean="0">
                <a:effectLst/>
                <a:cs typeface="Arial" charset="0"/>
              </a:rPr>
              <a:t>e</a:t>
            </a:r>
            <a:r>
              <a:rPr lang="en-US" altLang="en-US" dirty="0" smtClean="0">
                <a:effectLst/>
                <a:cs typeface="Arial" charset="0"/>
              </a:rPr>
              <a:t> is a repulsive force</a:t>
            </a:r>
          </a:p>
        </p:txBody>
      </p:sp>
    </p:spTree>
    <p:extLst>
      <p:ext uri="{BB962C8B-B14F-4D97-AF65-F5344CB8AC3E}">
        <p14:creationId xmlns:p14="http://schemas.microsoft.com/office/powerpoint/2010/main" val="11581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24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2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0" y="0"/>
            <a:ext cx="7013575" cy="685800"/>
          </a:xfrm>
        </p:spPr>
        <p:txBody>
          <a:bodyPr/>
          <a:lstStyle/>
          <a:p>
            <a:pPr>
              <a:defRPr/>
            </a:pPr>
            <a:r>
              <a:rPr lang="en-US" sz="3600" dirty="0" smtClean="0"/>
              <a:t>Superposition for Electric Charges</a:t>
            </a:r>
            <a:endParaRPr lang="en-US" sz="3600" dirty="0"/>
          </a:p>
        </p:txBody>
      </p:sp>
      <p:sp>
        <p:nvSpPr>
          <p:cNvPr id="3" name="Content Placeholder 2"/>
          <p:cNvSpPr>
            <a:spLocks noGrp="1"/>
          </p:cNvSpPr>
          <p:nvPr>
            <p:ph idx="1"/>
          </p:nvPr>
        </p:nvSpPr>
        <p:spPr>
          <a:xfrm>
            <a:off x="0" y="685800"/>
            <a:ext cx="9144000" cy="2679700"/>
          </a:xfrm>
        </p:spPr>
        <p:txBody>
          <a:bodyPr/>
          <a:lstStyle/>
          <a:p>
            <a:pPr marL="0" indent="0">
              <a:buFont typeface="Arial" panose="020B0604020202020204" pitchFamily="34" charset="0"/>
              <a:buNone/>
              <a:defRPr/>
            </a:pPr>
            <a:r>
              <a:rPr lang="en-US" altLang="en-US" sz="2800" dirty="0" smtClean="0">
                <a:effectLst/>
              </a:rPr>
              <a:t>Principle of Superposition: for multiple point charges, the forces on each charge, from every other charge, can be calculated and then added as vectors.</a:t>
            </a:r>
          </a:p>
          <a:p>
            <a:pPr>
              <a:spcBef>
                <a:spcPct val="50000"/>
              </a:spcBef>
              <a:defRPr/>
            </a:pPr>
            <a:r>
              <a:rPr lang="en-US" altLang="en-US" sz="2800" dirty="0" smtClean="0">
                <a:effectLst/>
              </a:rPr>
              <a:t>The net force on a charge is the vector sum of all the forces acting on it.  	</a:t>
            </a:r>
            <a:r>
              <a:rPr lang="en-US" altLang="en-US" sz="2800" dirty="0" smtClean="0">
                <a:effectLst/>
                <a:sym typeface="Symbol" panose="05050102010706020507" pitchFamily="18" charset="2"/>
              </a:rPr>
              <a:t></a:t>
            </a:r>
            <a:r>
              <a:rPr lang="en-US" altLang="en-US" sz="2800" dirty="0" err="1" smtClean="0">
                <a:effectLst/>
                <a:sym typeface="Symbol" panose="05050102010706020507" pitchFamily="18" charset="2"/>
              </a:rPr>
              <a:t>F</a:t>
            </a:r>
            <a:r>
              <a:rPr lang="en-US" altLang="en-US" sz="2800" baseline="-25000" dirty="0" err="1" smtClean="0">
                <a:effectLst/>
                <a:sym typeface="Symbol" panose="05050102010706020507" pitchFamily="18" charset="2"/>
              </a:rPr>
              <a:t>on</a:t>
            </a:r>
            <a:r>
              <a:rPr lang="en-US" altLang="en-US" sz="2800" baseline="-25000" dirty="0" smtClean="0">
                <a:effectLst/>
                <a:sym typeface="Symbol" panose="05050102010706020507" pitchFamily="18" charset="2"/>
              </a:rPr>
              <a:t> q </a:t>
            </a:r>
            <a:r>
              <a:rPr lang="en-US" altLang="en-US" sz="2800" dirty="0" smtClean="0">
                <a:effectLst/>
                <a:sym typeface="Symbol" panose="05050102010706020507" pitchFamily="18" charset="2"/>
              </a:rPr>
              <a:t>= </a:t>
            </a:r>
            <a:r>
              <a:rPr lang="en-US" altLang="en-US" sz="2800" baseline="-25000" dirty="0">
                <a:effectLst/>
                <a:sym typeface="Symbol" panose="05050102010706020507" pitchFamily="18" charset="2"/>
              </a:rPr>
              <a:t>1</a:t>
            </a:r>
            <a:r>
              <a:rPr lang="en-US" altLang="en-US" sz="2800" dirty="0" smtClean="0">
                <a:effectLst/>
                <a:sym typeface="Symbol" panose="05050102010706020507" pitchFamily="18" charset="2"/>
              </a:rPr>
              <a:t>F</a:t>
            </a:r>
            <a:r>
              <a:rPr lang="en-US" altLang="en-US" sz="2800" baseline="-25000" dirty="0" smtClean="0">
                <a:effectLst/>
                <a:sym typeface="Symbol" panose="05050102010706020507" pitchFamily="18" charset="2"/>
              </a:rPr>
              <a:t>q</a:t>
            </a:r>
            <a:r>
              <a:rPr lang="en-US" altLang="en-US" sz="2800" dirty="0" smtClean="0">
                <a:effectLst/>
                <a:sym typeface="Symbol" panose="05050102010706020507" pitchFamily="18" charset="2"/>
              </a:rPr>
              <a:t> + </a:t>
            </a:r>
            <a:r>
              <a:rPr lang="en-US" altLang="en-US" sz="2800" baseline="-25000" dirty="0">
                <a:effectLst/>
                <a:sym typeface="Symbol" panose="05050102010706020507" pitchFamily="18" charset="2"/>
              </a:rPr>
              <a:t>2</a:t>
            </a:r>
            <a:r>
              <a:rPr lang="en-US" altLang="en-US" sz="2800" dirty="0" smtClean="0">
                <a:effectLst/>
                <a:sym typeface="Symbol" panose="05050102010706020507" pitchFamily="18" charset="2"/>
              </a:rPr>
              <a:t>F</a:t>
            </a:r>
            <a:r>
              <a:rPr lang="en-US" altLang="en-US" sz="2800" baseline="-25000" dirty="0" smtClean="0">
                <a:effectLst/>
                <a:sym typeface="Symbol" panose="05050102010706020507" pitchFamily="18" charset="2"/>
              </a:rPr>
              <a:t>q</a:t>
            </a:r>
            <a:r>
              <a:rPr lang="en-US" altLang="en-US" sz="2800" dirty="0" smtClean="0">
                <a:effectLst/>
                <a:sym typeface="Symbol" panose="05050102010706020507" pitchFamily="18" charset="2"/>
              </a:rPr>
              <a:t> +</a:t>
            </a:r>
            <a:r>
              <a:rPr lang="en-US" altLang="en-US" sz="2800" baseline="-25000" dirty="0" smtClean="0">
                <a:effectLst/>
                <a:sym typeface="Symbol" panose="05050102010706020507" pitchFamily="18" charset="2"/>
              </a:rPr>
              <a:t>3</a:t>
            </a:r>
            <a:r>
              <a:rPr lang="en-US" altLang="en-US" sz="2800" dirty="0" smtClean="0">
                <a:effectLst/>
                <a:sym typeface="Symbol" panose="05050102010706020507" pitchFamily="18" charset="2"/>
              </a:rPr>
              <a:t>F</a:t>
            </a:r>
            <a:r>
              <a:rPr lang="en-US" altLang="en-US" sz="2800" baseline="-25000" dirty="0" smtClean="0">
                <a:effectLst/>
                <a:sym typeface="Symbol" panose="05050102010706020507" pitchFamily="18" charset="2"/>
              </a:rPr>
              <a:t>q</a:t>
            </a:r>
            <a:r>
              <a:rPr lang="en-US" altLang="en-US" sz="2800" dirty="0" smtClean="0">
                <a:effectLst/>
                <a:sym typeface="Symbol" panose="05050102010706020507" pitchFamily="18" charset="2"/>
              </a:rPr>
              <a:t> + …</a:t>
            </a:r>
          </a:p>
          <a:p>
            <a:pPr marL="0" indent="0">
              <a:spcBef>
                <a:spcPct val="50000"/>
              </a:spcBef>
              <a:buFont typeface="Arial" panose="020B0604020202020204" pitchFamily="34" charset="0"/>
              <a:buNone/>
              <a:defRPr/>
            </a:pPr>
            <a:endParaRPr lang="en-US" altLang="en-US" sz="2800" dirty="0">
              <a:effectLst/>
            </a:endParaRPr>
          </a:p>
        </p:txBody>
      </p:sp>
      <p:pic>
        <p:nvPicPr>
          <p:cNvPr id="7" name="Picture 4" descr="16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6237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00400" y="3208338"/>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chemeClr val="bg1"/>
                </a:solidFill>
              </a:rPr>
              <a:t>1</a:t>
            </a:r>
            <a:r>
              <a:rPr lang="en-US" altLang="en-US" sz="1800" baseline="30000">
                <a:solidFill>
                  <a:schemeClr val="bg1"/>
                </a:solidFill>
              </a:rPr>
              <a:t>st</a:t>
            </a:r>
            <a:r>
              <a:rPr lang="en-US" altLang="en-US" sz="1800">
                <a:solidFill>
                  <a:schemeClr val="bg1"/>
                </a:solidFill>
              </a:rPr>
              <a:t>: find F between each set of charges,     	using Coulomb’s law.</a:t>
            </a:r>
          </a:p>
          <a:p>
            <a:pPr>
              <a:spcBef>
                <a:spcPct val="0"/>
              </a:spcBef>
              <a:buClrTx/>
              <a:buSzTx/>
              <a:buFontTx/>
              <a:buNone/>
            </a:pPr>
            <a:r>
              <a:rPr lang="en-US" altLang="en-US" sz="1800">
                <a:solidFill>
                  <a:schemeClr val="bg1"/>
                </a:solidFill>
              </a:rPr>
              <a:t>2</a:t>
            </a:r>
            <a:r>
              <a:rPr lang="en-US" altLang="en-US" sz="1800" baseline="30000">
                <a:solidFill>
                  <a:schemeClr val="bg1"/>
                </a:solidFill>
              </a:rPr>
              <a:t>nd</a:t>
            </a:r>
            <a:r>
              <a:rPr lang="en-US" altLang="en-US" sz="1800">
                <a:solidFill>
                  <a:schemeClr val="bg1"/>
                </a:solidFill>
              </a:rPr>
              <a:t>: add up those F’s using vector addition 	techniques.</a:t>
            </a:r>
          </a:p>
        </p:txBody>
      </p:sp>
    </p:spTree>
    <p:extLst>
      <p:ext uri="{BB962C8B-B14F-4D97-AF65-F5344CB8AC3E}">
        <p14:creationId xmlns:p14="http://schemas.microsoft.com/office/powerpoint/2010/main" val="3255288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109538"/>
            <a:ext cx="5381625" cy="647700"/>
          </a:xfrm>
        </p:spPr>
        <p:txBody>
          <a:bodyPr/>
          <a:lstStyle/>
          <a:p>
            <a:pPr>
              <a:defRPr/>
            </a:pPr>
            <a:r>
              <a:rPr lang="en-US" sz="3600" dirty="0" smtClean="0"/>
              <a:t>Review of Vector Addition</a:t>
            </a:r>
            <a:endParaRPr lang="en-US" sz="3600" dirty="0"/>
          </a:p>
        </p:txBody>
      </p:sp>
      <p:graphicFrame>
        <p:nvGraphicFramePr>
          <p:cNvPr id="5" name="Object 4"/>
          <p:cNvGraphicFramePr>
            <a:graphicFrameLocks noChangeAspect="1"/>
          </p:cNvGraphicFramePr>
          <p:nvPr/>
        </p:nvGraphicFramePr>
        <p:xfrm>
          <a:off x="833438" y="1239838"/>
          <a:ext cx="3306762" cy="4830762"/>
        </p:xfrm>
        <a:graphic>
          <a:graphicData uri="http://schemas.openxmlformats.org/presentationml/2006/ole">
            <mc:AlternateContent xmlns:mc="http://schemas.openxmlformats.org/markup-compatibility/2006">
              <mc:Choice xmlns:v="urn:schemas-microsoft-com:vml" Requires="v">
                <p:oleObj spid="_x0000_s1042" name="Photo Editor Photo" r:id="rId3" imgW="3343742" imgH="4885714" progId="MSPhotoEd.3">
                  <p:embed/>
                </p:oleObj>
              </mc:Choice>
              <mc:Fallback>
                <p:oleObj name="Photo Editor Photo" r:id="rId3" imgW="3343742" imgH="4885714" progId="MSPhotoEd.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1239838"/>
                        <a:ext cx="3306762"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5"/>
          <p:cNvGraphicFramePr>
            <a:graphicFrameLocks noChangeAspect="1"/>
          </p:cNvGraphicFramePr>
          <p:nvPr/>
        </p:nvGraphicFramePr>
        <p:xfrm>
          <a:off x="5638800" y="1281113"/>
          <a:ext cx="2644775" cy="4954587"/>
        </p:xfrm>
        <a:graphic>
          <a:graphicData uri="http://schemas.openxmlformats.org/presentationml/2006/ole">
            <mc:AlternateContent xmlns:mc="http://schemas.openxmlformats.org/markup-compatibility/2006">
              <mc:Choice xmlns:v="urn:schemas-microsoft-com:vml" Requires="v">
                <p:oleObj spid="_x0000_s1043" name="Photo Editor Photo" r:id="rId5" imgW="3228571" imgH="6047619" progId="MSPhotoEd.3">
                  <p:embed/>
                </p:oleObj>
              </mc:Choice>
              <mc:Fallback>
                <p:oleObj name="Photo Editor Photo" r:id="rId5" imgW="3228571" imgH="6047619" progId="MSPhotoEd.3">
                  <p:embed/>
                  <p:pic>
                    <p:nvPicPr>
                      <p:cNvPr id="8"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81113"/>
                        <a:ext cx="26447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a:spLocks noChangeArrowheads="1"/>
          </p:cNvSpPr>
          <p:nvPr/>
        </p:nvSpPr>
        <p:spPr bwMode="auto">
          <a:xfrm>
            <a:off x="228600" y="757238"/>
            <a:ext cx="3802063"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AutoNum type="alphaLcParenBoth"/>
            </a:pPr>
            <a:r>
              <a:rPr lang="en-US" altLang="en-US" sz="2000"/>
              <a:t>original vectors to be added</a:t>
            </a:r>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endParaRPr lang="en-US" altLang="en-US" sz="2400"/>
          </a:p>
          <a:p>
            <a:pPr>
              <a:spcBef>
                <a:spcPct val="0"/>
              </a:spcBef>
              <a:buClrTx/>
              <a:buSzTx/>
              <a:buFontTx/>
              <a:buAutoNum type="alphaLcParenBoth"/>
            </a:pPr>
            <a:r>
              <a:rPr lang="en-US" altLang="en-US" sz="2000"/>
              <a:t> adding them tip to tail</a:t>
            </a:r>
          </a:p>
        </p:txBody>
      </p:sp>
      <p:sp>
        <p:nvSpPr>
          <p:cNvPr id="6" name="TextBox 5"/>
          <p:cNvSpPr txBox="1">
            <a:spLocks noChangeArrowheads="1"/>
          </p:cNvSpPr>
          <p:nvPr/>
        </p:nvSpPr>
        <p:spPr bwMode="auto">
          <a:xfrm>
            <a:off x="5138738" y="892175"/>
            <a:ext cx="3957637"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000"/>
              <a:t>(c) adding them by parallelogram</a:t>
            </a:r>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endParaRPr lang="en-US" altLang="en-US" sz="2000"/>
          </a:p>
          <a:p>
            <a:pPr>
              <a:spcBef>
                <a:spcPct val="0"/>
              </a:spcBef>
              <a:buClrTx/>
              <a:buSzTx/>
              <a:buFontTx/>
              <a:buNone/>
            </a:pPr>
            <a:r>
              <a:rPr lang="en-US" altLang="en-US" sz="2000"/>
              <a:t>(d) adding them by components</a:t>
            </a:r>
          </a:p>
        </p:txBody>
      </p:sp>
    </p:spTree>
    <p:extLst>
      <p:ext uri="{BB962C8B-B14F-4D97-AF65-F5344CB8AC3E}">
        <p14:creationId xmlns:p14="http://schemas.microsoft.com/office/powerpoint/2010/main" val="121207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0" y="0"/>
            <a:ext cx="9144000" cy="685800"/>
          </a:xfrm>
        </p:spPr>
        <p:txBody>
          <a:bodyPr/>
          <a:lstStyle/>
          <a:p>
            <a:pPr eaLnBrk="1" hangingPunct="1">
              <a:defRPr/>
            </a:pPr>
            <a:r>
              <a:rPr lang="en-US" sz="3200" dirty="0" smtClean="0"/>
              <a:t>A Review of Basic Atomic Structure &amp; Terms</a:t>
            </a:r>
            <a:endParaRPr lang="en-US" sz="4000" dirty="0" smtClean="0"/>
          </a:p>
        </p:txBody>
      </p:sp>
      <p:sp>
        <p:nvSpPr>
          <p:cNvPr id="2051" name="Rectangle 3"/>
          <p:cNvSpPr>
            <a:spLocks noGrp="1" noRot="1" noChangeArrowheads="1"/>
          </p:cNvSpPr>
          <p:nvPr>
            <p:ph type="body" sz="half" idx="3"/>
          </p:nvPr>
        </p:nvSpPr>
        <p:spPr>
          <a:xfrm>
            <a:off x="0" y="533400"/>
            <a:ext cx="9296400" cy="6324600"/>
          </a:xfrm>
        </p:spPr>
        <p:txBody>
          <a:bodyPr/>
          <a:lstStyle/>
          <a:p>
            <a:pPr eaLnBrk="1" hangingPunct="1">
              <a:lnSpc>
                <a:spcPct val="90000"/>
              </a:lnSpc>
              <a:buFont typeface="Arial" charset="0"/>
              <a:buNone/>
              <a:defRPr/>
            </a:pPr>
            <a:r>
              <a:rPr lang="en-US" sz="2800" dirty="0" smtClean="0">
                <a:effectLst/>
              </a:rPr>
              <a:t>Basic atomic structure :</a:t>
            </a:r>
          </a:p>
          <a:p>
            <a:pPr eaLnBrk="1" hangingPunct="1">
              <a:lnSpc>
                <a:spcPct val="90000"/>
              </a:lnSpc>
              <a:buFont typeface="Arial" charset="0"/>
              <a:buNone/>
              <a:defRPr/>
            </a:pPr>
            <a:r>
              <a:rPr lang="en-US" sz="2800" dirty="0" smtClean="0">
                <a:effectLst/>
              </a:rPr>
              <a:t>	</a:t>
            </a:r>
          </a:p>
          <a:p>
            <a:pPr eaLnBrk="1" hangingPunct="1">
              <a:lnSpc>
                <a:spcPct val="90000"/>
              </a:lnSpc>
              <a:buFont typeface="Arial" charset="0"/>
              <a:buNone/>
              <a:defRPr/>
            </a:pPr>
            <a:endParaRPr lang="en-US" sz="2800" dirty="0" smtClean="0">
              <a:effectLst/>
            </a:endParaRPr>
          </a:p>
          <a:p>
            <a:pPr eaLnBrk="1" hangingPunct="1">
              <a:lnSpc>
                <a:spcPct val="90000"/>
              </a:lnSpc>
              <a:buFont typeface="Arial" charset="0"/>
              <a:buNone/>
              <a:defRPr/>
            </a:pPr>
            <a:r>
              <a:rPr lang="en-US" sz="2800" dirty="0" smtClean="0">
                <a:effectLst/>
              </a:rPr>
              <a:t>									    YUCK!!</a:t>
            </a:r>
          </a:p>
          <a:p>
            <a:pPr eaLnBrk="1" hangingPunct="1">
              <a:lnSpc>
                <a:spcPct val="90000"/>
              </a:lnSpc>
              <a:buFont typeface="Arial" charset="0"/>
              <a:buNone/>
              <a:defRPr/>
            </a:pPr>
            <a:endParaRPr lang="en-US" sz="1100" dirty="0" smtClean="0">
              <a:effectLst/>
            </a:endParaRPr>
          </a:p>
          <a:p>
            <a:pPr marL="0" indent="0" eaLnBrk="1" hangingPunct="1">
              <a:lnSpc>
                <a:spcPct val="90000"/>
              </a:lnSpc>
              <a:buFont typeface="Arial" charset="0"/>
              <a:buNone/>
              <a:defRPr/>
            </a:pPr>
            <a:r>
              <a:rPr lang="en-US" sz="2800" dirty="0" smtClean="0">
                <a:effectLst/>
              </a:rPr>
              <a:t>Almost </a:t>
            </a:r>
            <a:r>
              <a:rPr lang="en-US" sz="2800" dirty="0">
                <a:effectLst/>
              </a:rPr>
              <a:t>beyond comprehension, the nucleus is incredibly </a:t>
            </a:r>
            <a:r>
              <a:rPr lang="en-US" sz="2800" dirty="0" smtClean="0">
                <a:effectLst/>
              </a:rPr>
              <a:t>small &amp; dense, while the </a:t>
            </a:r>
            <a:r>
              <a:rPr lang="en-US" sz="2800" dirty="0">
                <a:effectLst/>
              </a:rPr>
              <a:t>electrons are incredibly rare </a:t>
            </a:r>
            <a:r>
              <a:rPr lang="en-US" sz="2800" dirty="0" smtClean="0">
                <a:effectLst/>
              </a:rPr>
              <a:t>&amp; </a:t>
            </a:r>
            <a:r>
              <a:rPr lang="en-US" sz="2800" dirty="0">
                <a:effectLst/>
              </a:rPr>
              <a:t>far out</a:t>
            </a:r>
            <a:r>
              <a:rPr lang="en-US" sz="2800" dirty="0" smtClean="0">
                <a:effectLst/>
              </a:rPr>
              <a:t>!  Stadium analogy… </a:t>
            </a:r>
            <a:endParaRPr lang="en-US" sz="1100" dirty="0" smtClean="0">
              <a:effectLst/>
            </a:endParaRPr>
          </a:p>
          <a:p>
            <a:pPr eaLnBrk="1" hangingPunct="1">
              <a:lnSpc>
                <a:spcPct val="90000"/>
              </a:lnSpc>
              <a:buFont typeface="Arial" charset="0"/>
              <a:buNone/>
              <a:defRPr/>
            </a:pPr>
            <a:r>
              <a:rPr lang="en-US" sz="2800" dirty="0" smtClean="0">
                <a:effectLst/>
              </a:rPr>
              <a:t>The protons are tightly held in the nucleus by the Strong Nuclear force (one of the 4 fundamental forces) and so it takes a nuclear change (aka nuclear reaction – examples: fission or fusion) to change the number of protons in an atom!</a:t>
            </a:r>
          </a:p>
          <a:p>
            <a:pPr eaLnBrk="1" hangingPunct="1">
              <a:lnSpc>
                <a:spcPct val="90000"/>
              </a:lnSpc>
              <a:buFont typeface="Arial" charset="0"/>
              <a:buNone/>
              <a:defRPr/>
            </a:pPr>
            <a:r>
              <a:rPr lang="en-US" sz="2800" dirty="0" smtClean="0">
                <a:effectLst/>
              </a:rPr>
              <a:t>But </a:t>
            </a:r>
            <a:r>
              <a:rPr lang="en-US" sz="2800" dirty="0">
                <a:effectLst/>
              </a:rPr>
              <a:t>the electrons are WAY out there… </a:t>
            </a:r>
            <a:r>
              <a:rPr lang="en-US" sz="2800" dirty="0" smtClean="0">
                <a:effectLst/>
              </a:rPr>
              <a:t>often easily  swiped away by even just the brush of a hand… </a:t>
            </a:r>
          </a:p>
          <a:p>
            <a:pPr eaLnBrk="1" hangingPunct="1">
              <a:lnSpc>
                <a:spcPct val="90000"/>
              </a:lnSpc>
              <a:buFont typeface="Arial" charset="0"/>
              <a:buNone/>
              <a:defRPr/>
            </a:pPr>
            <a:endParaRPr lang="en-US" sz="2800" dirty="0" smtClean="0"/>
          </a:p>
        </p:txBody>
      </p:sp>
      <p:graphicFrame>
        <p:nvGraphicFramePr>
          <p:cNvPr id="4" name="Table 3"/>
          <p:cNvGraphicFramePr>
            <a:graphicFrameLocks noGrp="1"/>
          </p:cNvGraphicFramePr>
          <p:nvPr/>
        </p:nvGraphicFramePr>
        <p:xfrm>
          <a:off x="0" y="1066800"/>
          <a:ext cx="7620000" cy="148272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370681">
                <a:tc>
                  <a:txBody>
                    <a:bodyPr/>
                    <a:lstStyle/>
                    <a:p>
                      <a:r>
                        <a:rPr lang="en-US" sz="1800" dirty="0" smtClean="0">
                          <a:solidFill>
                            <a:schemeClr val="bg1"/>
                          </a:solidFill>
                        </a:rPr>
                        <a:t>particle</a:t>
                      </a:r>
                      <a:endParaRPr lang="en-US" sz="1800" dirty="0">
                        <a:solidFill>
                          <a:schemeClr val="bg1"/>
                        </a:solidFill>
                      </a:endParaRPr>
                    </a:p>
                  </a:txBody>
                  <a:tcPr marT="45700" marB="45700"/>
                </a:tc>
                <a:tc>
                  <a:txBody>
                    <a:bodyPr/>
                    <a:lstStyle/>
                    <a:p>
                      <a:pPr algn="ctr"/>
                      <a:r>
                        <a:rPr lang="en-US" sz="1800" dirty="0" smtClean="0">
                          <a:solidFill>
                            <a:schemeClr val="bg1"/>
                          </a:solidFill>
                        </a:rPr>
                        <a:t>symbol</a:t>
                      </a:r>
                      <a:endParaRPr lang="en-US" sz="1800" dirty="0">
                        <a:solidFill>
                          <a:schemeClr val="bg1"/>
                        </a:solidFill>
                      </a:endParaRPr>
                    </a:p>
                  </a:txBody>
                  <a:tcPr marT="45700" marB="45700"/>
                </a:tc>
                <a:tc>
                  <a:txBody>
                    <a:bodyPr/>
                    <a:lstStyle/>
                    <a:p>
                      <a:pPr algn="ctr"/>
                      <a:r>
                        <a:rPr lang="en-US" sz="1800" dirty="0" smtClean="0">
                          <a:solidFill>
                            <a:schemeClr val="bg1"/>
                          </a:solidFill>
                        </a:rPr>
                        <a:t>location</a:t>
                      </a:r>
                      <a:endParaRPr lang="en-US" sz="1800" dirty="0">
                        <a:solidFill>
                          <a:schemeClr val="bg1"/>
                        </a:solidFill>
                      </a:endParaRPr>
                    </a:p>
                  </a:txBody>
                  <a:tcPr marT="45700" marB="45700"/>
                </a:tc>
                <a:tc>
                  <a:txBody>
                    <a:bodyPr/>
                    <a:lstStyle/>
                    <a:p>
                      <a:pPr algn="ctr"/>
                      <a:r>
                        <a:rPr lang="en-US" sz="1800" dirty="0" smtClean="0">
                          <a:solidFill>
                            <a:schemeClr val="bg1"/>
                          </a:solidFill>
                        </a:rPr>
                        <a:t>mass (kg)</a:t>
                      </a:r>
                      <a:endParaRPr lang="en-US" sz="1800" dirty="0">
                        <a:solidFill>
                          <a:schemeClr val="bg1"/>
                        </a:solidFill>
                      </a:endParaRPr>
                    </a:p>
                  </a:txBody>
                  <a:tcPr marT="45700" marB="45700"/>
                </a:tc>
                <a:tc>
                  <a:txBody>
                    <a:bodyPr/>
                    <a:lstStyle/>
                    <a:p>
                      <a:pPr algn="ctr"/>
                      <a:r>
                        <a:rPr lang="en-US" sz="1800" dirty="0" smtClean="0">
                          <a:solidFill>
                            <a:schemeClr val="bg1"/>
                          </a:solidFill>
                        </a:rPr>
                        <a:t>Charge (C)</a:t>
                      </a:r>
                      <a:endParaRPr lang="en-US" sz="1800" dirty="0">
                        <a:solidFill>
                          <a:schemeClr val="bg1"/>
                        </a:solidFill>
                      </a:endParaRPr>
                    </a:p>
                  </a:txBody>
                  <a:tcPr marT="45700" marB="45700"/>
                </a:tc>
                <a:extLst>
                  <a:ext uri="{0D108BD9-81ED-4DB2-BD59-A6C34878D82A}">
                    <a16:rowId xmlns:a16="http://schemas.microsoft.com/office/drawing/2014/main" val="10000"/>
                  </a:ext>
                </a:extLst>
              </a:tr>
              <a:tr h="370681">
                <a:tc>
                  <a:txBody>
                    <a:bodyPr/>
                    <a:lstStyle/>
                    <a:p>
                      <a:r>
                        <a:rPr lang="en-US" sz="1800" dirty="0" smtClean="0">
                          <a:solidFill>
                            <a:schemeClr val="bg1"/>
                          </a:solidFill>
                        </a:rPr>
                        <a:t>proton</a:t>
                      </a:r>
                      <a:endParaRPr lang="en-US" sz="1800" dirty="0">
                        <a:solidFill>
                          <a:schemeClr val="bg1"/>
                        </a:solidFill>
                      </a:endParaRPr>
                    </a:p>
                  </a:txBody>
                  <a:tcPr marT="45700" marB="45700"/>
                </a:tc>
                <a:tc>
                  <a:txBody>
                    <a:bodyPr/>
                    <a:lstStyle/>
                    <a:p>
                      <a:pPr algn="ctr"/>
                      <a:r>
                        <a:rPr lang="en-US" sz="1800" dirty="0" smtClean="0">
                          <a:solidFill>
                            <a:schemeClr val="bg1"/>
                          </a:solidFill>
                        </a:rPr>
                        <a:t>p</a:t>
                      </a:r>
                      <a:r>
                        <a:rPr lang="en-US" sz="1800" baseline="30000" dirty="0" smtClean="0">
                          <a:solidFill>
                            <a:schemeClr val="bg1"/>
                          </a:solidFill>
                        </a:rPr>
                        <a:t>+</a:t>
                      </a:r>
                      <a:endParaRPr lang="en-US" sz="1800" baseline="30000" dirty="0">
                        <a:solidFill>
                          <a:schemeClr val="bg1"/>
                        </a:solidFill>
                      </a:endParaRPr>
                    </a:p>
                  </a:txBody>
                  <a:tcPr marT="45700" marB="45700"/>
                </a:tc>
                <a:tc>
                  <a:txBody>
                    <a:bodyPr/>
                    <a:lstStyle/>
                    <a:p>
                      <a:r>
                        <a:rPr lang="en-US" sz="1800" dirty="0" smtClean="0">
                          <a:solidFill>
                            <a:schemeClr val="bg1"/>
                          </a:solidFill>
                        </a:rPr>
                        <a:t>nucleus</a:t>
                      </a:r>
                      <a:endParaRPr lang="en-US" sz="1800" dirty="0">
                        <a:solidFill>
                          <a:schemeClr val="bg1"/>
                        </a:solidFill>
                      </a:endParaRPr>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1.673 x 10</a:t>
                      </a:r>
                      <a:r>
                        <a:rPr lang="en-US" sz="1800" baseline="30000" dirty="0" smtClean="0">
                          <a:solidFill>
                            <a:schemeClr val="bg1"/>
                          </a:solidFill>
                        </a:rPr>
                        <a:t>-27</a:t>
                      </a:r>
                    </a:p>
                  </a:txBody>
                  <a:tcPr marT="45700" marB="45700"/>
                </a:tc>
                <a:tc>
                  <a:txBody>
                    <a:bodyPr/>
                    <a:lstStyle/>
                    <a:p>
                      <a:r>
                        <a:rPr lang="en-US" sz="1800" i="1" dirty="0" smtClean="0">
                          <a:solidFill>
                            <a:schemeClr val="bg1"/>
                          </a:solidFill>
                        </a:rPr>
                        <a:t>e</a:t>
                      </a:r>
                      <a:r>
                        <a:rPr lang="en-US" sz="1800" baseline="0" dirty="0" smtClean="0">
                          <a:solidFill>
                            <a:schemeClr val="bg1"/>
                          </a:solidFill>
                        </a:rPr>
                        <a:t> = +1.602 x 10</a:t>
                      </a:r>
                      <a:r>
                        <a:rPr lang="en-US" sz="1800" baseline="30000" dirty="0" smtClean="0">
                          <a:solidFill>
                            <a:schemeClr val="bg1"/>
                          </a:solidFill>
                        </a:rPr>
                        <a:t>-19</a:t>
                      </a:r>
                      <a:endParaRPr lang="en-US" sz="1800" baseline="30000" dirty="0">
                        <a:solidFill>
                          <a:schemeClr val="bg1"/>
                        </a:solidFill>
                      </a:endParaRPr>
                    </a:p>
                  </a:txBody>
                  <a:tcPr marT="45700" marB="45700"/>
                </a:tc>
                <a:extLst>
                  <a:ext uri="{0D108BD9-81ED-4DB2-BD59-A6C34878D82A}">
                    <a16:rowId xmlns:a16="http://schemas.microsoft.com/office/drawing/2014/main" val="10001"/>
                  </a:ext>
                </a:extLst>
              </a:tr>
              <a:tr h="370681">
                <a:tc>
                  <a:txBody>
                    <a:bodyPr/>
                    <a:lstStyle/>
                    <a:p>
                      <a:r>
                        <a:rPr lang="en-US" sz="1800" dirty="0" smtClean="0">
                          <a:solidFill>
                            <a:schemeClr val="bg1"/>
                          </a:solidFill>
                        </a:rPr>
                        <a:t>electron</a:t>
                      </a:r>
                      <a:endParaRPr lang="en-US" sz="1800" dirty="0">
                        <a:solidFill>
                          <a:schemeClr val="bg1"/>
                        </a:solidFill>
                      </a:endParaRPr>
                    </a:p>
                  </a:txBody>
                  <a:tcPr marT="45700" marB="45700"/>
                </a:tc>
                <a:tc>
                  <a:txBody>
                    <a:bodyPr/>
                    <a:lstStyle/>
                    <a:p>
                      <a:pPr algn="ctr"/>
                      <a:r>
                        <a:rPr lang="en-US" sz="1800" dirty="0" smtClean="0">
                          <a:solidFill>
                            <a:schemeClr val="bg1"/>
                          </a:solidFill>
                        </a:rPr>
                        <a:t>e</a:t>
                      </a:r>
                      <a:r>
                        <a:rPr lang="en-US" sz="1800" baseline="30000" dirty="0" smtClean="0">
                          <a:solidFill>
                            <a:schemeClr val="bg1"/>
                          </a:solidFill>
                        </a:rPr>
                        <a:t>-</a:t>
                      </a:r>
                      <a:endParaRPr lang="en-US" sz="1800" baseline="30000" dirty="0">
                        <a:solidFill>
                          <a:schemeClr val="bg1"/>
                        </a:solidFill>
                      </a:endParaRPr>
                    </a:p>
                  </a:txBody>
                  <a:tcPr marT="45700" marB="45700"/>
                </a:tc>
                <a:tc>
                  <a:txBody>
                    <a:bodyPr/>
                    <a:lstStyle/>
                    <a:p>
                      <a:r>
                        <a:rPr lang="en-US" sz="1800" dirty="0" smtClean="0">
                          <a:solidFill>
                            <a:schemeClr val="bg1"/>
                          </a:solidFill>
                        </a:rPr>
                        <a:t>electron cloud</a:t>
                      </a:r>
                      <a:endParaRPr lang="en-US" sz="1800" dirty="0">
                        <a:solidFill>
                          <a:schemeClr val="bg1"/>
                        </a:solidFill>
                      </a:endParaRPr>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9.11   x 10</a:t>
                      </a:r>
                      <a:r>
                        <a:rPr lang="en-US" sz="1800" baseline="30000" dirty="0" smtClean="0">
                          <a:solidFill>
                            <a:schemeClr val="bg1"/>
                          </a:solidFill>
                        </a:rPr>
                        <a:t>-31</a:t>
                      </a:r>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bg1"/>
                          </a:solidFill>
                        </a:rPr>
                        <a:t>e</a:t>
                      </a:r>
                      <a:r>
                        <a:rPr lang="en-US" sz="1800" baseline="0" dirty="0" smtClean="0">
                          <a:solidFill>
                            <a:schemeClr val="bg1"/>
                          </a:solidFill>
                        </a:rPr>
                        <a:t> = - 1.602 x 10</a:t>
                      </a:r>
                      <a:r>
                        <a:rPr lang="en-US" sz="1800" baseline="30000" dirty="0" smtClean="0">
                          <a:solidFill>
                            <a:schemeClr val="bg1"/>
                          </a:solidFill>
                        </a:rPr>
                        <a:t>-19</a:t>
                      </a:r>
                      <a:endParaRPr lang="en-US" sz="1800" dirty="0">
                        <a:solidFill>
                          <a:schemeClr val="bg1"/>
                        </a:solidFill>
                      </a:endParaRPr>
                    </a:p>
                  </a:txBody>
                  <a:tcPr marT="45700" marB="45700"/>
                </a:tc>
                <a:extLst>
                  <a:ext uri="{0D108BD9-81ED-4DB2-BD59-A6C34878D82A}">
                    <a16:rowId xmlns:a16="http://schemas.microsoft.com/office/drawing/2014/main" val="10002"/>
                  </a:ext>
                </a:extLst>
              </a:tr>
              <a:tr h="370681">
                <a:tc>
                  <a:txBody>
                    <a:bodyPr/>
                    <a:lstStyle/>
                    <a:p>
                      <a:r>
                        <a:rPr lang="en-US" sz="1800" dirty="0" smtClean="0">
                          <a:solidFill>
                            <a:schemeClr val="bg1"/>
                          </a:solidFill>
                        </a:rPr>
                        <a:t>neutron</a:t>
                      </a:r>
                      <a:endParaRPr lang="en-US" sz="1800" dirty="0">
                        <a:solidFill>
                          <a:schemeClr val="bg1"/>
                        </a:solidFill>
                      </a:endParaRPr>
                    </a:p>
                  </a:txBody>
                  <a:tcPr marT="45700" marB="45700"/>
                </a:tc>
                <a:tc>
                  <a:txBody>
                    <a:bodyPr/>
                    <a:lstStyle/>
                    <a:p>
                      <a:pPr algn="ctr"/>
                      <a:r>
                        <a:rPr lang="en-US" sz="1800" dirty="0" smtClean="0">
                          <a:solidFill>
                            <a:schemeClr val="bg1"/>
                          </a:solidFill>
                        </a:rPr>
                        <a:t>n</a:t>
                      </a:r>
                      <a:r>
                        <a:rPr lang="en-US" sz="1800" baseline="30000" dirty="0" smtClean="0">
                          <a:solidFill>
                            <a:schemeClr val="bg1"/>
                          </a:solidFill>
                        </a:rPr>
                        <a:t>0</a:t>
                      </a:r>
                      <a:endParaRPr lang="en-US" sz="1800" baseline="30000" dirty="0">
                        <a:solidFill>
                          <a:schemeClr val="bg1"/>
                        </a:solidFill>
                      </a:endParaRPr>
                    </a:p>
                  </a:txBody>
                  <a:tcPr marT="45700" marB="45700"/>
                </a:tc>
                <a:tc>
                  <a:txBody>
                    <a:bodyPr/>
                    <a:lstStyle/>
                    <a:p>
                      <a:r>
                        <a:rPr lang="en-US" sz="1800" dirty="0" smtClean="0">
                          <a:solidFill>
                            <a:schemeClr val="bg1"/>
                          </a:solidFill>
                        </a:rPr>
                        <a:t>nucleus</a:t>
                      </a:r>
                      <a:endParaRPr lang="en-US" sz="1800" dirty="0">
                        <a:solidFill>
                          <a:schemeClr val="bg1"/>
                        </a:solidFill>
                      </a:endParaRPr>
                    </a:p>
                  </a:txBody>
                  <a:tcPr marT="45700" marB="457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1.675 x 10</a:t>
                      </a:r>
                      <a:r>
                        <a:rPr lang="en-US" sz="1800" baseline="30000" dirty="0" smtClean="0">
                          <a:solidFill>
                            <a:schemeClr val="bg1"/>
                          </a:solidFill>
                        </a:rPr>
                        <a:t>-27</a:t>
                      </a:r>
                      <a:endParaRPr lang="en-US" sz="1800" dirty="0">
                        <a:solidFill>
                          <a:schemeClr val="bg1"/>
                        </a:solidFill>
                      </a:endParaRPr>
                    </a:p>
                  </a:txBody>
                  <a:tcPr marT="45700" marB="45700"/>
                </a:tc>
                <a:tc>
                  <a:txBody>
                    <a:bodyPr/>
                    <a:lstStyle/>
                    <a:p>
                      <a:pPr algn="ctr"/>
                      <a:r>
                        <a:rPr lang="en-US" sz="1800" dirty="0" smtClean="0">
                          <a:solidFill>
                            <a:schemeClr val="bg1"/>
                          </a:solidFill>
                        </a:rPr>
                        <a:t>0</a:t>
                      </a:r>
                      <a:endParaRPr lang="en-US" sz="1800" dirty="0">
                        <a:solidFill>
                          <a:schemeClr val="bg1"/>
                        </a:solidFill>
                      </a:endParaRPr>
                    </a:p>
                  </a:txBody>
                  <a:tcPr marT="45700" marB="45700"/>
                </a:tc>
                <a:extLst>
                  <a:ext uri="{0D108BD9-81ED-4DB2-BD59-A6C34878D82A}">
                    <a16:rowId xmlns:a16="http://schemas.microsoft.com/office/drawing/2014/main" val="10003"/>
                  </a:ext>
                </a:extLst>
              </a:tr>
            </a:tbl>
          </a:graphicData>
        </a:graphic>
      </p:graphicFrame>
      <p:pic>
        <p:nvPicPr>
          <p:cNvPr id="4132" name="Picture 4" descr="16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568325"/>
            <a:ext cx="13033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title"/>
          </p:nvPr>
        </p:nvSpPr>
        <p:spPr>
          <a:xfrm>
            <a:off x="0" y="-20638"/>
            <a:ext cx="9144000" cy="630238"/>
          </a:xfrm>
        </p:spPr>
        <p:txBody>
          <a:bodyPr/>
          <a:lstStyle/>
          <a:p>
            <a:pPr eaLnBrk="1" hangingPunct="1">
              <a:defRPr/>
            </a:pPr>
            <a:r>
              <a:rPr lang="en-US" sz="3200" dirty="0" smtClean="0"/>
              <a:t>Electrostatics and Basic Behavior</a:t>
            </a:r>
            <a:endParaRPr lang="en-US" sz="4000" dirty="0" smtClean="0"/>
          </a:p>
        </p:txBody>
      </p:sp>
      <p:sp>
        <p:nvSpPr>
          <p:cNvPr id="2051" name="Rectangle 3"/>
          <p:cNvSpPr>
            <a:spLocks noGrp="1" noRot="1" noChangeArrowheads="1"/>
          </p:cNvSpPr>
          <p:nvPr>
            <p:ph type="body" sz="half" idx="3"/>
          </p:nvPr>
        </p:nvSpPr>
        <p:spPr>
          <a:xfrm>
            <a:off x="0" y="533400"/>
            <a:ext cx="9144000" cy="6324600"/>
          </a:xfrm>
        </p:spPr>
        <p:txBody>
          <a:bodyPr/>
          <a:lstStyle/>
          <a:p>
            <a:pPr eaLnBrk="1" hangingPunct="1">
              <a:lnSpc>
                <a:spcPct val="90000"/>
              </a:lnSpc>
              <a:buFont typeface="Arial" charset="0"/>
              <a:buNone/>
              <a:defRPr/>
            </a:pPr>
            <a:r>
              <a:rPr lang="en-US" sz="2800" dirty="0" smtClean="0">
                <a:effectLst/>
              </a:rPr>
              <a:t>Electrostatics is the study of static electricity </a:t>
            </a:r>
          </a:p>
          <a:p>
            <a:pPr eaLnBrk="1" hangingPunct="1">
              <a:lnSpc>
                <a:spcPct val="90000"/>
              </a:lnSpc>
              <a:buFont typeface="Arial" charset="0"/>
              <a:buChar char="►"/>
              <a:defRPr/>
            </a:pPr>
            <a:r>
              <a:rPr lang="en-US" sz="2800" dirty="0" smtClean="0">
                <a:effectLst/>
              </a:rPr>
              <a:t>electro </a:t>
            </a:r>
            <a:r>
              <a:rPr lang="en-US" sz="2800" dirty="0">
                <a:effectLst/>
              </a:rPr>
              <a:t>refers to electric charge</a:t>
            </a:r>
          </a:p>
          <a:p>
            <a:pPr eaLnBrk="1" hangingPunct="1">
              <a:lnSpc>
                <a:spcPct val="90000"/>
              </a:lnSpc>
              <a:buFont typeface="Arial" charset="0"/>
              <a:buNone/>
              <a:defRPr/>
            </a:pPr>
            <a:r>
              <a:rPr lang="en-US" sz="2800" dirty="0">
                <a:effectLst/>
              </a:rPr>
              <a:t>		the charge subatomic particles have… </a:t>
            </a:r>
            <a:r>
              <a:rPr lang="en-US" sz="2800" dirty="0" smtClean="0">
                <a:effectLst/>
              </a:rPr>
              <a:t>(e-, p</a:t>
            </a:r>
            <a:r>
              <a:rPr lang="en-US" sz="2800" baseline="30000" dirty="0" smtClean="0">
                <a:effectLst/>
              </a:rPr>
              <a:t>+</a:t>
            </a:r>
            <a:r>
              <a:rPr lang="en-US" sz="2800" dirty="0" smtClean="0">
                <a:effectLst/>
              </a:rPr>
              <a:t>)</a:t>
            </a:r>
          </a:p>
          <a:p>
            <a:pPr eaLnBrk="1" hangingPunct="1">
              <a:lnSpc>
                <a:spcPct val="90000"/>
              </a:lnSpc>
              <a:buFont typeface="Arial" charset="0"/>
              <a:buChar char="►"/>
              <a:defRPr/>
            </a:pPr>
            <a:r>
              <a:rPr lang="en-US" sz="2800" dirty="0" smtClean="0">
                <a:effectLst/>
              </a:rPr>
              <a:t>static means ‘at rest’ </a:t>
            </a:r>
          </a:p>
          <a:p>
            <a:pPr eaLnBrk="1" hangingPunct="1">
              <a:lnSpc>
                <a:spcPct val="90000"/>
              </a:lnSpc>
              <a:buFont typeface="Arial" charset="0"/>
              <a:buNone/>
              <a:defRPr/>
            </a:pPr>
            <a:r>
              <a:rPr lang="en-US" sz="2800" dirty="0">
                <a:effectLst/>
              </a:rPr>
              <a:t>	</a:t>
            </a:r>
            <a:r>
              <a:rPr lang="en-US" sz="2800" dirty="0" smtClean="0">
                <a:effectLst/>
              </a:rPr>
              <a:t>	as opposed to moving, </a:t>
            </a:r>
          </a:p>
          <a:p>
            <a:pPr eaLnBrk="1" hangingPunct="1">
              <a:lnSpc>
                <a:spcPct val="90000"/>
              </a:lnSpc>
              <a:buFont typeface="Arial" charset="0"/>
              <a:buNone/>
              <a:defRPr/>
            </a:pPr>
            <a:r>
              <a:rPr lang="en-US" sz="2800" dirty="0">
                <a:effectLst/>
              </a:rPr>
              <a:t>	</a:t>
            </a:r>
            <a:r>
              <a:rPr lang="en-US" sz="2800" dirty="0" smtClean="0">
                <a:effectLst/>
              </a:rPr>
              <a:t>	which is called current electricity (</a:t>
            </a:r>
            <a:r>
              <a:rPr lang="en-US" sz="2800" dirty="0" err="1" smtClean="0">
                <a:effectLst/>
              </a:rPr>
              <a:t>Ch</a:t>
            </a:r>
            <a:r>
              <a:rPr lang="en-US" sz="2800" dirty="0" smtClean="0">
                <a:effectLst/>
              </a:rPr>
              <a:t> 18…)</a:t>
            </a:r>
            <a:r>
              <a:rPr lang="en-US" sz="2800" dirty="0">
                <a:effectLst/>
              </a:rPr>
              <a:t>	</a:t>
            </a:r>
            <a:endParaRPr lang="en-US" sz="2800" dirty="0" smtClean="0">
              <a:effectLst/>
            </a:endParaRPr>
          </a:p>
          <a:p>
            <a:pPr eaLnBrk="1" hangingPunct="1">
              <a:lnSpc>
                <a:spcPct val="90000"/>
              </a:lnSpc>
              <a:buFont typeface="Arial" charset="0"/>
              <a:buNone/>
              <a:defRPr/>
            </a:pPr>
            <a:endParaRPr lang="en-US" sz="1400" dirty="0" smtClean="0">
              <a:effectLst/>
            </a:endParaRPr>
          </a:p>
          <a:p>
            <a:pPr eaLnBrk="1" hangingPunct="1">
              <a:lnSpc>
                <a:spcPct val="90000"/>
              </a:lnSpc>
              <a:buFont typeface="Arial" charset="0"/>
              <a:buNone/>
              <a:defRPr/>
            </a:pPr>
            <a:r>
              <a:rPr lang="en-US" sz="2800" dirty="0">
                <a:effectLst/>
              </a:rPr>
              <a:t>Like charges </a:t>
            </a:r>
            <a:r>
              <a:rPr lang="en-US" sz="2800" dirty="0" smtClean="0">
                <a:effectLst/>
              </a:rPr>
              <a:t>repel; </a:t>
            </a:r>
            <a:r>
              <a:rPr lang="en-US" sz="2800" dirty="0">
                <a:effectLst/>
              </a:rPr>
              <a:t>opposite charges </a:t>
            </a:r>
            <a:r>
              <a:rPr lang="en-US" sz="2800" dirty="0" smtClean="0">
                <a:effectLst/>
              </a:rPr>
              <a:t>attract… </a:t>
            </a:r>
            <a:endParaRPr lang="en-US" sz="2800" dirty="0">
              <a:effectLst/>
            </a:endParaRPr>
          </a:p>
          <a:p>
            <a:pPr eaLnBrk="1" hangingPunct="1">
              <a:lnSpc>
                <a:spcPct val="90000"/>
              </a:lnSpc>
              <a:buFont typeface="Arial" charset="0"/>
              <a:buNone/>
              <a:defRPr/>
            </a:pPr>
            <a:r>
              <a:rPr lang="en-US" sz="2800" dirty="0">
                <a:effectLst/>
              </a:rPr>
              <a:t>	with a force determined by Coulomb’s Law.	</a:t>
            </a:r>
          </a:p>
          <a:p>
            <a:pPr eaLnBrk="1" hangingPunct="1">
              <a:lnSpc>
                <a:spcPct val="90000"/>
              </a:lnSpc>
              <a:buFont typeface="Arial" charset="0"/>
              <a:buNone/>
              <a:defRPr/>
            </a:pPr>
            <a:endParaRPr lang="en-US" sz="1400" dirty="0">
              <a:effectLst/>
            </a:endParaRPr>
          </a:p>
          <a:p>
            <a:pPr eaLnBrk="1" hangingPunct="1">
              <a:lnSpc>
                <a:spcPct val="90000"/>
              </a:lnSpc>
              <a:buFont typeface="Arial" charset="0"/>
              <a:buNone/>
              <a:defRPr/>
            </a:pPr>
            <a:r>
              <a:rPr lang="en-US" sz="2800" dirty="0">
                <a:effectLst/>
              </a:rPr>
              <a:t>Law of Conservation of </a:t>
            </a:r>
            <a:r>
              <a:rPr lang="en-US" sz="2800" dirty="0" smtClean="0">
                <a:effectLst/>
              </a:rPr>
              <a:t>Electric </a:t>
            </a:r>
            <a:r>
              <a:rPr lang="en-US" sz="2800" dirty="0">
                <a:effectLst/>
              </a:rPr>
              <a:t>Charge:</a:t>
            </a:r>
          </a:p>
          <a:p>
            <a:pPr eaLnBrk="1" hangingPunct="1">
              <a:lnSpc>
                <a:spcPct val="90000"/>
              </a:lnSpc>
              <a:buFont typeface="Arial" charset="0"/>
              <a:buNone/>
              <a:defRPr/>
            </a:pPr>
            <a:r>
              <a:rPr lang="en-US" sz="2800" dirty="0" smtClean="0">
                <a:effectLst/>
              </a:rPr>
              <a:t>	While </a:t>
            </a:r>
            <a:r>
              <a:rPr lang="en-US" sz="2800" dirty="0">
                <a:effectLst/>
              </a:rPr>
              <a:t>charge can be moved from one place/object to another, the total amount of electric charge will remain the same… charge can’t be created or destroyed. </a:t>
            </a:r>
          </a:p>
          <a:p>
            <a:pPr eaLnBrk="1" hangingPunct="1">
              <a:lnSpc>
                <a:spcPct val="90000"/>
              </a:lnSpc>
              <a:buFont typeface="Arial" charset="0"/>
              <a:buNone/>
              <a:defRPr/>
            </a:pPr>
            <a:endParaRPr lang="en-US" sz="2800" dirty="0" smtClean="0"/>
          </a:p>
          <a:p>
            <a:pPr eaLnBrk="1" hangingPunct="1">
              <a:lnSpc>
                <a:spcPct val="90000"/>
              </a:lnSpc>
              <a:buFont typeface="Arial" charset="0"/>
              <a:buNone/>
              <a:defRPr/>
            </a:pPr>
            <a:endParaRPr lang="en-US" sz="11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66900" y="112713"/>
            <a:ext cx="56007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SzTx/>
              <a:buFontTx/>
              <a:buNone/>
            </a:pPr>
            <a:r>
              <a:rPr lang="en-US" altLang="en-US" sz="3600">
                <a:solidFill>
                  <a:schemeClr val="tx2"/>
                </a:solidFill>
              </a:rPr>
              <a:t>Insulators vs Conductors</a:t>
            </a:r>
          </a:p>
        </p:txBody>
      </p:sp>
      <p:sp>
        <p:nvSpPr>
          <p:cNvPr id="36867" name="Text Box 3"/>
          <p:cNvSpPr txBox="1">
            <a:spLocks noChangeArrowheads="1"/>
          </p:cNvSpPr>
          <p:nvPr/>
        </p:nvSpPr>
        <p:spPr bwMode="auto">
          <a:xfrm>
            <a:off x="33338" y="1093788"/>
            <a:ext cx="44958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a:t>Conductors:</a:t>
            </a:r>
          </a:p>
          <a:p>
            <a:pPr>
              <a:spcBef>
                <a:spcPct val="50000"/>
              </a:spcBef>
              <a:buClrTx/>
              <a:buSzTx/>
              <a:buFontTx/>
              <a:buNone/>
            </a:pPr>
            <a:r>
              <a:rPr lang="en-US" altLang="en-US" sz="2800"/>
              <a:t>electrons flows freely</a:t>
            </a:r>
          </a:p>
          <a:p>
            <a:pPr>
              <a:spcBef>
                <a:spcPct val="50000"/>
              </a:spcBef>
              <a:buClrTx/>
              <a:buSzTx/>
              <a:buFontTx/>
              <a:buNone/>
            </a:pPr>
            <a:r>
              <a:rPr lang="en-US" altLang="en-US" sz="2800"/>
              <a:t>due to low electron affinity</a:t>
            </a:r>
          </a:p>
          <a:p>
            <a:pPr>
              <a:spcBef>
                <a:spcPct val="50000"/>
              </a:spcBef>
              <a:buClrTx/>
              <a:buSzTx/>
              <a:buFontTx/>
              <a:buNone/>
            </a:pPr>
            <a:r>
              <a:rPr lang="en-US" altLang="en-US" sz="2800"/>
              <a:t>Ex: metals, water</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05300"/>
            <a:ext cx="82296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6"/>
          <p:cNvSpPr txBox="1">
            <a:spLocks noChangeArrowheads="1"/>
          </p:cNvSpPr>
          <p:nvPr/>
        </p:nvSpPr>
        <p:spPr bwMode="auto">
          <a:xfrm>
            <a:off x="4686300" y="1093788"/>
            <a:ext cx="4572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a:t>Insulators:</a:t>
            </a:r>
          </a:p>
          <a:p>
            <a:pPr>
              <a:spcBef>
                <a:spcPct val="50000"/>
              </a:spcBef>
              <a:buClrTx/>
              <a:buSzTx/>
              <a:buFontTx/>
              <a:buNone/>
            </a:pPr>
            <a:r>
              <a:rPr lang="en-US" altLang="en-US" sz="2800"/>
              <a:t>almost no electrons flow</a:t>
            </a:r>
          </a:p>
          <a:p>
            <a:pPr>
              <a:spcBef>
                <a:spcPct val="50000"/>
              </a:spcBef>
              <a:buClrTx/>
              <a:buSzTx/>
              <a:buFontTx/>
              <a:buNone/>
            </a:pPr>
            <a:r>
              <a:rPr lang="en-US" altLang="en-US" sz="2800"/>
              <a:t>due to high electron affinity</a:t>
            </a:r>
          </a:p>
          <a:p>
            <a:pPr>
              <a:spcBef>
                <a:spcPct val="50000"/>
              </a:spcBef>
              <a:buClrTx/>
              <a:buSzTx/>
              <a:buFontTx/>
              <a:buNone/>
            </a:pPr>
            <a:r>
              <a:rPr lang="en-US" altLang="en-US" sz="2800"/>
              <a:t>Ex: plastics, glass, wood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0">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7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70">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8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68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Rot="1" noChangeArrowheads="1"/>
          </p:cNvSpPr>
          <p:nvPr>
            <p:ph type="title"/>
          </p:nvPr>
        </p:nvSpPr>
        <p:spPr>
          <a:xfrm>
            <a:off x="990600" y="0"/>
            <a:ext cx="7242175" cy="533400"/>
          </a:xfrm>
        </p:spPr>
        <p:txBody>
          <a:bodyPr/>
          <a:lstStyle/>
          <a:p>
            <a:pPr eaLnBrk="1" hangingPunct="1">
              <a:defRPr/>
            </a:pPr>
            <a:r>
              <a:rPr lang="en-US" sz="4000" dirty="0" smtClean="0"/>
              <a:t>3 Ways to Charge an Object</a:t>
            </a:r>
          </a:p>
        </p:txBody>
      </p:sp>
      <p:sp>
        <p:nvSpPr>
          <p:cNvPr id="13319" name="Rectangle 7"/>
          <p:cNvSpPr>
            <a:spLocks noGrp="1" noRot="1" noChangeArrowheads="1"/>
          </p:cNvSpPr>
          <p:nvPr>
            <p:ph type="body" idx="1"/>
          </p:nvPr>
        </p:nvSpPr>
        <p:spPr>
          <a:xfrm>
            <a:off x="0" y="685800"/>
            <a:ext cx="9296400" cy="6172200"/>
          </a:xfrm>
        </p:spPr>
        <p:txBody>
          <a:bodyPr/>
          <a:lstStyle/>
          <a:p>
            <a:pPr marL="0" indent="0" eaLnBrk="1" hangingPunct="1">
              <a:lnSpc>
                <a:spcPct val="90000"/>
              </a:lnSpc>
              <a:buNone/>
              <a:defRPr/>
            </a:pPr>
            <a:r>
              <a:rPr lang="en-US" sz="2800" dirty="0" smtClean="0">
                <a:effectLst/>
              </a:rPr>
              <a:t>1. by Friction: rub 2 neutral objects together.</a:t>
            </a:r>
          </a:p>
          <a:p>
            <a:pPr eaLnBrk="1" hangingPunct="1">
              <a:lnSpc>
                <a:spcPct val="90000"/>
              </a:lnSpc>
              <a:buFont typeface="Arial" charset="0"/>
              <a:buNone/>
              <a:defRPr/>
            </a:pPr>
            <a:r>
              <a:rPr lang="en-US" sz="2800" dirty="0" smtClean="0">
                <a:effectLst/>
              </a:rPr>
              <a:t>	If they’re different electron affinities, one will give up e’s becoming positive and the other will grab the extra e’s becoming negative.</a:t>
            </a:r>
          </a:p>
          <a:p>
            <a:pPr eaLnBrk="1" hangingPunct="1">
              <a:lnSpc>
                <a:spcPct val="90000"/>
              </a:lnSpc>
              <a:spcBef>
                <a:spcPts val="0"/>
              </a:spcBef>
              <a:buFont typeface="Arial" charset="0"/>
              <a:buNone/>
              <a:defRPr/>
            </a:pPr>
            <a:r>
              <a:rPr lang="en-US" sz="2800" dirty="0" smtClean="0">
                <a:effectLst/>
              </a:rPr>
              <a:t>		Ex:	static cling in laundry or with clothes/hair</a:t>
            </a:r>
          </a:p>
          <a:p>
            <a:pPr eaLnBrk="1" hangingPunct="1">
              <a:lnSpc>
                <a:spcPct val="90000"/>
              </a:lnSpc>
              <a:spcBef>
                <a:spcPts val="0"/>
              </a:spcBef>
              <a:buFont typeface="Arial" charset="0"/>
              <a:buNone/>
              <a:defRPr/>
            </a:pPr>
            <a:r>
              <a:rPr lang="en-US" sz="2800" dirty="0" smtClean="0">
                <a:effectLst/>
              </a:rPr>
              <a:t>			plastic slides at a park playground</a:t>
            </a:r>
          </a:p>
          <a:p>
            <a:pPr eaLnBrk="1" hangingPunct="1">
              <a:lnSpc>
                <a:spcPct val="90000"/>
              </a:lnSpc>
              <a:spcBef>
                <a:spcPts val="0"/>
              </a:spcBef>
              <a:buFont typeface="Arial" charset="0"/>
              <a:buNone/>
              <a:defRPr/>
            </a:pPr>
            <a:r>
              <a:rPr lang="en-US" sz="2800" dirty="0" smtClean="0">
                <a:effectLst/>
              </a:rPr>
              <a:t>			water particles/clouds in a thunderstorm	</a:t>
            </a:r>
          </a:p>
          <a:p>
            <a:pPr eaLnBrk="1" hangingPunct="1">
              <a:lnSpc>
                <a:spcPct val="90000"/>
              </a:lnSpc>
              <a:spcBef>
                <a:spcPts val="0"/>
              </a:spcBef>
              <a:buFont typeface="Arial" charset="0"/>
              <a:buNone/>
              <a:defRPr/>
            </a:pPr>
            <a:r>
              <a:rPr lang="en-US" sz="2800" dirty="0" smtClean="0">
                <a:effectLst/>
              </a:rPr>
              <a:t>2. by Conduction: touch charged object to a neutral one.</a:t>
            </a:r>
          </a:p>
          <a:p>
            <a:pPr eaLnBrk="1" hangingPunct="1">
              <a:lnSpc>
                <a:spcPct val="90000"/>
              </a:lnSpc>
              <a:buFont typeface="Arial" charset="0"/>
              <a:buNone/>
              <a:defRPr/>
            </a:pPr>
            <a:r>
              <a:rPr lang="en-US" sz="2800" dirty="0" smtClean="0">
                <a:effectLst/>
              </a:rPr>
              <a:t>	The excess charge will be looking to repel farther away and so the neutral one’s surface becomes a great place to do that – it ends up charged as well, with the same charge as the originally charged object.</a:t>
            </a:r>
          </a:p>
          <a:p>
            <a:pPr eaLnBrk="1" hangingPunct="1">
              <a:lnSpc>
                <a:spcPct val="90000"/>
              </a:lnSpc>
              <a:spcBef>
                <a:spcPts val="0"/>
              </a:spcBef>
              <a:buFont typeface="Arial" charset="0"/>
              <a:buNone/>
              <a:defRPr/>
            </a:pPr>
            <a:r>
              <a:rPr lang="en-US" sz="2800" dirty="0" smtClean="0">
                <a:effectLst/>
              </a:rPr>
              <a:t>		Ex: metal leaves on an electroscope</a:t>
            </a:r>
            <a:r>
              <a:rPr lang="en-US" dirty="0" smtClean="0">
                <a:effectLst/>
              </a:rPr>
              <a:t> </a:t>
            </a:r>
          </a:p>
          <a:p>
            <a:pPr eaLnBrk="1" hangingPunct="1">
              <a:lnSpc>
                <a:spcPct val="90000"/>
              </a:lnSpc>
              <a:spcBef>
                <a:spcPts val="0"/>
              </a:spcBef>
              <a:buFont typeface="Arial" charset="0"/>
              <a:buNone/>
              <a:defRPr/>
            </a:pPr>
            <a:r>
              <a:rPr lang="en-US" dirty="0">
                <a:effectLst/>
              </a:rPr>
              <a:t>	</a:t>
            </a:r>
            <a:r>
              <a:rPr lang="en-US" dirty="0" smtClean="0">
                <a:effectLst/>
              </a:rPr>
              <a:t>	     </a:t>
            </a:r>
            <a:r>
              <a:rPr lang="en-US" sz="2800" dirty="0" smtClean="0">
                <a:effectLst/>
              </a:rPr>
              <a:t>if you’re charged (by friction typically), then      		you touch (shock) something</a:t>
            </a: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 y="-9659"/>
            <a:ext cx="8902726" cy="619259"/>
          </a:xfrm>
        </p:spPr>
        <p:txBody>
          <a:bodyPr/>
          <a:lstStyle/>
          <a:p>
            <a:pPr eaLnBrk="1" hangingPunct="1">
              <a:defRPr/>
            </a:pPr>
            <a:r>
              <a:rPr lang="en-US" sz="4000" dirty="0" smtClean="0"/>
              <a:t>Before 3</a:t>
            </a:r>
            <a:r>
              <a:rPr lang="en-US" sz="4000" baseline="30000" dirty="0" smtClean="0"/>
              <a:t>rd</a:t>
            </a:r>
            <a:r>
              <a:rPr lang="en-US" sz="4000" dirty="0" smtClean="0"/>
              <a:t> way, first need to know: </a:t>
            </a:r>
          </a:p>
        </p:txBody>
      </p:sp>
      <p:sp>
        <p:nvSpPr>
          <p:cNvPr id="17411" name="Rectangle 3"/>
          <p:cNvSpPr>
            <a:spLocks noGrp="1" noRot="1" noChangeArrowheads="1"/>
          </p:cNvSpPr>
          <p:nvPr>
            <p:ph type="body" idx="1"/>
          </p:nvPr>
        </p:nvSpPr>
        <p:spPr>
          <a:xfrm>
            <a:off x="0" y="523741"/>
            <a:ext cx="9144000" cy="6172200"/>
          </a:xfrm>
        </p:spPr>
        <p:txBody>
          <a:bodyPr/>
          <a:lstStyle/>
          <a:p>
            <a:pPr eaLnBrk="1" hangingPunct="1"/>
            <a:r>
              <a:rPr lang="en-US" altLang="en-US" sz="2800" dirty="0" smtClean="0">
                <a:effectLst/>
              </a:rPr>
              <a:t>Induced Charge Separation: bring a charged object near, but don’t touch it, to a neutral one and the charges on the neutral one will separate.  The “like” charges move away from the originally charged object, leaving the neutral object with a positive side and a negative side.	</a:t>
            </a:r>
          </a:p>
          <a:p>
            <a:pPr marL="0" eaLnBrk="1" hangingPunct="1">
              <a:spcBef>
                <a:spcPts val="0"/>
              </a:spcBef>
              <a:buFont typeface="Arial" panose="020B0604020202020204" pitchFamily="34" charset="0"/>
              <a:buNone/>
            </a:pPr>
            <a:r>
              <a:rPr lang="en-US" altLang="en-US" sz="2800" dirty="0">
                <a:effectLst/>
              </a:rPr>
              <a:t> </a:t>
            </a:r>
            <a:r>
              <a:rPr lang="en-US" altLang="en-US" sz="2800" dirty="0" smtClean="0">
                <a:effectLst/>
              </a:rPr>
              <a:t>  Ex: electroscope again, but don’t touch</a:t>
            </a:r>
          </a:p>
          <a:p>
            <a:pPr marL="0" eaLnBrk="1" hangingPunct="1">
              <a:spcBef>
                <a:spcPts val="0"/>
              </a:spcBef>
              <a:buFont typeface="Arial" panose="020B0604020202020204" pitchFamily="34" charset="0"/>
              <a:buNone/>
            </a:pPr>
            <a:r>
              <a:rPr lang="en-US" altLang="en-US" sz="2800" dirty="0">
                <a:effectLst/>
              </a:rPr>
              <a:t>	</a:t>
            </a:r>
            <a:r>
              <a:rPr lang="en-US" altLang="en-US" sz="2800" dirty="0" smtClean="0">
                <a:effectLst/>
              </a:rPr>
              <a:t>	it this time         </a:t>
            </a:r>
          </a:p>
          <a:p>
            <a:pPr marL="0" eaLnBrk="1" hangingPunct="1">
              <a:spcBef>
                <a:spcPts val="0"/>
              </a:spcBef>
              <a:buFont typeface="Arial" panose="020B0604020202020204" pitchFamily="34" charset="0"/>
              <a:buNone/>
            </a:pPr>
            <a:r>
              <a:rPr lang="en-US" altLang="en-US" sz="2800" dirty="0">
                <a:effectLst/>
              </a:rPr>
              <a:t>	</a:t>
            </a:r>
            <a:endParaRPr lang="en-US" altLang="en-US" sz="2800" dirty="0" smtClean="0">
              <a:effectLst/>
            </a:endParaRPr>
          </a:p>
          <a:p>
            <a:pPr marL="0" eaLnBrk="1" hangingPunct="1">
              <a:spcBef>
                <a:spcPts val="0"/>
              </a:spcBef>
              <a:buFont typeface="Arial" panose="020B0604020202020204" pitchFamily="34" charset="0"/>
              <a:buNone/>
            </a:pPr>
            <a:r>
              <a:rPr lang="en-US" altLang="en-US" sz="2800" dirty="0">
                <a:effectLst/>
              </a:rPr>
              <a:t>	</a:t>
            </a:r>
            <a:r>
              <a:rPr lang="en-US" altLang="en-US" sz="2800" dirty="0" smtClean="0">
                <a:effectLst/>
              </a:rPr>
              <a:t>rod sways stream of water due</a:t>
            </a:r>
          </a:p>
          <a:p>
            <a:pPr marL="0" eaLnBrk="1" hangingPunct="1">
              <a:spcBef>
                <a:spcPts val="0"/>
              </a:spcBef>
              <a:buNone/>
            </a:pPr>
            <a:r>
              <a:rPr lang="en-US" altLang="en-US" sz="2800" dirty="0" smtClean="0">
                <a:effectLst/>
              </a:rPr>
              <a:t>	</a:t>
            </a:r>
            <a:r>
              <a:rPr lang="en-US" altLang="en-US" sz="2800" dirty="0">
                <a:effectLst/>
              </a:rPr>
              <a:t>	</a:t>
            </a:r>
            <a:r>
              <a:rPr lang="en-US" altLang="en-US" sz="2800" dirty="0" smtClean="0">
                <a:effectLst/>
              </a:rPr>
              <a:t>polar H</a:t>
            </a:r>
            <a:r>
              <a:rPr lang="en-US" altLang="en-US" sz="2800" baseline="-25000" dirty="0" smtClean="0">
                <a:effectLst/>
              </a:rPr>
              <a:t>2</a:t>
            </a:r>
            <a:r>
              <a:rPr lang="en-US" altLang="en-US" sz="2800" dirty="0" smtClean="0">
                <a:effectLst/>
              </a:rPr>
              <a:t>O molecules 	</a:t>
            </a:r>
          </a:p>
          <a:p>
            <a:pPr marL="0" eaLnBrk="1" hangingPunct="1">
              <a:spcBef>
                <a:spcPts val="0"/>
              </a:spcBef>
              <a:buNone/>
            </a:pPr>
            <a:endParaRPr lang="en-US" altLang="en-US" sz="2800" dirty="0" smtClean="0">
              <a:effectLst/>
            </a:endParaRPr>
          </a:p>
          <a:p>
            <a:pPr marL="0" eaLnBrk="1" hangingPunct="1">
              <a:spcBef>
                <a:spcPts val="0"/>
              </a:spcBef>
              <a:buFont typeface="Arial" panose="020B0604020202020204" pitchFamily="34" charset="0"/>
              <a:buNone/>
            </a:pPr>
            <a:r>
              <a:rPr lang="en-US" altLang="en-US" sz="2800" dirty="0">
                <a:effectLst/>
              </a:rPr>
              <a:t>	</a:t>
            </a:r>
            <a:r>
              <a:rPr lang="en-US" altLang="en-US" sz="2800" dirty="0" smtClean="0">
                <a:effectLst/>
              </a:rPr>
              <a:t>in thunderstorms… the set up for </a:t>
            </a:r>
          </a:p>
          <a:p>
            <a:pPr marL="0" eaLnBrk="1" hangingPunct="1">
              <a:spcBef>
                <a:spcPts val="0"/>
              </a:spcBef>
              <a:buFont typeface="Arial" panose="020B0604020202020204" pitchFamily="34" charset="0"/>
              <a:buNone/>
            </a:pPr>
            <a:r>
              <a:rPr lang="en-US" altLang="en-US" sz="2800" dirty="0">
                <a:effectLst/>
              </a:rPr>
              <a:t>	</a:t>
            </a:r>
            <a:r>
              <a:rPr lang="en-US" altLang="en-US" sz="2800" dirty="0" smtClean="0">
                <a:effectLst/>
              </a:rPr>
              <a:t>	lightning to strike the ground</a:t>
            </a:r>
            <a:endParaRPr lang="en-US" altLang="en-US" dirty="0" smtClean="0">
              <a:effectLst/>
            </a:endParaRPr>
          </a:p>
          <a:p>
            <a:pPr eaLnBrk="1" hangingPunct="1">
              <a:buFont typeface="Arial" panose="020B0604020202020204" pitchFamily="34" charset="0"/>
              <a:buNone/>
            </a:pPr>
            <a:r>
              <a:rPr lang="en-US" altLang="en-US" sz="2800" dirty="0" smtClean="0">
                <a:effectLst/>
              </a:rPr>
              <a:t>		</a:t>
            </a:r>
          </a:p>
        </p:txBody>
      </p:sp>
      <p:pic>
        <p:nvPicPr>
          <p:cNvPr id="17412" name="Picture 4"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600" y="2864018"/>
            <a:ext cx="2386526" cy="307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16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00600"/>
            <a:ext cx="1219200" cy="89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990600" y="228600"/>
            <a:ext cx="7242175" cy="533400"/>
          </a:xfrm>
        </p:spPr>
        <p:txBody>
          <a:bodyPr/>
          <a:lstStyle/>
          <a:p>
            <a:pPr eaLnBrk="1" hangingPunct="1">
              <a:defRPr/>
            </a:pPr>
            <a:r>
              <a:rPr lang="en-US" sz="4000" smtClean="0"/>
              <a:t>1 Way to Discharge an Object</a:t>
            </a:r>
          </a:p>
        </p:txBody>
      </p:sp>
      <p:sp>
        <p:nvSpPr>
          <p:cNvPr id="18435" name="Rectangle 3"/>
          <p:cNvSpPr>
            <a:spLocks noGrp="1" noRot="1" noChangeArrowheads="1"/>
          </p:cNvSpPr>
          <p:nvPr>
            <p:ph type="body" idx="1"/>
          </p:nvPr>
        </p:nvSpPr>
        <p:spPr>
          <a:xfrm>
            <a:off x="0" y="1066800"/>
            <a:ext cx="9144000" cy="5334000"/>
          </a:xfrm>
        </p:spPr>
        <p:txBody>
          <a:bodyPr/>
          <a:lstStyle/>
          <a:p>
            <a:pPr eaLnBrk="1" hangingPunct="1">
              <a:buFont typeface="Arial" charset="0"/>
              <a:buChar char="►"/>
              <a:defRPr/>
            </a:pPr>
            <a:r>
              <a:rPr lang="en-US" dirty="0" smtClean="0">
                <a:effectLst/>
              </a:rPr>
              <a:t>Grounding: Connect it, either directly, or by means of a conducting material, to a </a:t>
            </a:r>
            <a:r>
              <a:rPr lang="en-US" u="sng" dirty="0" smtClean="0">
                <a:effectLst/>
              </a:rPr>
              <a:t>much</a:t>
            </a:r>
            <a:r>
              <a:rPr lang="en-US" dirty="0" smtClean="0">
                <a:effectLst/>
              </a:rPr>
              <a:t> larger object, like the Earth, which is capable of accepting </a:t>
            </a:r>
            <a:r>
              <a:rPr lang="en-US" u="sng" dirty="0" smtClean="0">
                <a:effectLst/>
              </a:rPr>
              <a:t>a lot</a:t>
            </a:r>
            <a:r>
              <a:rPr lang="en-US" dirty="0" smtClean="0">
                <a:effectLst/>
              </a:rPr>
              <a:t> of excess charge, but not becoming charged itself.</a:t>
            </a:r>
          </a:p>
          <a:p>
            <a:pPr eaLnBrk="1" hangingPunct="1">
              <a:buFont typeface="Arial" charset="0"/>
              <a:buNone/>
              <a:defRPr/>
            </a:pPr>
            <a:r>
              <a:rPr lang="en-US" dirty="0" smtClean="0">
                <a:effectLst/>
              </a:rPr>
              <a:t>		Ex:	lightning rod</a:t>
            </a:r>
          </a:p>
          <a:p>
            <a:pPr eaLnBrk="1" hangingPunct="1">
              <a:buFont typeface="Arial" charset="0"/>
              <a:buNone/>
              <a:defRPr/>
            </a:pPr>
            <a:r>
              <a:rPr lang="en-US" dirty="0">
                <a:effectLst/>
              </a:rPr>
              <a:t>	</a:t>
            </a:r>
            <a:r>
              <a:rPr lang="en-US" dirty="0" smtClean="0">
                <a:effectLst/>
              </a:rPr>
              <a:t>		a shock from a anything (doorknob, 			person, </a:t>
            </a:r>
            <a:r>
              <a:rPr lang="en-US" dirty="0" err="1" smtClean="0">
                <a:effectLst/>
              </a:rPr>
              <a:t>etc</a:t>
            </a:r>
            <a:r>
              <a:rPr lang="en-US" dirty="0" smtClean="0">
                <a:effectLst/>
              </a:rPr>
              <a:t>) on a dry day</a:t>
            </a:r>
          </a:p>
          <a:p>
            <a:pPr eaLnBrk="1" hangingPunct="1">
              <a:buFont typeface="Arial" charset="0"/>
              <a:buNone/>
              <a:defRPr/>
            </a:pPr>
            <a:r>
              <a:rPr lang="en-US" dirty="0" smtClean="0">
                <a:effectLst/>
              </a:rPr>
              <a:t>			dangling wire from car/wheelchair</a:t>
            </a:r>
          </a:p>
          <a:p>
            <a:pPr eaLnBrk="1" hangingPunct="1">
              <a:buFont typeface="Arial" charset="0"/>
              <a:buNone/>
              <a:defRPr/>
            </a:pPr>
            <a:r>
              <a:rPr lang="en-US" dirty="0" smtClean="0">
                <a:effectLst/>
              </a:rPr>
              <a:t>			3</a:t>
            </a:r>
            <a:r>
              <a:rPr lang="en-US" baseline="30000" dirty="0" smtClean="0">
                <a:effectLst/>
              </a:rPr>
              <a:t>rd</a:t>
            </a:r>
            <a:r>
              <a:rPr lang="en-US" dirty="0" smtClean="0">
                <a:effectLst/>
              </a:rPr>
              <a:t> prong or polarized plugs</a:t>
            </a:r>
          </a:p>
          <a:p>
            <a:pPr eaLnBrk="1" hangingPunct="1">
              <a:buFont typeface="Arial" charset="0"/>
              <a:buChar cha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50912" y="-9659"/>
            <a:ext cx="7242175" cy="533400"/>
          </a:xfrm>
        </p:spPr>
        <p:txBody>
          <a:bodyPr/>
          <a:lstStyle/>
          <a:p>
            <a:pPr eaLnBrk="1" hangingPunct="1">
              <a:defRPr/>
            </a:pPr>
            <a:r>
              <a:rPr lang="en-US" sz="4000" dirty="0" smtClean="0"/>
              <a:t>3 Ways to Charge an Object</a:t>
            </a:r>
          </a:p>
        </p:txBody>
      </p:sp>
      <p:sp>
        <p:nvSpPr>
          <p:cNvPr id="17411" name="Rectangle 3"/>
          <p:cNvSpPr>
            <a:spLocks noGrp="1" noRot="1" noChangeArrowheads="1"/>
          </p:cNvSpPr>
          <p:nvPr>
            <p:ph type="body" idx="1"/>
          </p:nvPr>
        </p:nvSpPr>
        <p:spPr>
          <a:xfrm>
            <a:off x="0" y="523741"/>
            <a:ext cx="9144000" cy="6172200"/>
          </a:xfrm>
        </p:spPr>
        <p:txBody>
          <a:bodyPr/>
          <a:lstStyle/>
          <a:p>
            <a:pPr marL="0" indent="0" eaLnBrk="1" hangingPunct="1">
              <a:spcBef>
                <a:spcPts val="0"/>
              </a:spcBef>
              <a:buNone/>
            </a:pPr>
            <a:r>
              <a:rPr lang="en-US" altLang="en-US" sz="2800" dirty="0" smtClean="0">
                <a:effectLst/>
              </a:rPr>
              <a:t>3. by Induction: </a:t>
            </a:r>
            <a:r>
              <a:rPr lang="en-US" altLang="en-US" sz="2800" dirty="0">
                <a:effectLst/>
              </a:rPr>
              <a:t>g</a:t>
            </a:r>
            <a:r>
              <a:rPr lang="en-US" altLang="en-US" sz="2800" dirty="0" smtClean="0">
                <a:effectLst/>
              </a:rPr>
              <a:t>round the neutral object while the charged rod is near, so electrons will move on/off the  object because of the charge on the rod, leaving the object with the opposite charge as the rod. </a:t>
            </a:r>
          </a:p>
          <a:p>
            <a:pPr eaLnBrk="1" hangingPunct="1">
              <a:spcBef>
                <a:spcPts val="0"/>
              </a:spcBef>
            </a:pPr>
            <a:r>
              <a:rPr lang="en-US" altLang="en-US" sz="2800" dirty="0">
                <a:effectLst/>
              </a:rPr>
              <a:t> </a:t>
            </a:r>
            <a:r>
              <a:rPr lang="en-US" altLang="en-US" sz="2800" dirty="0" smtClean="0">
                <a:effectLst/>
              </a:rPr>
              <a:t>If the rod is </a:t>
            </a:r>
            <a:r>
              <a:rPr lang="en-US" altLang="en-US" sz="2800" dirty="0" err="1" smtClean="0">
                <a:effectLst/>
              </a:rPr>
              <a:t>neg</a:t>
            </a:r>
            <a:r>
              <a:rPr lang="en-US" altLang="en-US" sz="2800" dirty="0" smtClean="0">
                <a:effectLst/>
              </a:rPr>
              <a:t>, electrons will drain from the object when grounded, so it ends up positively charged.</a:t>
            </a:r>
          </a:p>
          <a:p>
            <a:pPr eaLnBrk="1" hangingPunct="1">
              <a:spcBef>
                <a:spcPts val="0"/>
              </a:spcBef>
            </a:pPr>
            <a:r>
              <a:rPr lang="en-US" altLang="en-US" sz="2800" dirty="0" smtClean="0">
                <a:effectLst/>
              </a:rPr>
              <a:t>If the rod is </a:t>
            </a:r>
            <a:r>
              <a:rPr lang="en-US" altLang="en-US" sz="2800" dirty="0" err="1" smtClean="0">
                <a:effectLst/>
              </a:rPr>
              <a:t>pos</a:t>
            </a:r>
            <a:r>
              <a:rPr lang="en-US" altLang="en-US" sz="2800" dirty="0" smtClean="0">
                <a:effectLst/>
              </a:rPr>
              <a:t>, electrons will move onto the object when grounded, so it ends up negatively charged. </a:t>
            </a:r>
          </a:p>
          <a:p>
            <a:pPr eaLnBrk="1" hangingPunct="1">
              <a:spcBef>
                <a:spcPts val="0"/>
              </a:spcBef>
            </a:pPr>
            <a:endParaRPr lang="en-US" altLang="en-US" sz="2800" dirty="0" smtClean="0">
              <a:effectLst/>
            </a:endParaRPr>
          </a:p>
          <a:p>
            <a:pPr eaLnBrk="1" hangingPunct="1">
              <a:buFont typeface="Arial" panose="020B0604020202020204" pitchFamily="34" charset="0"/>
              <a:buNone/>
            </a:pPr>
            <a:r>
              <a:rPr lang="en-US" altLang="en-US" sz="2800" dirty="0" smtClean="0">
                <a:effectLst/>
              </a:rPr>
              <a:t>		</a:t>
            </a:r>
          </a:p>
        </p:txBody>
      </p:sp>
      <p:pic>
        <p:nvPicPr>
          <p:cNvPr id="29698" name="Picture 2" descr="Image result for charging by in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2" y="4081017"/>
            <a:ext cx="6858000" cy="258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0"/>
            <a:ext cx="845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a:solidFill>
                  <a:schemeClr val="tx2"/>
                </a:solidFill>
              </a:rPr>
              <a:t>Examples of Electrostatics: Photocopy Machines</a:t>
            </a:r>
          </a:p>
        </p:txBody>
      </p:sp>
      <p:pic>
        <p:nvPicPr>
          <p:cNvPr id="12291" name="Picture 3" descr="16_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27388"/>
            <a:ext cx="75438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419100" y="523875"/>
            <a:ext cx="8229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800"/>
              <a:t>Photocopy machine: </a:t>
            </a:r>
          </a:p>
          <a:p>
            <a:pPr>
              <a:spcBef>
                <a:spcPct val="0"/>
              </a:spcBef>
              <a:buClrTx/>
              <a:buSzTx/>
              <a:buFontTx/>
              <a:buChar char="•"/>
            </a:pPr>
            <a:r>
              <a:rPr lang="en-US" altLang="en-US" sz="2800"/>
              <a:t> drum is charged positively</a:t>
            </a:r>
          </a:p>
          <a:p>
            <a:pPr>
              <a:spcBef>
                <a:spcPct val="0"/>
              </a:spcBef>
              <a:buClrTx/>
              <a:buSzTx/>
              <a:buFontTx/>
              <a:buChar char="•"/>
            </a:pPr>
            <a:r>
              <a:rPr lang="en-US" altLang="en-US" sz="2800"/>
              <a:t> image is focused on drum</a:t>
            </a:r>
          </a:p>
          <a:p>
            <a:pPr>
              <a:spcBef>
                <a:spcPct val="0"/>
              </a:spcBef>
              <a:buClrTx/>
              <a:buSzTx/>
              <a:buFontTx/>
              <a:buChar char="•"/>
            </a:pPr>
            <a:r>
              <a:rPr lang="en-US" altLang="en-US" sz="2800"/>
              <a:t> only black areas stay charged and therefore attract toner particles</a:t>
            </a:r>
          </a:p>
          <a:p>
            <a:pPr>
              <a:spcBef>
                <a:spcPct val="0"/>
              </a:spcBef>
              <a:buClrTx/>
              <a:buSzTx/>
              <a:buFontTx/>
              <a:buChar char="•"/>
            </a:pPr>
            <a:r>
              <a:rPr lang="en-US" altLang="en-US" sz="2800"/>
              <a:t> image is transferred to paper and sealed by heat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8110</TotalTime>
  <Words>916</Words>
  <Application>Microsoft Office PowerPoint</Application>
  <PresentationFormat>On-screen Show (4:3)</PresentationFormat>
  <Paragraphs>194</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Symbol</vt:lpstr>
      <vt:lpstr>Tahoma</vt:lpstr>
      <vt:lpstr>Wingdings</vt:lpstr>
      <vt:lpstr>Compass</vt:lpstr>
      <vt:lpstr>Photo Editor Photo</vt:lpstr>
      <vt:lpstr>A Review of Basic Atomic Structure &amp; Terms</vt:lpstr>
      <vt:lpstr>A Review of Basic Atomic Structure &amp; Terms</vt:lpstr>
      <vt:lpstr>Electrostatics and Basic Behavior</vt:lpstr>
      <vt:lpstr>PowerPoint Presentation</vt:lpstr>
      <vt:lpstr>3 Ways to Charge an Object</vt:lpstr>
      <vt:lpstr>Before 3rd way, first need to know: </vt:lpstr>
      <vt:lpstr>1 Way to Discharge an Object</vt:lpstr>
      <vt:lpstr>3 Ways to Charge an Object</vt:lpstr>
      <vt:lpstr>PowerPoint Presentation</vt:lpstr>
      <vt:lpstr>PowerPoint Presentation</vt:lpstr>
      <vt:lpstr>Some History of Coulomb’s Law Experiment</vt:lpstr>
      <vt:lpstr>Coulomb’s Law </vt:lpstr>
      <vt:lpstr>PowerPoint Presentation</vt:lpstr>
      <vt:lpstr>PowerPoint Presentation</vt:lpstr>
      <vt:lpstr>Superposition for Electric Charges</vt:lpstr>
      <vt:lpstr>Review of Vector Addition</vt:lpstr>
    </vt:vector>
  </TitlesOfParts>
  <Company>BWSD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Coulomb’s Law</dc:title>
  <dc:creator>BWSD</dc:creator>
  <cp:lastModifiedBy>Giles, Elizabeth</cp:lastModifiedBy>
  <cp:revision>218</cp:revision>
  <cp:lastPrinted>2018-08-29T17:02:06Z</cp:lastPrinted>
  <dcterms:created xsi:type="dcterms:W3CDTF">2009-04-15T17:27:50Z</dcterms:created>
  <dcterms:modified xsi:type="dcterms:W3CDTF">2019-09-27T14:52:19Z</dcterms:modified>
</cp:coreProperties>
</file>